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notesSlides/notesSlide39.xml" ContentType="application/vnd.openxmlformats-officedocument.presentationml.notesSlide+xml"/>
  <Override PartName="/ppt/tags/tag40.xml" ContentType="application/vnd.openxmlformats-officedocument.presentationml.tags+xml"/>
  <Override PartName="/ppt/notesSlides/notesSlide40.xml" ContentType="application/vnd.openxmlformats-officedocument.presentationml.notesSlide+xml"/>
  <Override PartName="/ppt/tags/tag4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2"/>
  </p:notesMasterIdLst>
  <p:handoutMasterIdLst>
    <p:handoutMasterId r:id="rId43"/>
  </p:handoutMasterIdLst>
  <p:sldIdLst>
    <p:sldId id="258" r:id="rId2"/>
    <p:sldId id="294" r:id="rId3"/>
    <p:sldId id="257" r:id="rId4"/>
    <p:sldId id="330" r:id="rId5"/>
    <p:sldId id="327" r:id="rId6"/>
    <p:sldId id="275" r:id="rId7"/>
    <p:sldId id="296" r:id="rId8"/>
    <p:sldId id="291" r:id="rId9"/>
    <p:sldId id="303" r:id="rId10"/>
    <p:sldId id="304" r:id="rId11"/>
    <p:sldId id="331" r:id="rId12"/>
    <p:sldId id="332" r:id="rId13"/>
    <p:sldId id="333" r:id="rId14"/>
    <p:sldId id="334" r:id="rId15"/>
    <p:sldId id="335" r:id="rId16"/>
    <p:sldId id="336" r:id="rId17"/>
    <p:sldId id="337" r:id="rId18"/>
    <p:sldId id="329" r:id="rId19"/>
    <p:sldId id="319" r:id="rId20"/>
    <p:sldId id="307" r:id="rId21"/>
    <p:sldId id="318" r:id="rId22"/>
    <p:sldId id="320" r:id="rId23"/>
    <p:sldId id="321" r:id="rId24"/>
    <p:sldId id="322" r:id="rId25"/>
    <p:sldId id="338" r:id="rId26"/>
    <p:sldId id="339" r:id="rId27"/>
    <p:sldId id="340" r:id="rId28"/>
    <p:sldId id="341" r:id="rId29"/>
    <p:sldId id="342" r:id="rId30"/>
    <p:sldId id="343" r:id="rId31"/>
    <p:sldId id="344" r:id="rId32"/>
    <p:sldId id="345" r:id="rId33"/>
    <p:sldId id="346" r:id="rId34"/>
    <p:sldId id="347" r:id="rId35"/>
    <p:sldId id="348" r:id="rId36"/>
    <p:sldId id="349" r:id="rId37"/>
    <p:sldId id="350" r:id="rId38"/>
    <p:sldId id="313" r:id="rId39"/>
    <p:sldId id="314" r:id="rId40"/>
    <p:sldId id="315" r:id="rId41"/>
  </p:sldIdLst>
  <p:sldSz cx="9144000" cy="6858000" type="screen4x3"/>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532"/>
    <a:srgbClr val="154578"/>
    <a:srgbClr val="39B54A"/>
    <a:srgbClr val="868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varScale="1">
        <p:scale>
          <a:sx n="86" d="100"/>
          <a:sy n="86" d="100"/>
        </p:scale>
        <p:origin x="147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9402"/>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C68EC6-A101-4676-AA26-6BAD79A15FB7}"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017532F0-E822-4113-8219-97DD57C56E71}">
      <dgm:prSet phldrT="[Text]"/>
      <dgm:spPr/>
      <dgm:t>
        <a:bodyPr/>
        <a:lstStyle/>
        <a:p>
          <a:r>
            <a:rPr lang="en-US" dirty="0"/>
            <a:t>Sharing</a:t>
          </a:r>
        </a:p>
      </dgm:t>
    </dgm:pt>
    <dgm:pt modelId="{503C7B73-E1B2-4C1F-9551-1BB7D0D28566}" type="parTrans" cxnId="{D02F6A60-B84D-49E2-BC6B-B3F47C30B796}">
      <dgm:prSet/>
      <dgm:spPr/>
      <dgm:t>
        <a:bodyPr/>
        <a:lstStyle/>
        <a:p>
          <a:endParaRPr lang="en-US"/>
        </a:p>
      </dgm:t>
    </dgm:pt>
    <dgm:pt modelId="{A6229900-1B06-4E76-A79F-797E9A2F9FF5}" type="sibTrans" cxnId="{D02F6A60-B84D-49E2-BC6B-B3F47C30B796}">
      <dgm:prSet/>
      <dgm:spPr/>
      <dgm:t>
        <a:bodyPr/>
        <a:lstStyle/>
        <a:p>
          <a:endParaRPr lang="en-US"/>
        </a:p>
      </dgm:t>
    </dgm:pt>
    <dgm:pt modelId="{2BBF49FE-CE1E-4D95-916C-FDA2E15EAB3B}">
      <dgm:prSet phldrT="[Text]"/>
      <dgm:spPr/>
      <dgm:t>
        <a:bodyPr/>
        <a:lstStyle/>
        <a:p>
          <a:r>
            <a:rPr lang="en-US" dirty="0"/>
            <a:t>Bi-Directional</a:t>
          </a:r>
        </a:p>
      </dgm:t>
    </dgm:pt>
    <dgm:pt modelId="{B85A67C3-6F97-45AA-8C66-0932C7B090D1}" type="parTrans" cxnId="{41284EF4-8BC9-43E4-9B65-ED2BBA237A98}">
      <dgm:prSet/>
      <dgm:spPr/>
      <dgm:t>
        <a:bodyPr/>
        <a:lstStyle/>
        <a:p>
          <a:endParaRPr lang="en-US"/>
        </a:p>
      </dgm:t>
    </dgm:pt>
    <dgm:pt modelId="{C8B4458A-05BE-44B0-A684-2B1403DEC8C4}" type="sibTrans" cxnId="{41284EF4-8BC9-43E4-9B65-ED2BBA237A98}">
      <dgm:prSet/>
      <dgm:spPr/>
      <dgm:t>
        <a:bodyPr/>
        <a:lstStyle/>
        <a:p>
          <a:endParaRPr lang="en-US"/>
        </a:p>
      </dgm:t>
    </dgm:pt>
    <dgm:pt modelId="{EC6DB349-C969-4EF7-9021-CCB49923FC5F}">
      <dgm:prSet phldrT="[Text]"/>
      <dgm:spPr/>
      <dgm:t>
        <a:bodyPr/>
        <a:lstStyle/>
        <a:p>
          <a:r>
            <a:rPr lang="en-US" dirty="0"/>
            <a:t>Linking</a:t>
          </a:r>
        </a:p>
      </dgm:t>
    </dgm:pt>
    <dgm:pt modelId="{956A79BF-3EA0-4281-B816-2508579C6448}" type="parTrans" cxnId="{B1E86137-AB66-4686-A517-F2DFB58F7CC4}">
      <dgm:prSet/>
      <dgm:spPr/>
      <dgm:t>
        <a:bodyPr/>
        <a:lstStyle/>
        <a:p>
          <a:endParaRPr lang="en-US"/>
        </a:p>
      </dgm:t>
    </dgm:pt>
    <dgm:pt modelId="{4E313AF8-4946-4E49-81DA-0CF48E13BC23}" type="sibTrans" cxnId="{B1E86137-AB66-4686-A517-F2DFB58F7CC4}">
      <dgm:prSet/>
      <dgm:spPr/>
      <dgm:t>
        <a:bodyPr/>
        <a:lstStyle/>
        <a:p>
          <a:endParaRPr lang="en-US"/>
        </a:p>
      </dgm:t>
    </dgm:pt>
    <dgm:pt modelId="{A5DF32E7-F52B-4001-9041-C5AAC96237A4}">
      <dgm:prSet phldrT="[Text]"/>
      <dgm:spPr/>
      <dgm:t>
        <a:bodyPr/>
        <a:lstStyle/>
        <a:p>
          <a:r>
            <a:rPr lang="en-US" dirty="0"/>
            <a:t>Bi-Directional</a:t>
          </a:r>
        </a:p>
      </dgm:t>
    </dgm:pt>
    <dgm:pt modelId="{3C7A8D15-FA4E-4CB7-95E3-6F6212B7A0C3}" type="parTrans" cxnId="{3029F2BE-09C4-4462-B1BE-0A5919B3F7B2}">
      <dgm:prSet/>
      <dgm:spPr/>
      <dgm:t>
        <a:bodyPr/>
        <a:lstStyle/>
        <a:p>
          <a:endParaRPr lang="en-US"/>
        </a:p>
      </dgm:t>
    </dgm:pt>
    <dgm:pt modelId="{9FE199FD-BE9C-4DBA-83BA-1B295FFCB252}" type="sibTrans" cxnId="{3029F2BE-09C4-4462-B1BE-0A5919B3F7B2}">
      <dgm:prSet/>
      <dgm:spPr/>
      <dgm:t>
        <a:bodyPr/>
        <a:lstStyle/>
        <a:p>
          <a:endParaRPr lang="en-US"/>
        </a:p>
      </dgm:t>
    </dgm:pt>
    <dgm:pt modelId="{0E529F7C-11DC-4607-8E0E-90ED6B364AD1}">
      <dgm:prSet phldrT="[Text]"/>
      <dgm:spPr/>
      <dgm:t>
        <a:bodyPr/>
        <a:lstStyle/>
        <a:p>
          <a:r>
            <a:rPr lang="en-US" dirty="0"/>
            <a:t>Integrating</a:t>
          </a:r>
        </a:p>
      </dgm:t>
    </dgm:pt>
    <dgm:pt modelId="{5F26B2A2-757A-47D3-8968-3E6FBA8C6317}" type="parTrans" cxnId="{167B98AA-68ED-4899-AF88-A6833F857FCE}">
      <dgm:prSet/>
      <dgm:spPr/>
      <dgm:t>
        <a:bodyPr/>
        <a:lstStyle/>
        <a:p>
          <a:endParaRPr lang="en-US"/>
        </a:p>
      </dgm:t>
    </dgm:pt>
    <dgm:pt modelId="{56BF85C5-EA32-42DC-AF9E-1180982524AF}" type="sibTrans" cxnId="{167B98AA-68ED-4899-AF88-A6833F857FCE}">
      <dgm:prSet/>
      <dgm:spPr/>
      <dgm:t>
        <a:bodyPr/>
        <a:lstStyle/>
        <a:p>
          <a:endParaRPr lang="en-US"/>
        </a:p>
      </dgm:t>
    </dgm:pt>
    <dgm:pt modelId="{AF52630C-D28E-46DE-B713-DFE272B5BA47}">
      <dgm:prSet phldrT="[Text]"/>
      <dgm:spPr/>
      <dgm:t>
        <a:bodyPr/>
        <a:lstStyle/>
        <a:p>
          <a:r>
            <a:rPr lang="en-US" dirty="0" err="1"/>
            <a:t>Uni</a:t>
          </a:r>
          <a:r>
            <a:rPr lang="en-US" dirty="0"/>
            <a:t>-Directional</a:t>
          </a:r>
        </a:p>
      </dgm:t>
    </dgm:pt>
    <dgm:pt modelId="{A270C627-5AB5-4902-AE2C-1FD823F41375}" type="sibTrans" cxnId="{12D177E6-B963-4E10-964E-EAA33A64FBC8}">
      <dgm:prSet/>
      <dgm:spPr/>
      <dgm:t>
        <a:bodyPr/>
        <a:lstStyle/>
        <a:p>
          <a:endParaRPr lang="en-US"/>
        </a:p>
      </dgm:t>
    </dgm:pt>
    <dgm:pt modelId="{B50E6934-445D-45F0-BE9D-405D9DFBEC09}" type="parTrans" cxnId="{12D177E6-B963-4E10-964E-EAA33A64FBC8}">
      <dgm:prSet/>
      <dgm:spPr/>
      <dgm:t>
        <a:bodyPr/>
        <a:lstStyle/>
        <a:p>
          <a:endParaRPr lang="en-US"/>
        </a:p>
      </dgm:t>
    </dgm:pt>
    <dgm:pt modelId="{42960DC6-2965-4738-BA9D-FDCB20B3050D}" type="pres">
      <dgm:prSet presAssocID="{12C68EC6-A101-4676-AA26-6BAD79A15FB7}" presName="Name0" presStyleCnt="0">
        <dgm:presLayoutVars>
          <dgm:dir/>
        </dgm:presLayoutVars>
      </dgm:prSet>
      <dgm:spPr/>
    </dgm:pt>
    <dgm:pt modelId="{437E3C47-C689-4431-9337-54B81C0258AB}" type="pres">
      <dgm:prSet presAssocID="{AF52630C-D28E-46DE-B713-DFE272B5BA47}" presName="composite" presStyleCnt="0"/>
      <dgm:spPr/>
    </dgm:pt>
    <dgm:pt modelId="{27F71861-07F6-4336-95AB-1AD1666CF3E2}" type="pres">
      <dgm:prSet presAssocID="{AF52630C-D28E-46DE-B713-DFE272B5BA47}" presName="Accent" presStyleLbl="alignAcc1" presStyleIdx="0" presStyleCnt="3"/>
      <dgm:spPr/>
    </dgm:pt>
    <dgm:pt modelId="{429C2191-1E13-4BCC-B2F2-C21EE832A247}" type="pres">
      <dgm:prSet presAssocID="{AF52630C-D28E-46DE-B713-DFE272B5BA47}" presName="Imag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quot; &quot;"/>
        </a:ext>
      </dgm:extLst>
    </dgm:pt>
    <dgm:pt modelId="{9884DCFE-3F39-4805-A161-189051B3BB7E}" type="pres">
      <dgm:prSet presAssocID="{AF52630C-D28E-46DE-B713-DFE272B5BA47}" presName="Child" presStyleLbl="revTx" presStyleIdx="0" presStyleCnt="3">
        <dgm:presLayoutVars>
          <dgm:bulletEnabled val="1"/>
        </dgm:presLayoutVars>
      </dgm:prSet>
      <dgm:spPr/>
    </dgm:pt>
    <dgm:pt modelId="{7296C344-E5C8-410C-B2BA-A43EEA9AD8FB}" type="pres">
      <dgm:prSet presAssocID="{AF52630C-D28E-46DE-B713-DFE272B5BA47}" presName="Parent" presStyleLbl="alignNode1" presStyleIdx="0" presStyleCnt="3">
        <dgm:presLayoutVars>
          <dgm:bulletEnabled val="1"/>
        </dgm:presLayoutVars>
      </dgm:prSet>
      <dgm:spPr/>
    </dgm:pt>
    <dgm:pt modelId="{C4DC7A3A-5C6B-4C85-93A8-F585205FFB8C}" type="pres">
      <dgm:prSet presAssocID="{A270C627-5AB5-4902-AE2C-1FD823F41375}" presName="sibTrans" presStyleCnt="0"/>
      <dgm:spPr/>
    </dgm:pt>
    <dgm:pt modelId="{8AA19367-8FDC-4358-B619-3128DCAE9429}" type="pres">
      <dgm:prSet presAssocID="{2BBF49FE-CE1E-4D95-916C-FDA2E15EAB3B}" presName="composite" presStyleCnt="0"/>
      <dgm:spPr/>
    </dgm:pt>
    <dgm:pt modelId="{E96134A0-4BED-41CC-8F77-AD8E7494C9C0}" type="pres">
      <dgm:prSet presAssocID="{2BBF49FE-CE1E-4D95-916C-FDA2E15EAB3B}" presName="Accent" presStyleLbl="alignAcc1" presStyleIdx="1" presStyleCnt="3"/>
      <dgm:spPr/>
    </dgm:pt>
    <dgm:pt modelId="{5FC99121-A3C9-49EE-AE95-EF6F7873D6DB}" type="pres">
      <dgm:prSet presAssocID="{2BBF49FE-CE1E-4D95-916C-FDA2E15EAB3B}" presName="Imag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quot; &quot;"/>
        </a:ext>
      </dgm:extLst>
    </dgm:pt>
    <dgm:pt modelId="{30DE9E2D-82E0-4165-B418-C33E5BCC5D63}" type="pres">
      <dgm:prSet presAssocID="{2BBF49FE-CE1E-4D95-916C-FDA2E15EAB3B}" presName="Child" presStyleLbl="revTx" presStyleIdx="1" presStyleCnt="3">
        <dgm:presLayoutVars>
          <dgm:bulletEnabled val="1"/>
        </dgm:presLayoutVars>
      </dgm:prSet>
      <dgm:spPr/>
    </dgm:pt>
    <dgm:pt modelId="{0176B88D-9C8D-41B6-86D9-A315986A9896}" type="pres">
      <dgm:prSet presAssocID="{2BBF49FE-CE1E-4D95-916C-FDA2E15EAB3B}" presName="Parent" presStyleLbl="alignNode1" presStyleIdx="1" presStyleCnt="3">
        <dgm:presLayoutVars>
          <dgm:bulletEnabled val="1"/>
        </dgm:presLayoutVars>
      </dgm:prSet>
      <dgm:spPr/>
    </dgm:pt>
    <dgm:pt modelId="{C651FC0B-C024-4710-B7FF-A63087E31A09}" type="pres">
      <dgm:prSet presAssocID="{C8B4458A-05BE-44B0-A684-2B1403DEC8C4}" presName="sibTrans" presStyleCnt="0"/>
      <dgm:spPr/>
    </dgm:pt>
    <dgm:pt modelId="{73899BE0-A4F6-41C8-8AFF-E53B63959FC1}" type="pres">
      <dgm:prSet presAssocID="{A5DF32E7-F52B-4001-9041-C5AAC96237A4}" presName="composite" presStyleCnt="0"/>
      <dgm:spPr/>
    </dgm:pt>
    <dgm:pt modelId="{4C8FA4DF-06C2-4C27-B2DA-5E40A2CA1028}" type="pres">
      <dgm:prSet presAssocID="{A5DF32E7-F52B-4001-9041-C5AAC96237A4}" presName="Accent" presStyleLbl="alignAcc1" presStyleIdx="2" presStyleCnt="3"/>
      <dgm:spPr/>
    </dgm:pt>
    <dgm:pt modelId="{1D6E5D48-E093-408E-9AC1-A2AEBD65300B}" type="pres">
      <dgm:prSet presAssocID="{A5DF32E7-F52B-4001-9041-C5AAC96237A4}" presName="Imag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quot; &quot;"/>
        </a:ext>
      </dgm:extLst>
    </dgm:pt>
    <dgm:pt modelId="{E9B9A319-A133-45F6-B635-53E3F81234E1}" type="pres">
      <dgm:prSet presAssocID="{A5DF32E7-F52B-4001-9041-C5AAC96237A4}" presName="Child" presStyleLbl="revTx" presStyleIdx="2" presStyleCnt="3">
        <dgm:presLayoutVars>
          <dgm:bulletEnabled val="1"/>
        </dgm:presLayoutVars>
      </dgm:prSet>
      <dgm:spPr/>
    </dgm:pt>
    <dgm:pt modelId="{41CC59F1-433F-410D-823C-D83CFEB038C0}" type="pres">
      <dgm:prSet presAssocID="{A5DF32E7-F52B-4001-9041-C5AAC96237A4}" presName="Parent" presStyleLbl="alignNode1" presStyleIdx="2" presStyleCnt="3">
        <dgm:presLayoutVars>
          <dgm:bulletEnabled val="1"/>
        </dgm:presLayoutVars>
      </dgm:prSet>
      <dgm:spPr/>
    </dgm:pt>
  </dgm:ptLst>
  <dgm:cxnLst>
    <dgm:cxn modelId="{56E59727-F629-4F5B-941D-91414A21CC85}" type="presOf" srcId="{017532F0-E822-4113-8219-97DD57C56E71}" destId="{9884DCFE-3F39-4805-A161-189051B3BB7E}" srcOrd="0" destOrd="0" presId="urn:microsoft.com/office/officeart/2008/layout/TitlePictureLineup"/>
    <dgm:cxn modelId="{3542DD2A-81D8-429B-9802-2501FB52DD46}" type="presOf" srcId="{A5DF32E7-F52B-4001-9041-C5AAC96237A4}" destId="{41CC59F1-433F-410D-823C-D83CFEB038C0}" srcOrd="0" destOrd="0" presId="urn:microsoft.com/office/officeart/2008/layout/TitlePictureLineup"/>
    <dgm:cxn modelId="{B1E86137-AB66-4686-A517-F2DFB58F7CC4}" srcId="{2BBF49FE-CE1E-4D95-916C-FDA2E15EAB3B}" destId="{EC6DB349-C969-4EF7-9021-CCB49923FC5F}" srcOrd="0" destOrd="0" parTransId="{956A79BF-3EA0-4281-B816-2508579C6448}" sibTransId="{4E313AF8-4946-4E49-81DA-0CF48E13BC23}"/>
    <dgm:cxn modelId="{D02F6A60-B84D-49E2-BC6B-B3F47C30B796}" srcId="{AF52630C-D28E-46DE-B713-DFE272B5BA47}" destId="{017532F0-E822-4113-8219-97DD57C56E71}" srcOrd="0" destOrd="0" parTransId="{503C7B73-E1B2-4C1F-9551-1BB7D0D28566}" sibTransId="{A6229900-1B06-4E76-A79F-797E9A2F9FF5}"/>
    <dgm:cxn modelId="{D28BB362-2DE0-42A8-8D29-F0BFB85E6A7A}" type="presOf" srcId="{12C68EC6-A101-4676-AA26-6BAD79A15FB7}" destId="{42960DC6-2965-4738-BA9D-FDCB20B3050D}" srcOrd="0" destOrd="0" presId="urn:microsoft.com/office/officeart/2008/layout/TitlePictureLineup"/>
    <dgm:cxn modelId="{A39D6E6B-DEFD-47D1-A6CA-DDD6A80971F0}" type="presOf" srcId="{0E529F7C-11DC-4607-8E0E-90ED6B364AD1}" destId="{E9B9A319-A133-45F6-B635-53E3F81234E1}" srcOrd="0" destOrd="0" presId="urn:microsoft.com/office/officeart/2008/layout/TitlePictureLineup"/>
    <dgm:cxn modelId="{2390DB6F-9EC9-4471-BDE6-24A5231B5044}" type="presOf" srcId="{AF52630C-D28E-46DE-B713-DFE272B5BA47}" destId="{7296C344-E5C8-410C-B2BA-A43EEA9AD8FB}" srcOrd="0" destOrd="0" presId="urn:microsoft.com/office/officeart/2008/layout/TitlePictureLineup"/>
    <dgm:cxn modelId="{632C0A55-E068-4DEF-A7CA-460853E2D610}" type="presOf" srcId="{2BBF49FE-CE1E-4D95-916C-FDA2E15EAB3B}" destId="{0176B88D-9C8D-41B6-86D9-A315986A9896}" srcOrd="0" destOrd="0" presId="urn:microsoft.com/office/officeart/2008/layout/TitlePictureLineup"/>
    <dgm:cxn modelId="{B8EE5590-3157-4855-BA62-62619CFADC97}" type="presOf" srcId="{EC6DB349-C969-4EF7-9021-CCB49923FC5F}" destId="{30DE9E2D-82E0-4165-B418-C33E5BCC5D63}" srcOrd="0" destOrd="0" presId="urn:microsoft.com/office/officeart/2008/layout/TitlePictureLineup"/>
    <dgm:cxn modelId="{167B98AA-68ED-4899-AF88-A6833F857FCE}" srcId="{A5DF32E7-F52B-4001-9041-C5AAC96237A4}" destId="{0E529F7C-11DC-4607-8E0E-90ED6B364AD1}" srcOrd="0" destOrd="0" parTransId="{5F26B2A2-757A-47D3-8968-3E6FBA8C6317}" sibTransId="{56BF85C5-EA32-42DC-AF9E-1180982524AF}"/>
    <dgm:cxn modelId="{3029F2BE-09C4-4462-B1BE-0A5919B3F7B2}" srcId="{12C68EC6-A101-4676-AA26-6BAD79A15FB7}" destId="{A5DF32E7-F52B-4001-9041-C5AAC96237A4}" srcOrd="2" destOrd="0" parTransId="{3C7A8D15-FA4E-4CB7-95E3-6F6212B7A0C3}" sibTransId="{9FE199FD-BE9C-4DBA-83BA-1B295FFCB252}"/>
    <dgm:cxn modelId="{12D177E6-B963-4E10-964E-EAA33A64FBC8}" srcId="{12C68EC6-A101-4676-AA26-6BAD79A15FB7}" destId="{AF52630C-D28E-46DE-B713-DFE272B5BA47}" srcOrd="0" destOrd="0" parTransId="{B50E6934-445D-45F0-BE9D-405D9DFBEC09}" sibTransId="{A270C627-5AB5-4902-AE2C-1FD823F41375}"/>
    <dgm:cxn modelId="{41284EF4-8BC9-43E4-9B65-ED2BBA237A98}" srcId="{12C68EC6-A101-4676-AA26-6BAD79A15FB7}" destId="{2BBF49FE-CE1E-4D95-916C-FDA2E15EAB3B}" srcOrd="1" destOrd="0" parTransId="{B85A67C3-6F97-45AA-8C66-0932C7B090D1}" sibTransId="{C8B4458A-05BE-44B0-A684-2B1403DEC8C4}"/>
    <dgm:cxn modelId="{3E7867C7-D4D3-4F94-9DAC-FDF6BFC5FACE}" type="presParOf" srcId="{42960DC6-2965-4738-BA9D-FDCB20B3050D}" destId="{437E3C47-C689-4431-9337-54B81C0258AB}" srcOrd="0" destOrd="0" presId="urn:microsoft.com/office/officeart/2008/layout/TitlePictureLineup"/>
    <dgm:cxn modelId="{74F9D2A0-FA18-471D-99EE-89BAE331E427}" type="presParOf" srcId="{437E3C47-C689-4431-9337-54B81C0258AB}" destId="{27F71861-07F6-4336-95AB-1AD1666CF3E2}" srcOrd="0" destOrd="0" presId="urn:microsoft.com/office/officeart/2008/layout/TitlePictureLineup"/>
    <dgm:cxn modelId="{41382364-D027-43CF-9FBF-8FEC6FD29EC7}" type="presParOf" srcId="{437E3C47-C689-4431-9337-54B81C0258AB}" destId="{429C2191-1E13-4BCC-B2F2-C21EE832A247}" srcOrd="1" destOrd="0" presId="urn:microsoft.com/office/officeart/2008/layout/TitlePictureLineup"/>
    <dgm:cxn modelId="{357C0479-72B8-447C-AF1C-63E6D38417CD}" type="presParOf" srcId="{437E3C47-C689-4431-9337-54B81C0258AB}" destId="{9884DCFE-3F39-4805-A161-189051B3BB7E}" srcOrd="2" destOrd="0" presId="urn:microsoft.com/office/officeart/2008/layout/TitlePictureLineup"/>
    <dgm:cxn modelId="{DB706CFC-E5AA-413C-AE5B-4CAE835D1B35}" type="presParOf" srcId="{437E3C47-C689-4431-9337-54B81C0258AB}" destId="{7296C344-E5C8-410C-B2BA-A43EEA9AD8FB}" srcOrd="3" destOrd="0" presId="urn:microsoft.com/office/officeart/2008/layout/TitlePictureLineup"/>
    <dgm:cxn modelId="{22A03A31-B45D-44FC-A41B-1294D19B1DCF}" type="presParOf" srcId="{42960DC6-2965-4738-BA9D-FDCB20B3050D}" destId="{C4DC7A3A-5C6B-4C85-93A8-F585205FFB8C}" srcOrd="1" destOrd="0" presId="urn:microsoft.com/office/officeart/2008/layout/TitlePictureLineup"/>
    <dgm:cxn modelId="{C0DF721B-A52F-422E-9DB3-B542480D74DA}" type="presParOf" srcId="{42960DC6-2965-4738-BA9D-FDCB20B3050D}" destId="{8AA19367-8FDC-4358-B619-3128DCAE9429}" srcOrd="2" destOrd="0" presId="urn:microsoft.com/office/officeart/2008/layout/TitlePictureLineup"/>
    <dgm:cxn modelId="{3AC8C7D8-3514-439A-8B73-7F9D07D8C730}" type="presParOf" srcId="{8AA19367-8FDC-4358-B619-3128DCAE9429}" destId="{E96134A0-4BED-41CC-8F77-AD8E7494C9C0}" srcOrd="0" destOrd="0" presId="urn:microsoft.com/office/officeart/2008/layout/TitlePictureLineup"/>
    <dgm:cxn modelId="{467F919E-0BAF-4212-9602-4F83F07DDF7C}" type="presParOf" srcId="{8AA19367-8FDC-4358-B619-3128DCAE9429}" destId="{5FC99121-A3C9-49EE-AE95-EF6F7873D6DB}" srcOrd="1" destOrd="0" presId="urn:microsoft.com/office/officeart/2008/layout/TitlePictureLineup"/>
    <dgm:cxn modelId="{57FB0F01-D027-4B83-8774-4DBBCB3A1CBD}" type="presParOf" srcId="{8AA19367-8FDC-4358-B619-3128DCAE9429}" destId="{30DE9E2D-82E0-4165-B418-C33E5BCC5D63}" srcOrd="2" destOrd="0" presId="urn:microsoft.com/office/officeart/2008/layout/TitlePictureLineup"/>
    <dgm:cxn modelId="{C4BBEA7D-4359-4ED0-BCA4-A843D13A8BEB}" type="presParOf" srcId="{8AA19367-8FDC-4358-B619-3128DCAE9429}" destId="{0176B88D-9C8D-41B6-86D9-A315986A9896}" srcOrd="3" destOrd="0" presId="urn:microsoft.com/office/officeart/2008/layout/TitlePictureLineup"/>
    <dgm:cxn modelId="{3408A851-FDEC-491B-AEBD-9192B68A73BF}" type="presParOf" srcId="{42960DC6-2965-4738-BA9D-FDCB20B3050D}" destId="{C651FC0B-C024-4710-B7FF-A63087E31A09}" srcOrd="3" destOrd="0" presId="urn:microsoft.com/office/officeart/2008/layout/TitlePictureLineup"/>
    <dgm:cxn modelId="{5920E7E5-1F97-41CE-984D-6B46D53F7010}" type="presParOf" srcId="{42960DC6-2965-4738-BA9D-FDCB20B3050D}" destId="{73899BE0-A4F6-41C8-8AFF-E53B63959FC1}" srcOrd="4" destOrd="0" presId="urn:microsoft.com/office/officeart/2008/layout/TitlePictureLineup"/>
    <dgm:cxn modelId="{726A1A9F-F57A-499D-9B2C-692392B8A293}" type="presParOf" srcId="{73899BE0-A4F6-41C8-8AFF-E53B63959FC1}" destId="{4C8FA4DF-06C2-4C27-B2DA-5E40A2CA1028}" srcOrd="0" destOrd="0" presId="urn:microsoft.com/office/officeart/2008/layout/TitlePictureLineup"/>
    <dgm:cxn modelId="{1278B589-4BE7-46A7-8D64-02ABB9851E0C}" type="presParOf" srcId="{73899BE0-A4F6-41C8-8AFF-E53B63959FC1}" destId="{1D6E5D48-E093-408E-9AC1-A2AEBD65300B}" srcOrd="1" destOrd="0" presId="urn:microsoft.com/office/officeart/2008/layout/TitlePictureLineup"/>
    <dgm:cxn modelId="{325D72E4-BF2C-4543-8C89-CFAFFEA698C9}" type="presParOf" srcId="{73899BE0-A4F6-41C8-8AFF-E53B63959FC1}" destId="{E9B9A319-A133-45F6-B635-53E3F81234E1}" srcOrd="2" destOrd="0" presId="urn:microsoft.com/office/officeart/2008/layout/TitlePictureLineup"/>
    <dgm:cxn modelId="{0E6BE3D5-53B6-484C-90B0-78B4D4F400C5}" type="presParOf" srcId="{73899BE0-A4F6-41C8-8AFF-E53B63959FC1}" destId="{41CC59F1-433F-410D-823C-D83CFEB038C0}"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71861-07F6-4336-95AB-1AD1666CF3E2}">
      <dsp:nvSpPr>
        <dsp:cNvPr id="0" name=""/>
        <dsp:cNvSpPr/>
      </dsp:nvSpPr>
      <dsp:spPr>
        <a:xfrm>
          <a:off x="388620" y="487679"/>
          <a:ext cx="0" cy="4389120"/>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9C2191-1E13-4BCC-B2F2-C21EE832A247}">
      <dsp:nvSpPr>
        <dsp:cNvPr id="0" name=""/>
        <dsp:cNvSpPr/>
      </dsp:nvSpPr>
      <dsp:spPr>
        <a:xfrm>
          <a:off x="510540" y="633983"/>
          <a:ext cx="2308433" cy="197510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84DCFE-3F39-4805-A161-189051B3BB7E}">
      <dsp:nvSpPr>
        <dsp:cNvPr id="0" name=""/>
        <dsp:cNvSpPr/>
      </dsp:nvSpPr>
      <dsp:spPr>
        <a:xfrm>
          <a:off x="510540" y="2609088"/>
          <a:ext cx="2308433" cy="226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600200">
            <a:lnSpc>
              <a:spcPct val="90000"/>
            </a:lnSpc>
            <a:spcBef>
              <a:spcPct val="0"/>
            </a:spcBef>
            <a:spcAft>
              <a:spcPct val="35000"/>
            </a:spcAft>
            <a:buNone/>
          </a:pPr>
          <a:r>
            <a:rPr lang="en-US" sz="3600" kern="1200" dirty="0"/>
            <a:t>Sharing</a:t>
          </a:r>
        </a:p>
      </dsp:txBody>
      <dsp:txXfrm>
        <a:off x="510540" y="2609088"/>
        <a:ext cx="2308433" cy="2267712"/>
      </dsp:txXfrm>
    </dsp:sp>
    <dsp:sp modelId="{7296C344-E5C8-410C-B2BA-A43EEA9AD8FB}">
      <dsp:nvSpPr>
        <dsp:cNvPr id="0" name=""/>
        <dsp:cNvSpPr/>
      </dsp:nvSpPr>
      <dsp:spPr>
        <a:xfrm>
          <a:off x="388620" y="0"/>
          <a:ext cx="2438400" cy="48768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kern="1200" dirty="0" err="1"/>
            <a:t>Uni</a:t>
          </a:r>
          <a:r>
            <a:rPr lang="en-US" sz="2500" kern="1200" dirty="0"/>
            <a:t>-Directional</a:t>
          </a:r>
        </a:p>
      </dsp:txBody>
      <dsp:txXfrm>
        <a:off x="388620" y="0"/>
        <a:ext cx="2438400" cy="487680"/>
      </dsp:txXfrm>
    </dsp:sp>
    <dsp:sp modelId="{E96134A0-4BED-41CC-8F77-AD8E7494C9C0}">
      <dsp:nvSpPr>
        <dsp:cNvPr id="0" name=""/>
        <dsp:cNvSpPr/>
      </dsp:nvSpPr>
      <dsp:spPr>
        <a:xfrm>
          <a:off x="3276600" y="487679"/>
          <a:ext cx="0" cy="4389120"/>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C99121-A3C9-49EE-AE95-EF6F7873D6DB}">
      <dsp:nvSpPr>
        <dsp:cNvPr id="0" name=""/>
        <dsp:cNvSpPr/>
      </dsp:nvSpPr>
      <dsp:spPr>
        <a:xfrm>
          <a:off x="3398520" y="633983"/>
          <a:ext cx="2308433" cy="197510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DE9E2D-82E0-4165-B418-C33E5BCC5D63}">
      <dsp:nvSpPr>
        <dsp:cNvPr id="0" name=""/>
        <dsp:cNvSpPr/>
      </dsp:nvSpPr>
      <dsp:spPr>
        <a:xfrm>
          <a:off x="3398520" y="2609088"/>
          <a:ext cx="2308433" cy="226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600200">
            <a:lnSpc>
              <a:spcPct val="90000"/>
            </a:lnSpc>
            <a:spcBef>
              <a:spcPct val="0"/>
            </a:spcBef>
            <a:spcAft>
              <a:spcPct val="35000"/>
            </a:spcAft>
            <a:buNone/>
          </a:pPr>
          <a:r>
            <a:rPr lang="en-US" sz="3600" kern="1200" dirty="0"/>
            <a:t>Linking</a:t>
          </a:r>
        </a:p>
      </dsp:txBody>
      <dsp:txXfrm>
        <a:off x="3398520" y="2609088"/>
        <a:ext cx="2308433" cy="2267712"/>
      </dsp:txXfrm>
    </dsp:sp>
    <dsp:sp modelId="{0176B88D-9C8D-41B6-86D9-A315986A9896}">
      <dsp:nvSpPr>
        <dsp:cNvPr id="0" name=""/>
        <dsp:cNvSpPr/>
      </dsp:nvSpPr>
      <dsp:spPr>
        <a:xfrm>
          <a:off x="3276600" y="0"/>
          <a:ext cx="2438400" cy="48768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kern="1200" dirty="0"/>
            <a:t>Bi-Directional</a:t>
          </a:r>
        </a:p>
      </dsp:txBody>
      <dsp:txXfrm>
        <a:off x="3276600" y="0"/>
        <a:ext cx="2438400" cy="487680"/>
      </dsp:txXfrm>
    </dsp:sp>
    <dsp:sp modelId="{4C8FA4DF-06C2-4C27-B2DA-5E40A2CA1028}">
      <dsp:nvSpPr>
        <dsp:cNvPr id="0" name=""/>
        <dsp:cNvSpPr/>
      </dsp:nvSpPr>
      <dsp:spPr>
        <a:xfrm>
          <a:off x="6164580" y="487679"/>
          <a:ext cx="0" cy="4389120"/>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6E5D48-E093-408E-9AC1-A2AEBD65300B}">
      <dsp:nvSpPr>
        <dsp:cNvPr id="0" name=""/>
        <dsp:cNvSpPr/>
      </dsp:nvSpPr>
      <dsp:spPr>
        <a:xfrm>
          <a:off x="6286500" y="633983"/>
          <a:ext cx="2308433" cy="197510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B9A319-A133-45F6-B635-53E3F81234E1}">
      <dsp:nvSpPr>
        <dsp:cNvPr id="0" name=""/>
        <dsp:cNvSpPr/>
      </dsp:nvSpPr>
      <dsp:spPr>
        <a:xfrm>
          <a:off x="6286500" y="2609088"/>
          <a:ext cx="2308433" cy="226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600200">
            <a:lnSpc>
              <a:spcPct val="90000"/>
            </a:lnSpc>
            <a:spcBef>
              <a:spcPct val="0"/>
            </a:spcBef>
            <a:spcAft>
              <a:spcPct val="35000"/>
            </a:spcAft>
            <a:buNone/>
          </a:pPr>
          <a:r>
            <a:rPr lang="en-US" sz="3600" kern="1200" dirty="0"/>
            <a:t>Integrating</a:t>
          </a:r>
        </a:p>
      </dsp:txBody>
      <dsp:txXfrm>
        <a:off x="6286500" y="2609088"/>
        <a:ext cx="2308433" cy="2267712"/>
      </dsp:txXfrm>
    </dsp:sp>
    <dsp:sp modelId="{41CC59F1-433F-410D-823C-D83CFEB038C0}">
      <dsp:nvSpPr>
        <dsp:cNvPr id="0" name=""/>
        <dsp:cNvSpPr/>
      </dsp:nvSpPr>
      <dsp:spPr>
        <a:xfrm>
          <a:off x="6164580" y="0"/>
          <a:ext cx="2438400" cy="48768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kern="1200" dirty="0"/>
            <a:t>Bi-Directional</a:t>
          </a:r>
        </a:p>
      </dsp:txBody>
      <dsp:txXfrm>
        <a:off x="6164580" y="0"/>
        <a:ext cx="2438400" cy="487680"/>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10/18/2017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10/18/2017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3563822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3988018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278184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2510806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1370419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2628191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2072792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4247605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3481559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152395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300962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4118116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627090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1273144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1119929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2713271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716846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3059848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4193729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2785478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a:p>
        </p:txBody>
      </p:sp>
    </p:spTree>
    <p:extLst>
      <p:ext uri="{BB962C8B-B14F-4D97-AF65-F5344CB8AC3E}">
        <p14:creationId xmlns:p14="http://schemas.microsoft.com/office/powerpoint/2010/main" val="1092204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2801179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86386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536385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a:p>
        </p:txBody>
      </p:sp>
    </p:spTree>
    <p:extLst>
      <p:ext uri="{BB962C8B-B14F-4D97-AF65-F5344CB8AC3E}">
        <p14:creationId xmlns:p14="http://schemas.microsoft.com/office/powerpoint/2010/main" val="1050649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a:p>
        </p:txBody>
      </p:sp>
    </p:spTree>
    <p:extLst>
      <p:ext uri="{BB962C8B-B14F-4D97-AF65-F5344CB8AC3E}">
        <p14:creationId xmlns:p14="http://schemas.microsoft.com/office/powerpoint/2010/main" val="2492542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a:p>
        </p:txBody>
      </p:sp>
    </p:spTree>
    <p:extLst>
      <p:ext uri="{BB962C8B-B14F-4D97-AF65-F5344CB8AC3E}">
        <p14:creationId xmlns:p14="http://schemas.microsoft.com/office/powerpoint/2010/main" val="3249434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a:p>
        </p:txBody>
      </p:sp>
    </p:spTree>
    <p:extLst>
      <p:ext uri="{BB962C8B-B14F-4D97-AF65-F5344CB8AC3E}">
        <p14:creationId xmlns:p14="http://schemas.microsoft.com/office/powerpoint/2010/main" val="2330673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a:p>
        </p:txBody>
      </p:sp>
    </p:spTree>
    <p:extLst>
      <p:ext uri="{BB962C8B-B14F-4D97-AF65-F5344CB8AC3E}">
        <p14:creationId xmlns:p14="http://schemas.microsoft.com/office/powerpoint/2010/main" val="3597790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a:p>
        </p:txBody>
      </p:sp>
    </p:spTree>
    <p:extLst>
      <p:ext uri="{BB962C8B-B14F-4D97-AF65-F5344CB8AC3E}">
        <p14:creationId xmlns:p14="http://schemas.microsoft.com/office/powerpoint/2010/main" val="19946920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a:p>
        </p:txBody>
      </p:sp>
    </p:spTree>
    <p:extLst>
      <p:ext uri="{BB962C8B-B14F-4D97-AF65-F5344CB8AC3E}">
        <p14:creationId xmlns:p14="http://schemas.microsoft.com/office/powerpoint/2010/main" val="1436765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38</a:t>
            </a:fld>
            <a:endParaRPr lang="en-US"/>
          </a:p>
        </p:txBody>
      </p:sp>
    </p:spTree>
    <p:extLst>
      <p:ext uri="{BB962C8B-B14F-4D97-AF65-F5344CB8AC3E}">
        <p14:creationId xmlns:p14="http://schemas.microsoft.com/office/powerpoint/2010/main" val="3367184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39</a:t>
            </a:fld>
            <a:endParaRPr lang="en-US"/>
          </a:p>
        </p:txBody>
      </p:sp>
    </p:spTree>
    <p:extLst>
      <p:ext uri="{BB962C8B-B14F-4D97-AF65-F5344CB8AC3E}">
        <p14:creationId xmlns:p14="http://schemas.microsoft.com/office/powerpoint/2010/main" val="557322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8865794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40</a:t>
            </a:fld>
            <a:endParaRPr lang="en-US"/>
          </a:p>
        </p:txBody>
      </p:sp>
    </p:spTree>
    <p:extLst>
      <p:ext uri="{BB962C8B-B14F-4D97-AF65-F5344CB8AC3E}">
        <p14:creationId xmlns:p14="http://schemas.microsoft.com/office/powerpoint/2010/main" val="892179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3461799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2257786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328951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2346779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389542203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0" name="Group 9" descr="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a:solidFill>
                    <a:srgbClr val="39B54A"/>
                  </a:solidFill>
                </a:rPr>
                <a:t>The</a:t>
              </a:r>
              <a:r>
                <a:rPr lang="en-US" b="1" baseline="0" dirty="0">
                  <a:solidFill>
                    <a:srgbClr val="39B54A"/>
                  </a:solidFill>
                </a:rPr>
                <a:t> Center for IDEA</a:t>
              </a:r>
            </a:p>
            <a:p>
              <a:r>
                <a:rPr lang="en-US" b="1" baseline="0" dirty="0">
                  <a:solidFill>
                    <a:srgbClr val="39B54A"/>
                  </a:solidFill>
                </a:rPr>
                <a:t>Early Childhood Data Systems</a:t>
              </a:r>
              <a:endParaRPr lang="en-US" b="1" dirty="0">
                <a:solidFill>
                  <a:srgbClr val="39B54A"/>
                </a:solidFill>
              </a:endParaRPr>
            </a:p>
          </p:txBody>
        </p:sp>
      </p:gr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a:prstGeom prst="rect">
            <a:avLst/>
          </a:prstGeo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a:prstGeom prst="rect">
            <a:avLst/>
          </a:prstGeo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a:prstGeom prst="rect">
            <a:avLst/>
          </a:prstGeo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a:prstGeom prst="rect">
            <a:avLst/>
          </a:prstGeo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2" descr="&quot; &quo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a:t>Click to edit Master title style</a:t>
            </a:r>
          </a:p>
        </p:txBody>
      </p:sp>
    </p:spTree>
    <p:extLst>
      <p:ext uri="{BB962C8B-B14F-4D97-AF65-F5344CB8AC3E}">
        <p14:creationId xmlns:p14="http://schemas.microsoft.com/office/powerpoint/2010/main" val="288639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457200" y="6327648"/>
            <a:ext cx="2133600" cy="365125"/>
          </a:xfrm>
          <a:prstGeom prst="rect">
            <a:avLst/>
          </a:prstGeo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a:prstGeom prst="rect">
            <a:avLst/>
          </a:prstGeo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457200" y="6327648"/>
            <a:ext cx="2133600" cy="365125"/>
          </a:xfrm>
          <a:prstGeom prst="rect">
            <a:avLst/>
          </a:prstGeo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4903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3" name="Slide Number Placeholder 3"/>
          <p:cNvSpPr>
            <a:spLocks noGrp="1"/>
          </p:cNvSpPr>
          <p:nvPr>
            <p:ph type="sldNum" sz="quarter" idx="10"/>
          </p:nvPr>
        </p:nvSpPr>
        <p:spPr>
          <a:xfrm>
            <a:off x="457200" y="6327648"/>
            <a:ext cx="2133600" cy="365125"/>
          </a:xfrm>
          <a:prstGeom prst="rect">
            <a:avLst/>
          </a:prstGeo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0"/>
          </p:nvPr>
        </p:nvSpPr>
        <p:spPr>
          <a:xfrm>
            <a:off x="457200" y="6327648"/>
            <a:ext cx="2133600" cy="365125"/>
          </a:xfrm>
          <a:prstGeom prst="rect">
            <a:avLst/>
          </a:prstGeo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a:prstGeom prst="rect">
            <a:avLst/>
          </a:prstGeo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nces.ed.gov/programs/slds/pdf/UID_brief.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twitter.com/DaSyCenter" TargetMode="External"/><Relationship Id="rId4" Type="http://schemas.openxmlformats.org/officeDocument/2006/relationships/hyperlink" Target="https://www.facebook.com/dasycenter"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gif"/><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737" y="2286000"/>
            <a:ext cx="6702552" cy="1676400"/>
          </a:xfrm>
        </p:spPr>
        <p:txBody>
          <a:bodyPr>
            <a:normAutofit fontScale="90000"/>
          </a:bodyPr>
          <a:lstStyle/>
          <a:p>
            <a:r>
              <a:rPr lang="en-US" dirty="0"/>
              <a:t>Data Linking Between Part C and Part B 619: Start Here!</a:t>
            </a:r>
            <a:endParaRPr lang="en-US" sz="3600" dirty="0"/>
          </a:p>
        </p:txBody>
      </p:sp>
      <p:sp>
        <p:nvSpPr>
          <p:cNvPr id="6" name="Subtitle 2"/>
          <p:cNvSpPr>
            <a:spLocks noGrp="1"/>
          </p:cNvSpPr>
          <p:nvPr>
            <p:ph type="subTitle" idx="1"/>
          </p:nvPr>
        </p:nvSpPr>
        <p:spPr>
          <a:xfrm>
            <a:off x="228600" y="5291571"/>
            <a:ext cx="4270248" cy="1216152"/>
          </a:xfrm>
        </p:spPr>
        <p:txBody>
          <a:bodyPr/>
          <a:lstStyle/>
          <a:p>
            <a:r>
              <a:rPr lang="en-US" dirty="0"/>
              <a:t>May 15</a:t>
            </a:r>
            <a:r>
              <a:rPr lang="en-US" baseline="30000" dirty="0"/>
              <a:t>th</a:t>
            </a:r>
            <a:r>
              <a:rPr lang="en-US" dirty="0"/>
              <a:t>, 2017</a:t>
            </a:r>
          </a:p>
        </p:txBody>
      </p:sp>
      <p:sp>
        <p:nvSpPr>
          <p:cNvPr id="3" name="TextBox 2"/>
          <p:cNvSpPr txBox="1"/>
          <p:nvPr/>
        </p:nvSpPr>
        <p:spPr>
          <a:xfrm>
            <a:off x="1676400" y="6057781"/>
            <a:ext cx="3048000" cy="800219"/>
          </a:xfrm>
          <a:prstGeom prst="rect">
            <a:avLst/>
          </a:prstGeom>
          <a:noFill/>
        </p:spPr>
        <p:txBody>
          <a:bodyPr wrap="square" rtlCol="0">
            <a:spAutoFit/>
          </a:bodyPr>
          <a:lstStyle/>
          <a:p>
            <a:r>
              <a:rPr lang="en-US" sz="2800" b="1" u="sng" dirty="0"/>
              <a:t>#</a:t>
            </a:r>
            <a:r>
              <a:rPr lang="en-US" sz="2800" b="1" u="sng" dirty="0" err="1"/>
              <a:t>LinkingWeek</a:t>
            </a:r>
            <a:endParaRPr lang="en-US" sz="2800" b="1" u="sng" dirty="0"/>
          </a:p>
          <a:p>
            <a:endParaRPr lang="en-US" dirty="0"/>
          </a:p>
        </p:txBody>
      </p:sp>
      <p:pic>
        <p:nvPicPr>
          <p:cNvPr id="7" name="Picture 6" descr="Twitter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158" y="6022612"/>
            <a:ext cx="724550" cy="588984"/>
          </a:xfrm>
          <a:prstGeom prst="rect">
            <a:avLst/>
          </a:prstGeom>
        </p:spPr>
      </p:pic>
    </p:spTree>
    <p:extLst>
      <p:ext uri="{BB962C8B-B14F-4D97-AF65-F5344CB8AC3E}">
        <p14:creationId xmlns:p14="http://schemas.microsoft.com/office/powerpoint/2010/main" val="94194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Joint Part C and Part B 619 Data Linking Charter</a:t>
            </a:r>
          </a:p>
        </p:txBody>
      </p:sp>
      <p:sp>
        <p:nvSpPr>
          <p:cNvPr id="2" name="Content Placeholder 1"/>
          <p:cNvSpPr>
            <a:spLocks noGrp="1"/>
          </p:cNvSpPr>
          <p:nvPr>
            <p:ph idx="1"/>
          </p:nvPr>
        </p:nvSpPr>
        <p:spPr>
          <a:xfrm>
            <a:off x="457200" y="1600200"/>
            <a:ext cx="8227017" cy="4221162"/>
          </a:xfrm>
        </p:spPr>
        <p:txBody>
          <a:bodyPr/>
          <a:lstStyle/>
          <a:p>
            <a:endParaRPr lang="en-US" sz="2400" dirty="0"/>
          </a:p>
          <a:p>
            <a:r>
              <a:rPr lang="en-US" sz="3200" dirty="0"/>
              <a:t>Decision making process/authority for joint work</a:t>
            </a:r>
          </a:p>
          <a:p>
            <a:endParaRPr lang="en-US" sz="3200" dirty="0"/>
          </a:p>
          <a:p>
            <a:r>
              <a:rPr lang="en-US" sz="3200" dirty="0"/>
              <a:t>Communicating about progress</a:t>
            </a:r>
          </a:p>
          <a:p>
            <a:endParaRPr lang="en-US" sz="3200" dirty="0"/>
          </a:p>
          <a:p>
            <a:r>
              <a:rPr lang="en-US" sz="3200" dirty="0"/>
              <a:t>Leadership endorsement and approval</a:t>
            </a:r>
          </a:p>
        </p:txBody>
      </p:sp>
      <p:pic>
        <p:nvPicPr>
          <p:cNvPr id="6" name="Picture 5"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154" y="3352800"/>
            <a:ext cx="2024063" cy="1343025"/>
          </a:xfrm>
          <a:prstGeom prst="rect">
            <a:avLst/>
          </a:prstGeom>
        </p:spPr>
      </p:pic>
    </p:spTree>
    <p:extLst>
      <p:ext uri="{BB962C8B-B14F-4D97-AF65-F5344CB8AC3E}">
        <p14:creationId xmlns:p14="http://schemas.microsoft.com/office/powerpoint/2010/main" val="1316317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ormAutofit fontScale="90000"/>
          </a:bodyPr>
          <a:lstStyle/>
          <a:p>
            <a:r>
              <a:rPr lang="en-US" dirty="0"/>
              <a:t>COLORADO: </a:t>
            </a:r>
            <a:r>
              <a:rPr lang="en-US" i="1" dirty="0"/>
              <a:t>Improving Outcomes for Young Children with Disabilities</a:t>
            </a:r>
            <a:endParaRPr lang="en-US" dirty="0"/>
          </a:p>
        </p:txBody>
      </p:sp>
      <p:pic>
        <p:nvPicPr>
          <p:cNvPr id="1035" name="Picture 11"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879480"/>
            <a:ext cx="2666998" cy="177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descr="Logos for Colorado department of education and office of early childhood"/>
          <p:cNvGrpSpPr/>
          <p:nvPr/>
        </p:nvGrpSpPr>
        <p:grpSpPr>
          <a:xfrm>
            <a:off x="5257800" y="3034021"/>
            <a:ext cx="2989151" cy="1468918"/>
            <a:chOff x="5257800" y="3034021"/>
            <a:chExt cx="2989151" cy="1468918"/>
          </a:xfrm>
        </p:grpSpPr>
        <p:pic>
          <p:nvPicPr>
            <p:cNvPr id="1027" name="Picture 3" descr="&quot; &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8273" y="3034021"/>
              <a:ext cx="266700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descr="https://ci3.googleusercontent.com/proxy/pULGNjIFJzAtVD4btewKlmC8X0mnTxJSaM9O5WYwtneIYeJx9dU-78FZYaPjxYPcF8jJ6C3_mgoW61WT7kjnWsRWERb8AC_t7HmNtMa7gVxDyZp2BzzvccibSvEQRcwXsvfqxpSN1K6mXbCyPxw=s0-d-e1-ft#https://docs.google.com/a/state.co.us/uc?id=0B6LqJsTezS5rT002Rm1yckFnZnM&amp;export=downlo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964890"/>
              <a:ext cx="2989151" cy="53804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29025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 Context</a:t>
            </a:r>
          </a:p>
        </p:txBody>
      </p:sp>
      <p:sp>
        <p:nvSpPr>
          <p:cNvPr id="2" name="Content Placeholder 1"/>
          <p:cNvSpPr>
            <a:spLocks noGrp="1"/>
          </p:cNvSpPr>
          <p:nvPr>
            <p:ph idx="1"/>
          </p:nvPr>
        </p:nvSpPr>
        <p:spPr>
          <a:xfrm>
            <a:off x="457200" y="3581399"/>
            <a:ext cx="8229600" cy="2057401"/>
          </a:xfrm>
        </p:spPr>
        <p:txBody>
          <a:bodyPr/>
          <a:lstStyle/>
          <a:p>
            <a:r>
              <a:rPr lang="en-US" dirty="0"/>
              <a:t>Existing MOU and  interagency data agreement</a:t>
            </a:r>
          </a:p>
          <a:p>
            <a:r>
              <a:rPr lang="en-US" dirty="0"/>
              <a:t>Specific projects introduced as appendices to the agreement</a:t>
            </a:r>
          </a:p>
          <a:p>
            <a:r>
              <a:rPr lang="en-US" dirty="0"/>
              <a:t>Need to formalize the Part C and Part B 619 approach to joint data governance </a:t>
            </a:r>
          </a:p>
        </p:txBody>
      </p:sp>
      <p:pic>
        <p:nvPicPr>
          <p:cNvPr id="7" name="Picture 6" descr="This image dislays a scenario in which different lead agencies and data for early intervention and early childhood special education are in different data systems"/>
          <p:cNvPicPr>
            <a:picLocks noChangeAspect="1"/>
          </p:cNvPicPr>
          <p:nvPr/>
        </p:nvPicPr>
        <p:blipFill>
          <a:blip r:embed="rId3"/>
          <a:stretch>
            <a:fillRect/>
          </a:stretch>
        </p:blipFill>
        <p:spPr>
          <a:xfrm>
            <a:off x="609600" y="1527969"/>
            <a:ext cx="7515225" cy="2028825"/>
          </a:xfrm>
          <a:prstGeom prst="rect">
            <a:avLst/>
          </a:prstGeom>
        </p:spPr>
      </p:pic>
    </p:spTree>
    <p:extLst>
      <p:ext uri="{BB962C8B-B14F-4D97-AF65-F5344CB8AC3E}">
        <p14:creationId xmlns:p14="http://schemas.microsoft.com/office/powerpoint/2010/main" val="1822936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Colorado’s Part C and Part B 619 Joint Data Governance Work</a:t>
            </a:r>
          </a:p>
        </p:txBody>
      </p:sp>
      <p:sp>
        <p:nvSpPr>
          <p:cNvPr id="2" name="Content Placeholder 1"/>
          <p:cNvSpPr>
            <a:spLocks noGrp="1"/>
          </p:cNvSpPr>
          <p:nvPr>
            <p:ph idx="1"/>
          </p:nvPr>
        </p:nvSpPr>
        <p:spPr>
          <a:xfrm>
            <a:off x="457200" y="2590800"/>
            <a:ext cx="8229600" cy="3276599"/>
          </a:xfrm>
        </p:spPr>
        <p:txBody>
          <a:bodyPr/>
          <a:lstStyle/>
          <a:p>
            <a:r>
              <a:rPr lang="en-US" dirty="0"/>
              <a:t>TA Goal for Powerful 619 Data Cohort to “articulate a data governance plan specifically for Part C and 619” </a:t>
            </a:r>
          </a:p>
        </p:txBody>
      </p:sp>
    </p:spTree>
    <p:extLst>
      <p:ext uri="{BB962C8B-B14F-4D97-AF65-F5344CB8AC3E}">
        <p14:creationId xmlns:p14="http://schemas.microsoft.com/office/powerpoint/2010/main" val="1058083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i="1" dirty="0"/>
              <a:t>Improving Outcomes for Young Children with Disabilities</a:t>
            </a:r>
            <a:endParaRPr lang="en-US" dirty="0"/>
          </a:p>
        </p:txBody>
      </p:sp>
      <p:sp>
        <p:nvSpPr>
          <p:cNvPr id="2" name="Content Placeholder 1"/>
          <p:cNvSpPr>
            <a:spLocks noGrp="1"/>
          </p:cNvSpPr>
          <p:nvPr>
            <p:ph idx="1"/>
          </p:nvPr>
        </p:nvSpPr>
        <p:spPr>
          <a:xfrm>
            <a:off x="457200" y="1600201"/>
            <a:ext cx="3048000" cy="4038600"/>
          </a:xfrm>
        </p:spPr>
        <p:txBody>
          <a:bodyPr/>
          <a:lstStyle/>
          <a:p>
            <a:r>
              <a:rPr lang="en-US" sz="2400" dirty="0"/>
              <a:t>To support early childhood IDEA early intervention and educational practice and policy development</a:t>
            </a:r>
            <a:endParaRPr lang="en-US" dirty="0"/>
          </a:p>
        </p:txBody>
      </p:sp>
      <p:pic>
        <p:nvPicPr>
          <p:cNvPr id="6" name="Picture 5" descr="This is a screenshot of a draft for a charter for the partnership for improving outcomes for young children with disabilities."/>
          <p:cNvPicPr>
            <a:picLocks noChangeAspect="1"/>
          </p:cNvPicPr>
          <p:nvPr/>
        </p:nvPicPr>
        <p:blipFill>
          <a:blip r:embed="rId3"/>
          <a:stretch>
            <a:fillRect/>
          </a:stretch>
        </p:blipFill>
        <p:spPr>
          <a:xfrm>
            <a:off x="3581400" y="1749778"/>
            <a:ext cx="5076015" cy="3733800"/>
          </a:xfrm>
          <a:prstGeom prst="rect">
            <a:avLst/>
          </a:prstGeom>
          <a:effectLst>
            <a:glow rad="63500">
              <a:schemeClr val="accent1">
                <a:satMod val="175000"/>
                <a:alpha val="40000"/>
              </a:schemeClr>
            </a:glow>
            <a:outerShdw blurRad="50800" dist="38100" dir="2700000" algn="tl" rotWithShape="0">
              <a:schemeClr val="tx1">
                <a:alpha val="40000"/>
              </a:schemeClr>
            </a:outerShdw>
          </a:effectLst>
        </p:spPr>
      </p:pic>
    </p:spTree>
    <p:extLst>
      <p:ext uri="{BB962C8B-B14F-4D97-AF65-F5344CB8AC3E}">
        <p14:creationId xmlns:p14="http://schemas.microsoft.com/office/powerpoint/2010/main" val="2781882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i="1" dirty="0"/>
              <a:t>Improving Outcomes </a:t>
            </a:r>
            <a:r>
              <a:rPr lang="en-US" dirty="0"/>
              <a:t>Charter</a:t>
            </a:r>
          </a:p>
        </p:txBody>
      </p:sp>
      <p:sp>
        <p:nvSpPr>
          <p:cNvPr id="2" name="Content Placeholder 1"/>
          <p:cNvSpPr>
            <a:spLocks noGrp="1"/>
          </p:cNvSpPr>
          <p:nvPr>
            <p:ph idx="1"/>
          </p:nvPr>
        </p:nvSpPr>
        <p:spPr>
          <a:xfrm>
            <a:off x="457200" y="1600201"/>
            <a:ext cx="8458200" cy="4038600"/>
          </a:xfrm>
        </p:spPr>
        <p:txBody>
          <a:bodyPr/>
          <a:lstStyle/>
          <a:p>
            <a:r>
              <a:rPr lang="en-US" dirty="0"/>
              <a:t>Authority</a:t>
            </a:r>
          </a:p>
          <a:p>
            <a:pPr lvl="1"/>
            <a:r>
              <a:rPr lang="en-US" dirty="0"/>
              <a:t>Federal regulations</a:t>
            </a:r>
          </a:p>
          <a:p>
            <a:pPr lvl="1"/>
            <a:r>
              <a:rPr lang="en-US" dirty="0"/>
              <a:t>State authority</a:t>
            </a:r>
          </a:p>
          <a:p>
            <a:pPr lvl="1"/>
            <a:r>
              <a:rPr lang="en-US" dirty="0"/>
              <a:t>Authority to link data for specific purposes</a:t>
            </a:r>
          </a:p>
          <a:p>
            <a:pPr lvl="1"/>
            <a:r>
              <a:rPr lang="en-US" dirty="0"/>
              <a:t>Oversight</a:t>
            </a:r>
          </a:p>
          <a:p>
            <a:r>
              <a:rPr lang="en-US" dirty="0"/>
              <a:t>Stakeholders (by agency and in general)</a:t>
            </a:r>
          </a:p>
        </p:txBody>
      </p:sp>
    </p:spTree>
    <p:extLst>
      <p:ext uri="{BB962C8B-B14F-4D97-AF65-F5344CB8AC3E}">
        <p14:creationId xmlns:p14="http://schemas.microsoft.com/office/powerpoint/2010/main" val="1209827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CO’s Charter Continued</a:t>
            </a:r>
          </a:p>
        </p:txBody>
      </p:sp>
      <p:sp>
        <p:nvSpPr>
          <p:cNvPr id="2" name="Content Placeholder 1"/>
          <p:cNvSpPr>
            <a:spLocks noGrp="1"/>
          </p:cNvSpPr>
          <p:nvPr>
            <p:ph idx="1"/>
          </p:nvPr>
        </p:nvSpPr>
        <p:spPr/>
        <p:txBody>
          <a:bodyPr/>
          <a:lstStyle/>
          <a:p>
            <a:r>
              <a:rPr lang="en-US" dirty="0"/>
              <a:t>Data Systems and Collections</a:t>
            </a:r>
          </a:p>
          <a:p>
            <a:pPr lvl="1"/>
            <a:r>
              <a:rPr lang="en-US" dirty="0"/>
              <a:t>Refers to detailed list of 6 collections/systems including general characteristics, location, decision making authority for specific actions</a:t>
            </a:r>
          </a:p>
          <a:p>
            <a:r>
              <a:rPr lang="en-US" dirty="0"/>
              <a:t>Managing </a:t>
            </a:r>
            <a:r>
              <a:rPr lang="en-US" i="1" dirty="0"/>
              <a:t>Improving Outcomes</a:t>
            </a:r>
          </a:p>
          <a:p>
            <a:r>
              <a:rPr lang="en-US" dirty="0"/>
              <a:t>Attachments</a:t>
            </a:r>
          </a:p>
          <a:p>
            <a:pPr lvl="1"/>
            <a:r>
              <a:rPr lang="en-US" dirty="0"/>
              <a:t>Updated short-, medium, and long-term goals</a:t>
            </a:r>
          </a:p>
          <a:p>
            <a:pPr lvl="1"/>
            <a:r>
              <a:rPr lang="en-US" i="1" dirty="0"/>
              <a:t>Improving Outcomes </a:t>
            </a:r>
            <a:r>
              <a:rPr lang="en-US" dirty="0"/>
              <a:t>Appendix Template</a:t>
            </a:r>
          </a:p>
          <a:p>
            <a:pPr lvl="1"/>
            <a:r>
              <a:rPr lang="en-US" i="1" dirty="0"/>
              <a:t>Improving Outcomes </a:t>
            </a:r>
            <a:r>
              <a:rPr lang="en-US" dirty="0"/>
              <a:t>Overview of Part C and Part B/619 Data Systems/Collections</a:t>
            </a:r>
          </a:p>
        </p:txBody>
      </p:sp>
    </p:spTree>
    <p:extLst>
      <p:ext uri="{BB962C8B-B14F-4D97-AF65-F5344CB8AC3E}">
        <p14:creationId xmlns:p14="http://schemas.microsoft.com/office/powerpoint/2010/main" val="509621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Lessons Learned &amp; Next Steps</a:t>
            </a:r>
          </a:p>
        </p:txBody>
      </p:sp>
      <p:sp>
        <p:nvSpPr>
          <p:cNvPr id="5" name="Text Placeholder 4"/>
          <p:cNvSpPr>
            <a:spLocks noGrp="1"/>
          </p:cNvSpPr>
          <p:nvPr>
            <p:ph type="body" idx="1"/>
          </p:nvPr>
        </p:nvSpPr>
        <p:spPr/>
        <p:txBody>
          <a:bodyPr/>
          <a:lstStyle/>
          <a:p>
            <a:r>
              <a:rPr lang="en-US" dirty="0"/>
              <a:t>Lessons Learned</a:t>
            </a:r>
          </a:p>
        </p:txBody>
      </p:sp>
      <p:sp>
        <p:nvSpPr>
          <p:cNvPr id="2" name="Content Placeholder 1"/>
          <p:cNvSpPr>
            <a:spLocks noGrp="1"/>
          </p:cNvSpPr>
          <p:nvPr>
            <p:ph sz="half" idx="2"/>
          </p:nvPr>
        </p:nvSpPr>
        <p:spPr/>
        <p:txBody>
          <a:bodyPr/>
          <a:lstStyle/>
          <a:p>
            <a:r>
              <a:rPr lang="en-US" dirty="0"/>
              <a:t>It takes time being together to come to common understandings of what we want to accomplish</a:t>
            </a:r>
          </a:p>
          <a:p>
            <a:r>
              <a:rPr lang="en-US" dirty="0"/>
              <a:t>It helped to have external partners to observe with us, help document what we want to do and how, and develop structures for moving our joint goals along</a:t>
            </a:r>
          </a:p>
        </p:txBody>
      </p:sp>
      <p:sp>
        <p:nvSpPr>
          <p:cNvPr id="6" name="Text Placeholder 5"/>
          <p:cNvSpPr>
            <a:spLocks noGrp="1"/>
          </p:cNvSpPr>
          <p:nvPr>
            <p:ph type="body" sz="quarter" idx="3"/>
          </p:nvPr>
        </p:nvSpPr>
        <p:spPr/>
        <p:txBody>
          <a:bodyPr/>
          <a:lstStyle/>
          <a:p>
            <a:r>
              <a:rPr lang="en-US" dirty="0"/>
              <a:t>Next Steps</a:t>
            </a:r>
          </a:p>
        </p:txBody>
      </p:sp>
      <p:sp>
        <p:nvSpPr>
          <p:cNvPr id="7" name="Content Placeholder 6"/>
          <p:cNvSpPr>
            <a:spLocks noGrp="1"/>
          </p:cNvSpPr>
          <p:nvPr>
            <p:ph sz="quarter" idx="4"/>
          </p:nvPr>
        </p:nvSpPr>
        <p:spPr/>
        <p:txBody>
          <a:bodyPr/>
          <a:lstStyle/>
          <a:p>
            <a:r>
              <a:rPr lang="en-US" dirty="0"/>
              <a:t>Building first Appendix to the Interagency Data Sharing Agreement focused on transition data</a:t>
            </a:r>
          </a:p>
          <a:p>
            <a:r>
              <a:rPr lang="en-US" dirty="0"/>
              <a:t>Devising strategies to communicate with leadership</a:t>
            </a:r>
          </a:p>
        </p:txBody>
      </p:sp>
    </p:spTree>
    <p:extLst>
      <p:ext uri="{BB962C8B-B14F-4D97-AF65-F5344CB8AC3E}">
        <p14:creationId xmlns:p14="http://schemas.microsoft.com/office/powerpoint/2010/main" val="1003775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Technical Considerations</a:t>
            </a:r>
          </a:p>
        </p:txBody>
      </p:sp>
      <p:sp>
        <p:nvSpPr>
          <p:cNvPr id="2" name="Content Placeholder 1"/>
          <p:cNvSpPr>
            <a:spLocks noGrp="1"/>
          </p:cNvSpPr>
          <p:nvPr>
            <p:ph idx="4294967295"/>
          </p:nvPr>
        </p:nvSpPr>
        <p:spPr>
          <a:xfrm>
            <a:off x="722312" y="1600200"/>
            <a:ext cx="7507287" cy="4038600"/>
          </a:xfrm>
          <a:prstGeom prst="rect">
            <a:avLst/>
          </a:prstGeom>
        </p:spPr>
        <p:txBody>
          <a:bodyPr/>
          <a:lstStyle/>
          <a:p>
            <a:r>
              <a:rPr lang="en-US" dirty="0"/>
              <a:t>Unique IDs</a:t>
            </a:r>
          </a:p>
          <a:p>
            <a:r>
              <a:rPr lang="en-US" dirty="0"/>
              <a:t>Secure Transfer of Data</a:t>
            </a:r>
          </a:p>
        </p:txBody>
      </p:sp>
      <p:pic>
        <p:nvPicPr>
          <p:cNvPr id="8" name="Picture Placeholder 7" descr="&quot; &quot;"/>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a:xfrm>
            <a:off x="2841892" y="2895600"/>
            <a:ext cx="3711308" cy="2769066"/>
          </a:xfrm>
        </p:spPr>
      </p:pic>
    </p:spTree>
    <p:extLst>
      <p:ext uri="{BB962C8B-B14F-4D97-AF65-F5344CB8AC3E}">
        <p14:creationId xmlns:p14="http://schemas.microsoft.com/office/powerpoint/2010/main" val="1228938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Unique IDs</a:t>
            </a:r>
          </a:p>
        </p:txBody>
      </p:sp>
      <p:sp>
        <p:nvSpPr>
          <p:cNvPr id="2" name="Content Placeholder 1"/>
          <p:cNvSpPr>
            <a:spLocks noGrp="1"/>
          </p:cNvSpPr>
          <p:nvPr>
            <p:ph idx="1"/>
          </p:nvPr>
        </p:nvSpPr>
        <p:spPr/>
        <p:txBody>
          <a:bodyPr/>
          <a:lstStyle/>
          <a:p>
            <a:r>
              <a:rPr lang="en-US" dirty="0"/>
              <a:t>In early childhood, a unique identifier (UID) is an identifier used to associate children, workforce, classes, program sites, and families with their respective data. </a:t>
            </a:r>
            <a:r>
              <a:rPr lang="en-US" dirty="0">
                <a:hlinkClick r:id="rId3"/>
              </a:rPr>
              <a:t>(SLDS Brief)</a:t>
            </a:r>
            <a:endParaRPr lang="en-US" dirty="0"/>
          </a:p>
        </p:txBody>
      </p:sp>
      <p:pic>
        <p:nvPicPr>
          <p:cNvPr id="6" name="Picture 5" descr="&quot; &quot;"/>
          <p:cNvPicPr>
            <a:picLocks noChangeAspect="1"/>
          </p:cNvPicPr>
          <p:nvPr/>
        </p:nvPicPr>
        <p:blipFill>
          <a:blip r:embed="rId4"/>
          <a:stretch>
            <a:fillRect/>
          </a:stretch>
        </p:blipFill>
        <p:spPr>
          <a:xfrm>
            <a:off x="3200400" y="3528265"/>
            <a:ext cx="1972079" cy="2312977"/>
          </a:xfrm>
          <a:prstGeom prst="rect">
            <a:avLst/>
          </a:prstGeom>
        </p:spPr>
      </p:pic>
    </p:spTree>
    <p:extLst>
      <p:ext uri="{BB962C8B-B14F-4D97-AF65-F5344CB8AC3E}">
        <p14:creationId xmlns:p14="http://schemas.microsoft.com/office/powerpoint/2010/main" val="4029704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Joining us Today</a:t>
            </a:r>
          </a:p>
        </p:txBody>
      </p:sp>
      <p:sp>
        <p:nvSpPr>
          <p:cNvPr id="2" name="Content Placeholder 1"/>
          <p:cNvSpPr>
            <a:spLocks noGrp="1"/>
          </p:cNvSpPr>
          <p:nvPr>
            <p:ph sz="half" idx="1"/>
          </p:nvPr>
        </p:nvSpPr>
        <p:spPr/>
        <p:txBody>
          <a:bodyPr/>
          <a:lstStyle/>
          <a:p>
            <a:r>
              <a:rPr lang="en-US" dirty="0"/>
              <a:t>Nick Ortiz, CO Part B 619</a:t>
            </a:r>
          </a:p>
          <a:p>
            <a:r>
              <a:rPr lang="en-US" dirty="0"/>
              <a:t>Amanda Sutton &amp; Ashley Ness, CO Part C</a:t>
            </a:r>
          </a:p>
          <a:p>
            <a:r>
              <a:rPr lang="en-US" dirty="0">
                <a:solidFill>
                  <a:schemeClr val="tx2"/>
                </a:solidFill>
              </a:rPr>
              <a:t>Sarah Carter, SD Part C </a:t>
            </a:r>
          </a:p>
          <a:p>
            <a:r>
              <a:rPr lang="en-US" dirty="0">
                <a:solidFill>
                  <a:schemeClr val="tx2"/>
                </a:solidFill>
              </a:rPr>
              <a:t>Elizabeth Jehangiri, SD Part B</a:t>
            </a:r>
          </a:p>
          <a:p>
            <a:r>
              <a:rPr lang="en-US" dirty="0"/>
              <a:t>Denise Mauzy, DaSy</a:t>
            </a:r>
          </a:p>
          <a:p>
            <a:r>
              <a:rPr lang="en-US" dirty="0"/>
              <a:t>Gary Harmon, </a:t>
            </a:r>
            <a:r>
              <a:rPr lang="en-US" dirty="0" err="1"/>
              <a:t>DaSy</a:t>
            </a:r>
            <a:endParaRPr lang="en-US" dirty="0"/>
          </a:p>
        </p:txBody>
      </p:sp>
      <p:sp>
        <p:nvSpPr>
          <p:cNvPr id="6" name="Content Placeholder 5"/>
          <p:cNvSpPr>
            <a:spLocks noGrp="1"/>
          </p:cNvSpPr>
          <p:nvPr>
            <p:ph sz="half" idx="2"/>
          </p:nvPr>
        </p:nvSpPr>
        <p:spPr/>
        <p:txBody>
          <a:bodyPr/>
          <a:lstStyle/>
          <a:p>
            <a:r>
              <a:rPr lang="en-US" dirty="0"/>
              <a:t>What is the role of audience members? </a:t>
            </a:r>
          </a:p>
        </p:txBody>
      </p:sp>
      <p:pic>
        <p:nvPicPr>
          <p:cNvPr id="5" name="Picture 4"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971800"/>
            <a:ext cx="4109771" cy="2614612"/>
          </a:xfrm>
          <a:prstGeom prst="rect">
            <a:avLst/>
          </a:prstGeom>
        </p:spPr>
      </p:pic>
    </p:spTree>
    <p:extLst>
      <p:ext uri="{BB962C8B-B14F-4D97-AF65-F5344CB8AC3E}">
        <p14:creationId xmlns:p14="http://schemas.microsoft.com/office/powerpoint/2010/main" val="1198263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Unique IDs</a:t>
            </a:r>
          </a:p>
        </p:txBody>
      </p:sp>
      <p:sp>
        <p:nvSpPr>
          <p:cNvPr id="2" name="Content Placeholder 1"/>
          <p:cNvSpPr>
            <a:spLocks noGrp="1"/>
          </p:cNvSpPr>
          <p:nvPr>
            <p:ph idx="1"/>
          </p:nvPr>
        </p:nvSpPr>
        <p:spPr/>
        <p:txBody>
          <a:bodyPr/>
          <a:lstStyle/>
          <a:p>
            <a:r>
              <a:rPr lang="en-US" dirty="0"/>
              <a:t>Program Specific vs. Cross-Program</a:t>
            </a:r>
          </a:p>
          <a:p>
            <a:r>
              <a:rPr lang="en-US" dirty="0"/>
              <a:t>Types of Unique IDs</a:t>
            </a:r>
          </a:p>
          <a:p>
            <a:pPr lvl="1"/>
            <a:r>
              <a:rPr lang="en-US" dirty="0"/>
              <a:t>SSN</a:t>
            </a:r>
          </a:p>
          <a:p>
            <a:pPr lvl="1"/>
            <a:r>
              <a:rPr lang="en-US" dirty="0"/>
              <a:t>Combo of Demographic Info (First two initials first name+ month/year of </a:t>
            </a:r>
            <a:r>
              <a:rPr lang="en-US" dirty="0" err="1"/>
              <a:t>birth+last</a:t>
            </a:r>
            <a:r>
              <a:rPr lang="en-US" dirty="0"/>
              <a:t> four digits of SSN)</a:t>
            </a:r>
          </a:p>
          <a:p>
            <a:pPr lvl="1"/>
            <a:r>
              <a:rPr lang="en-US" dirty="0"/>
              <a:t>System assigned (From data system, E-Scholar, etc.)</a:t>
            </a:r>
          </a:p>
        </p:txBody>
      </p:sp>
      <p:pic>
        <p:nvPicPr>
          <p:cNvPr id="7" name="Picture 6" descr="&quot; &quot;"/>
          <p:cNvPicPr>
            <a:picLocks noChangeAspect="1"/>
          </p:cNvPicPr>
          <p:nvPr/>
        </p:nvPicPr>
        <p:blipFill>
          <a:blip r:embed="rId3"/>
          <a:stretch>
            <a:fillRect/>
          </a:stretch>
        </p:blipFill>
        <p:spPr>
          <a:xfrm>
            <a:off x="1524000" y="4419600"/>
            <a:ext cx="5562600" cy="1524195"/>
          </a:xfrm>
          <a:prstGeom prst="rect">
            <a:avLst/>
          </a:prstGeom>
        </p:spPr>
      </p:pic>
    </p:spTree>
    <p:extLst>
      <p:ext uri="{BB962C8B-B14F-4D97-AF65-F5344CB8AC3E}">
        <p14:creationId xmlns:p14="http://schemas.microsoft.com/office/powerpoint/2010/main" val="2458512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Unique IDs</a:t>
            </a:r>
          </a:p>
        </p:txBody>
      </p:sp>
      <p:sp>
        <p:nvSpPr>
          <p:cNvPr id="2" name="Content Placeholder 1"/>
          <p:cNvSpPr>
            <a:spLocks noGrp="1"/>
          </p:cNvSpPr>
          <p:nvPr>
            <p:ph idx="1"/>
          </p:nvPr>
        </p:nvSpPr>
        <p:spPr/>
        <p:txBody>
          <a:bodyPr/>
          <a:lstStyle/>
          <a:p>
            <a:r>
              <a:rPr lang="en-US" dirty="0"/>
              <a:t>Same Unique ID exists in both Part C and Part B 619 Data Systems (you’re lucky!)</a:t>
            </a:r>
          </a:p>
          <a:p>
            <a:r>
              <a:rPr lang="en-US" dirty="0"/>
              <a:t>Different Unique ID in Part C and Part B 619 Data Systems (most common)</a:t>
            </a:r>
          </a:p>
          <a:p>
            <a:pPr lvl="1"/>
            <a:r>
              <a:rPr lang="en-US" dirty="0"/>
              <a:t>Create a Unique ID</a:t>
            </a:r>
          </a:p>
          <a:p>
            <a:pPr lvl="1"/>
            <a:r>
              <a:rPr lang="en-US" dirty="0"/>
              <a:t>Examine other linking efforts in your state (SLDS, ECIDS, etc.)</a:t>
            </a:r>
          </a:p>
        </p:txBody>
      </p:sp>
    </p:spTree>
    <p:extLst>
      <p:ext uri="{BB962C8B-B14F-4D97-AF65-F5344CB8AC3E}">
        <p14:creationId xmlns:p14="http://schemas.microsoft.com/office/powerpoint/2010/main" val="994079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Unique IDs</a:t>
            </a:r>
          </a:p>
        </p:txBody>
      </p:sp>
      <p:sp>
        <p:nvSpPr>
          <p:cNvPr id="2" name="Content Placeholder 1"/>
          <p:cNvSpPr>
            <a:spLocks noGrp="1"/>
          </p:cNvSpPr>
          <p:nvPr>
            <p:ph idx="1"/>
          </p:nvPr>
        </p:nvSpPr>
        <p:spPr/>
        <p:txBody>
          <a:bodyPr/>
          <a:lstStyle/>
          <a:p>
            <a:r>
              <a:rPr lang="en-US" dirty="0"/>
              <a:t>Matching</a:t>
            </a:r>
          </a:p>
          <a:p>
            <a:pPr lvl="1"/>
            <a:r>
              <a:rPr lang="en-US" dirty="0"/>
              <a:t>Reconciling near-matches (probabilistic matching)</a:t>
            </a:r>
          </a:p>
          <a:p>
            <a:pPr lvl="1"/>
            <a:r>
              <a:rPr lang="en-US" dirty="0"/>
              <a:t>Importance of Data Quality</a:t>
            </a:r>
          </a:p>
        </p:txBody>
      </p:sp>
      <p:pic>
        <p:nvPicPr>
          <p:cNvPr id="5" name="Picture 4" descr="This is an image of a match records icon. Matching in this case means determining how the data from the two systems will be matched using a unique ID or other method."/>
          <p:cNvPicPr>
            <a:picLocks noChangeAspect="1"/>
          </p:cNvPicPr>
          <p:nvPr/>
        </p:nvPicPr>
        <p:blipFill>
          <a:blip r:embed="rId3"/>
          <a:stretch>
            <a:fillRect/>
          </a:stretch>
        </p:blipFill>
        <p:spPr>
          <a:xfrm>
            <a:off x="3421856" y="3269630"/>
            <a:ext cx="2300288" cy="2545108"/>
          </a:xfrm>
          <a:prstGeom prst="rect">
            <a:avLst/>
          </a:prstGeom>
        </p:spPr>
      </p:pic>
    </p:spTree>
    <p:extLst>
      <p:ext uri="{BB962C8B-B14F-4D97-AF65-F5344CB8AC3E}">
        <p14:creationId xmlns:p14="http://schemas.microsoft.com/office/powerpoint/2010/main" val="1694309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Secure Transfer of Data</a:t>
            </a:r>
          </a:p>
        </p:txBody>
      </p:sp>
      <p:sp>
        <p:nvSpPr>
          <p:cNvPr id="2" name="Content Placeholder 1"/>
          <p:cNvSpPr>
            <a:spLocks noGrp="1"/>
          </p:cNvSpPr>
          <p:nvPr>
            <p:ph idx="1"/>
          </p:nvPr>
        </p:nvSpPr>
        <p:spPr/>
        <p:txBody>
          <a:bodyPr/>
          <a:lstStyle/>
          <a:p>
            <a:r>
              <a:rPr lang="en-US" dirty="0"/>
              <a:t>Review established policies for Part C and Part B 619 data systems</a:t>
            </a:r>
          </a:p>
          <a:p>
            <a:r>
              <a:rPr lang="en-US" dirty="0"/>
              <a:t>Determine how to combine data</a:t>
            </a:r>
          </a:p>
          <a:p>
            <a:pPr lvl="1"/>
            <a:r>
              <a:rPr lang="en-US" dirty="0"/>
              <a:t>Direct interface/interoperability (least likely)</a:t>
            </a:r>
          </a:p>
          <a:p>
            <a:pPr lvl="1"/>
            <a:r>
              <a:rPr lang="en-US" dirty="0"/>
              <a:t>Data export and matching (e.g. MS Excel, Access)</a:t>
            </a:r>
          </a:p>
          <a:p>
            <a:pPr lvl="1"/>
            <a:r>
              <a:rPr lang="en-US" dirty="0"/>
              <a:t>Print-outs (not recommended)</a:t>
            </a:r>
          </a:p>
        </p:txBody>
      </p:sp>
      <p:pic>
        <p:nvPicPr>
          <p:cNvPr id="6" name="Picture 5"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4038600"/>
            <a:ext cx="1935164" cy="1935164"/>
          </a:xfrm>
          <a:prstGeom prst="rect">
            <a:avLst/>
          </a:prstGeom>
        </p:spPr>
      </p:pic>
    </p:spTree>
    <p:extLst>
      <p:ext uri="{BB962C8B-B14F-4D97-AF65-F5344CB8AC3E}">
        <p14:creationId xmlns:p14="http://schemas.microsoft.com/office/powerpoint/2010/main" val="2409765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Secure Transfer of Data</a:t>
            </a:r>
          </a:p>
        </p:txBody>
      </p:sp>
      <p:sp>
        <p:nvSpPr>
          <p:cNvPr id="2" name="Content Placeholder 1"/>
          <p:cNvSpPr>
            <a:spLocks noGrp="1"/>
          </p:cNvSpPr>
          <p:nvPr>
            <p:ph idx="1"/>
          </p:nvPr>
        </p:nvSpPr>
        <p:spPr/>
        <p:txBody>
          <a:bodyPr/>
          <a:lstStyle/>
          <a:p>
            <a:r>
              <a:rPr lang="en-US" dirty="0"/>
              <a:t>Security of Data</a:t>
            </a:r>
          </a:p>
          <a:p>
            <a:pPr lvl="1"/>
            <a:r>
              <a:rPr lang="en-US" dirty="0"/>
              <a:t>At export </a:t>
            </a:r>
          </a:p>
          <a:p>
            <a:pPr lvl="1"/>
            <a:r>
              <a:rPr lang="en-US" dirty="0"/>
              <a:t>During Transfer (email, flash drive, cloud)</a:t>
            </a:r>
          </a:p>
          <a:p>
            <a:pPr lvl="1"/>
            <a:r>
              <a:rPr lang="en-US" dirty="0"/>
              <a:t>Combining data (in Excel or Access)</a:t>
            </a:r>
          </a:p>
          <a:p>
            <a:pPr lvl="1"/>
            <a:r>
              <a:rPr lang="en-US" dirty="0"/>
              <a:t>Storing Data</a:t>
            </a:r>
          </a:p>
          <a:p>
            <a:r>
              <a:rPr lang="en-US" dirty="0"/>
              <a:t>Questions </a:t>
            </a:r>
          </a:p>
          <a:p>
            <a:pPr lvl="1"/>
            <a:r>
              <a:rPr lang="en-US" dirty="0"/>
              <a:t>Who has access? </a:t>
            </a:r>
          </a:p>
          <a:p>
            <a:pPr lvl="1"/>
            <a:r>
              <a:rPr lang="en-US" dirty="0"/>
              <a:t>Where is data stored? </a:t>
            </a:r>
          </a:p>
          <a:p>
            <a:pPr lvl="1"/>
            <a:r>
              <a:rPr lang="en-US" dirty="0"/>
              <a:t>In what format is it stored?</a:t>
            </a:r>
          </a:p>
        </p:txBody>
      </p:sp>
      <p:pic>
        <p:nvPicPr>
          <p:cNvPr id="5" name="Picture 4"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3733800"/>
            <a:ext cx="2241551" cy="1681163"/>
          </a:xfrm>
          <a:prstGeom prst="rect">
            <a:avLst/>
          </a:prstGeom>
        </p:spPr>
      </p:pic>
    </p:spTree>
    <p:extLst>
      <p:ext uri="{BB962C8B-B14F-4D97-AF65-F5344CB8AC3E}">
        <p14:creationId xmlns:p14="http://schemas.microsoft.com/office/powerpoint/2010/main" val="2364725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South Dakota Part C and 619</a:t>
            </a:r>
          </a:p>
        </p:txBody>
      </p:sp>
      <p:sp>
        <p:nvSpPr>
          <p:cNvPr id="7" name="Content Placeholder 6"/>
          <p:cNvSpPr>
            <a:spLocks noGrp="1"/>
          </p:cNvSpPr>
          <p:nvPr>
            <p:ph sz="half" idx="2"/>
          </p:nvPr>
        </p:nvSpPr>
        <p:spPr>
          <a:xfrm>
            <a:off x="4000500" y="1417638"/>
            <a:ext cx="3771900" cy="4034235"/>
          </a:xfrm>
        </p:spPr>
        <p:txBody>
          <a:bodyPr/>
          <a:lstStyle/>
          <a:p>
            <a:r>
              <a:rPr lang="en-US" dirty="0"/>
              <a:t>Department of Education Lead</a:t>
            </a:r>
          </a:p>
          <a:p>
            <a:r>
              <a:rPr lang="en-US" dirty="0"/>
              <a:t>Division of Educational Services and Supports</a:t>
            </a:r>
          </a:p>
          <a:p>
            <a:pPr lvl="1"/>
            <a:r>
              <a:rPr lang="en-US" dirty="0"/>
              <a:t>Part B, 619, Part C, Title etc.</a:t>
            </a:r>
          </a:p>
          <a:p>
            <a:r>
              <a:rPr lang="en-US" dirty="0"/>
              <a:t>BDI-2 State</a:t>
            </a:r>
          </a:p>
        </p:txBody>
      </p:sp>
      <p:pic>
        <p:nvPicPr>
          <p:cNvPr id="6" name="Content Placeholder 5" descr="&quot; &quot;"/>
          <p:cNvPicPr>
            <a:picLocks noGrp="1" noChangeAspect="1"/>
          </p:cNvPicPr>
          <p:nvPr>
            <p:ph sz="half" idx="1"/>
          </p:nvPr>
        </p:nvPicPr>
        <p:blipFill rotWithShape="1">
          <a:blip r:embed="rId3"/>
          <a:srcRect t="3324" b="3273"/>
          <a:stretch/>
        </p:blipFill>
        <p:spPr>
          <a:xfrm>
            <a:off x="628651" y="2483374"/>
            <a:ext cx="3203426" cy="1300899"/>
          </a:xfrm>
          <a:prstGeom prst="rect">
            <a:avLst/>
          </a:prstGeom>
        </p:spPr>
      </p:pic>
    </p:spTree>
    <p:extLst>
      <p:ext uri="{BB962C8B-B14F-4D97-AF65-F5344CB8AC3E}">
        <p14:creationId xmlns:p14="http://schemas.microsoft.com/office/powerpoint/2010/main" val="688642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SD – DOE Aspiration Work</a:t>
            </a:r>
          </a:p>
        </p:txBody>
      </p:sp>
      <p:pic>
        <p:nvPicPr>
          <p:cNvPr id="5" name="Picture 4" descr="This is a screenshot of the south dakota department of education website"/>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8229600" cy="4651248"/>
          </a:xfrm>
          <a:prstGeom prst="rect">
            <a:avLst/>
          </a:prstGeom>
          <a:noFill/>
          <a:ln>
            <a:noFill/>
          </a:ln>
        </p:spPr>
      </p:pic>
    </p:spTree>
    <p:extLst>
      <p:ext uri="{BB962C8B-B14F-4D97-AF65-F5344CB8AC3E}">
        <p14:creationId xmlns:p14="http://schemas.microsoft.com/office/powerpoint/2010/main" val="2320415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Ultimate Goal – Improvement </a:t>
            </a:r>
          </a:p>
        </p:txBody>
      </p:sp>
      <p:sp>
        <p:nvSpPr>
          <p:cNvPr id="2" name="Content Placeholder 1"/>
          <p:cNvSpPr>
            <a:spLocks noGrp="1"/>
          </p:cNvSpPr>
          <p:nvPr>
            <p:ph idx="1"/>
          </p:nvPr>
        </p:nvSpPr>
        <p:spPr/>
        <p:txBody>
          <a:bodyPr/>
          <a:lstStyle/>
          <a:p>
            <a:r>
              <a:rPr lang="en-US" dirty="0"/>
              <a:t>Use data to improve programs and improve child outcomes</a:t>
            </a:r>
          </a:p>
          <a:p>
            <a:r>
              <a:rPr lang="en-US" dirty="0"/>
              <a:t>Districts will be able to run their own data linking with student demographics with evaluation data to make comparisons between race, disability categories, etc. </a:t>
            </a:r>
          </a:p>
          <a:p>
            <a:r>
              <a:rPr lang="en-US" dirty="0"/>
              <a:t>Next Steps </a:t>
            </a:r>
          </a:p>
        </p:txBody>
      </p:sp>
    </p:spTree>
    <p:extLst>
      <p:ext uri="{BB962C8B-B14F-4D97-AF65-F5344CB8AC3E}">
        <p14:creationId xmlns:p14="http://schemas.microsoft.com/office/powerpoint/2010/main" val="1894256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South Dakota  Data Partners</a:t>
            </a:r>
          </a:p>
        </p:txBody>
      </p:sp>
      <p:sp>
        <p:nvSpPr>
          <p:cNvPr id="2" name="Content Placeholder 1"/>
          <p:cNvSpPr>
            <a:spLocks noGrp="1"/>
          </p:cNvSpPr>
          <p:nvPr>
            <p:ph idx="1"/>
          </p:nvPr>
        </p:nvSpPr>
        <p:spPr/>
        <p:txBody>
          <a:bodyPr/>
          <a:lstStyle/>
          <a:p>
            <a:r>
              <a:rPr lang="en-US" sz="3200" dirty="0"/>
              <a:t>Birth to Three – Part C</a:t>
            </a:r>
          </a:p>
          <a:p>
            <a:r>
              <a:rPr lang="en-US" sz="3200" dirty="0"/>
              <a:t>Part B / 619</a:t>
            </a:r>
          </a:p>
          <a:p>
            <a:r>
              <a:rPr lang="en-US" sz="3200" dirty="0"/>
              <a:t>K12 General Education</a:t>
            </a:r>
          </a:p>
          <a:p>
            <a:r>
              <a:rPr lang="en-US" sz="3200" dirty="0"/>
              <a:t>State SLDS team</a:t>
            </a:r>
          </a:p>
          <a:p>
            <a:r>
              <a:rPr lang="en-US" sz="3200" dirty="0"/>
              <a:t>Secretary of Education</a:t>
            </a:r>
          </a:p>
        </p:txBody>
      </p:sp>
    </p:spTree>
    <p:extLst>
      <p:ext uri="{BB962C8B-B14F-4D97-AF65-F5344CB8AC3E}">
        <p14:creationId xmlns:p14="http://schemas.microsoft.com/office/powerpoint/2010/main" val="1715992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 Questions We Needed to Answer..</a:t>
            </a:r>
          </a:p>
        </p:txBody>
      </p:sp>
      <p:sp>
        <p:nvSpPr>
          <p:cNvPr id="2" name="Content Placeholder 1"/>
          <p:cNvSpPr>
            <a:spLocks noGrp="1"/>
          </p:cNvSpPr>
          <p:nvPr>
            <p:ph idx="1"/>
          </p:nvPr>
        </p:nvSpPr>
        <p:spPr>
          <a:xfrm>
            <a:off x="457200" y="1600200"/>
            <a:ext cx="8229600" cy="4495799"/>
          </a:xfrm>
        </p:spPr>
        <p:txBody>
          <a:bodyPr/>
          <a:lstStyle/>
          <a:p>
            <a:r>
              <a:rPr lang="en-US" sz="2400" b="1" dirty="0"/>
              <a:t>What is the value-added of the Birth to Three Program?</a:t>
            </a:r>
          </a:p>
          <a:p>
            <a:pPr lvl="1"/>
            <a:r>
              <a:rPr lang="en-US" dirty="0"/>
              <a:t>Does the State’s financial support warrant Part C?</a:t>
            </a:r>
          </a:p>
          <a:p>
            <a:r>
              <a:rPr lang="en-US" sz="2400" b="1" dirty="0"/>
              <a:t>Does Birth to Three have an impact on children’s education later in school? </a:t>
            </a:r>
          </a:p>
          <a:p>
            <a:pPr lvl="1"/>
            <a:r>
              <a:rPr lang="en-US" dirty="0"/>
              <a:t>Significant Impact?  Measurable?</a:t>
            </a:r>
          </a:p>
          <a:p>
            <a:r>
              <a:rPr lang="en-US" sz="2400" b="1" dirty="0"/>
              <a:t>How can Birth to Three have a bigger impact on children’s education later in school?</a:t>
            </a:r>
          </a:p>
          <a:p>
            <a:pPr lvl="1"/>
            <a:r>
              <a:rPr lang="en-US" dirty="0"/>
              <a:t>How can we improve?</a:t>
            </a:r>
          </a:p>
          <a:p>
            <a:r>
              <a:rPr lang="en-US" sz="2400" b="1" dirty="0"/>
              <a:t>Data driven TA –</a:t>
            </a:r>
            <a:r>
              <a:rPr lang="en-US" sz="2400" dirty="0"/>
              <a:t> State to Regions/Providers</a:t>
            </a:r>
          </a:p>
        </p:txBody>
      </p:sp>
    </p:spTree>
    <p:extLst>
      <p:ext uri="{BB962C8B-B14F-4D97-AF65-F5344CB8AC3E}">
        <p14:creationId xmlns:p14="http://schemas.microsoft.com/office/powerpoint/2010/main" val="1464002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p:txBody>
          <a:bodyPr>
            <a:normAutofit/>
          </a:bodyPr>
          <a:lstStyle/>
          <a:p>
            <a:r>
              <a:rPr lang="en-US" dirty="0"/>
              <a:t>Webinar Objectives </a:t>
            </a:r>
          </a:p>
        </p:txBody>
      </p:sp>
      <p:sp>
        <p:nvSpPr>
          <p:cNvPr id="2" name="Content Placeholder 1"/>
          <p:cNvSpPr>
            <a:spLocks noGrp="1"/>
          </p:cNvSpPr>
          <p:nvPr>
            <p:ph idx="1"/>
          </p:nvPr>
        </p:nvSpPr>
        <p:spPr/>
        <p:txBody>
          <a:bodyPr/>
          <a:lstStyle/>
          <a:p>
            <a:pPr lvl="0"/>
            <a:endParaRPr lang="en-US" dirty="0"/>
          </a:p>
          <a:p>
            <a:r>
              <a:rPr lang="en-US" dirty="0"/>
              <a:t>Increase awareness about joint data governance charter considerations</a:t>
            </a:r>
          </a:p>
          <a:p>
            <a:r>
              <a:rPr lang="en-US" dirty="0"/>
              <a:t>Increase awareness about technical considerations</a:t>
            </a:r>
          </a:p>
          <a:p>
            <a:r>
              <a:rPr lang="en-US" dirty="0"/>
              <a:t>Learn about strategies that Colorado and South Dakota are using to address governance and technical considerations</a:t>
            </a:r>
          </a:p>
        </p:txBody>
      </p:sp>
    </p:spTree>
    <p:extLst>
      <p:ext uri="{BB962C8B-B14F-4D97-AF65-F5344CB8AC3E}">
        <p14:creationId xmlns:p14="http://schemas.microsoft.com/office/powerpoint/2010/main" val="2035676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Existing Data Systems </a:t>
            </a:r>
          </a:p>
        </p:txBody>
      </p:sp>
      <p:sp>
        <p:nvSpPr>
          <p:cNvPr id="2" name="Content Placeholder 1"/>
          <p:cNvSpPr>
            <a:spLocks noGrp="1"/>
          </p:cNvSpPr>
          <p:nvPr>
            <p:ph idx="1"/>
          </p:nvPr>
        </p:nvSpPr>
        <p:spPr/>
        <p:txBody>
          <a:bodyPr/>
          <a:lstStyle/>
          <a:p>
            <a:r>
              <a:rPr lang="en-US" dirty="0"/>
              <a:t>Birth to Three online IFSP (stand alone)</a:t>
            </a:r>
          </a:p>
          <a:p>
            <a:endParaRPr lang="en-US" dirty="0"/>
          </a:p>
          <a:p>
            <a:r>
              <a:rPr lang="en-US" dirty="0"/>
              <a:t>BDI--2 Data Base  (Part C and 619)</a:t>
            </a:r>
          </a:p>
          <a:p>
            <a:endParaRPr lang="en-US" dirty="0"/>
          </a:p>
          <a:p>
            <a:r>
              <a:rPr lang="en-US" dirty="0"/>
              <a:t>Infinite Campus (District Student Record)</a:t>
            </a:r>
          </a:p>
          <a:p>
            <a:endParaRPr lang="en-US" dirty="0"/>
          </a:p>
          <a:p>
            <a:r>
              <a:rPr lang="en-US" dirty="0" err="1"/>
              <a:t>SDStars</a:t>
            </a:r>
            <a:r>
              <a:rPr lang="en-US" dirty="0"/>
              <a:t> (SLDS)</a:t>
            </a:r>
          </a:p>
        </p:txBody>
      </p:sp>
    </p:spTree>
    <p:extLst>
      <p:ext uri="{BB962C8B-B14F-4D97-AF65-F5344CB8AC3E}">
        <p14:creationId xmlns:p14="http://schemas.microsoft.com/office/powerpoint/2010/main" val="769344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5477"/>
          </a:xfrm>
        </p:spPr>
        <p:txBody>
          <a:bodyPr/>
          <a:lstStyle/>
          <a:p>
            <a:pPr algn="ctr"/>
            <a:r>
              <a:rPr lang="en-US" dirty="0"/>
              <a:t>Where to Begin???</a:t>
            </a:r>
          </a:p>
        </p:txBody>
      </p:sp>
      <p:sp>
        <p:nvSpPr>
          <p:cNvPr id="3" name="Text Placeholder 2"/>
          <p:cNvSpPr>
            <a:spLocks noGrp="1"/>
          </p:cNvSpPr>
          <p:nvPr>
            <p:ph type="body" idx="1"/>
          </p:nvPr>
        </p:nvSpPr>
        <p:spPr>
          <a:xfrm>
            <a:off x="381000" y="1371600"/>
            <a:ext cx="3124200" cy="457200"/>
          </a:xfrm>
        </p:spPr>
        <p:txBody>
          <a:bodyPr/>
          <a:lstStyle/>
          <a:p>
            <a:pPr algn="ctr"/>
            <a:r>
              <a:rPr lang="en-US" dirty="0"/>
              <a:t>Global	</a:t>
            </a:r>
          </a:p>
        </p:txBody>
      </p:sp>
      <p:sp>
        <p:nvSpPr>
          <p:cNvPr id="4" name="Content Placeholder 3"/>
          <p:cNvSpPr>
            <a:spLocks noGrp="1"/>
          </p:cNvSpPr>
          <p:nvPr>
            <p:ph sz="half" idx="2"/>
          </p:nvPr>
        </p:nvSpPr>
        <p:spPr>
          <a:xfrm>
            <a:off x="304800" y="2174875"/>
            <a:ext cx="3581400" cy="3951288"/>
          </a:xfrm>
        </p:spPr>
        <p:txBody>
          <a:bodyPr/>
          <a:lstStyle/>
          <a:p>
            <a:pPr lvl="0"/>
            <a:r>
              <a:rPr lang="en-US" dirty="0"/>
              <a:t>DaSy Technical Assistance</a:t>
            </a:r>
          </a:p>
          <a:p>
            <a:pPr lvl="1"/>
            <a:r>
              <a:rPr lang="en-US" dirty="0"/>
              <a:t>Coordinate calls with other states Part C programs</a:t>
            </a:r>
          </a:p>
          <a:p>
            <a:pPr lvl="1"/>
            <a:r>
              <a:rPr lang="en-US" dirty="0"/>
              <a:t>Federal Privacy Rules</a:t>
            </a:r>
          </a:p>
          <a:p>
            <a:pPr lvl="1"/>
            <a:r>
              <a:rPr lang="en-US" dirty="0"/>
              <a:t>Connect the dots</a:t>
            </a:r>
          </a:p>
        </p:txBody>
      </p:sp>
      <p:sp>
        <p:nvSpPr>
          <p:cNvPr id="5" name="Text Placeholder 4"/>
          <p:cNvSpPr>
            <a:spLocks noGrp="1"/>
          </p:cNvSpPr>
          <p:nvPr>
            <p:ph type="body" sz="quarter" idx="3"/>
          </p:nvPr>
        </p:nvSpPr>
        <p:spPr>
          <a:xfrm>
            <a:off x="4648201" y="1371600"/>
            <a:ext cx="2514600" cy="457200"/>
          </a:xfrm>
        </p:spPr>
        <p:txBody>
          <a:bodyPr/>
          <a:lstStyle/>
          <a:p>
            <a:pPr algn="ctr"/>
            <a:r>
              <a:rPr lang="en-US" dirty="0"/>
              <a:t>State</a:t>
            </a:r>
          </a:p>
        </p:txBody>
      </p:sp>
      <p:sp>
        <p:nvSpPr>
          <p:cNvPr id="6" name="Content Placeholder 5"/>
          <p:cNvSpPr>
            <a:spLocks noGrp="1"/>
          </p:cNvSpPr>
          <p:nvPr>
            <p:ph sz="quarter" idx="4"/>
          </p:nvPr>
        </p:nvSpPr>
        <p:spPr>
          <a:xfrm>
            <a:off x="4038600" y="1905000"/>
            <a:ext cx="4952999" cy="4221163"/>
          </a:xfrm>
        </p:spPr>
        <p:txBody>
          <a:bodyPr/>
          <a:lstStyle/>
          <a:p>
            <a:pPr lvl="0"/>
            <a:r>
              <a:rPr lang="en-US" dirty="0"/>
              <a:t>DaSy Technical Assistance</a:t>
            </a:r>
          </a:p>
          <a:p>
            <a:pPr lvl="1"/>
            <a:r>
              <a:rPr lang="en-US" dirty="0"/>
              <a:t>Talk through the process</a:t>
            </a:r>
          </a:p>
          <a:p>
            <a:pPr lvl="0"/>
            <a:r>
              <a:rPr lang="en-US" dirty="0"/>
              <a:t>Part B / General Ed</a:t>
            </a:r>
          </a:p>
          <a:p>
            <a:pPr lvl="0"/>
            <a:r>
              <a:rPr lang="en-US" dirty="0" err="1"/>
              <a:t>SDStars</a:t>
            </a:r>
            <a:r>
              <a:rPr lang="en-US" dirty="0"/>
              <a:t> Team – </a:t>
            </a:r>
          </a:p>
          <a:p>
            <a:pPr lvl="1"/>
            <a:r>
              <a:rPr lang="en-US" dirty="0"/>
              <a:t>Understand how SLDS works</a:t>
            </a:r>
          </a:p>
          <a:p>
            <a:pPr lvl="1"/>
            <a:r>
              <a:rPr lang="en-US" dirty="0"/>
              <a:t>Technology considerations</a:t>
            </a:r>
          </a:p>
          <a:p>
            <a:pPr lvl="1"/>
            <a:r>
              <a:rPr lang="en-US" dirty="0"/>
              <a:t>“Language”</a:t>
            </a:r>
          </a:p>
          <a:p>
            <a:pPr lvl="1"/>
            <a:r>
              <a:rPr lang="en-US" dirty="0"/>
              <a:t>Connect with contractor (</a:t>
            </a:r>
            <a:r>
              <a:rPr lang="en-US" dirty="0" err="1"/>
              <a:t>OTISEd</a:t>
            </a:r>
            <a:r>
              <a:rPr lang="en-US" dirty="0"/>
              <a:t>)</a:t>
            </a:r>
          </a:p>
          <a:p>
            <a:pPr lvl="0"/>
            <a:r>
              <a:rPr lang="en-US" dirty="0"/>
              <a:t>Find $$’s!!</a:t>
            </a:r>
          </a:p>
        </p:txBody>
      </p:sp>
    </p:spTree>
    <p:extLst>
      <p:ext uri="{BB962C8B-B14F-4D97-AF65-F5344CB8AC3E}">
        <p14:creationId xmlns:p14="http://schemas.microsoft.com/office/powerpoint/2010/main" val="189372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Contractor Collaboration</a:t>
            </a:r>
          </a:p>
        </p:txBody>
      </p:sp>
      <p:sp>
        <p:nvSpPr>
          <p:cNvPr id="2" name="Content Placeholder 1"/>
          <p:cNvSpPr>
            <a:spLocks noGrp="1"/>
          </p:cNvSpPr>
          <p:nvPr>
            <p:ph idx="1"/>
          </p:nvPr>
        </p:nvSpPr>
        <p:spPr/>
        <p:txBody>
          <a:bodyPr/>
          <a:lstStyle/>
          <a:p>
            <a:r>
              <a:rPr lang="en-US" dirty="0"/>
              <a:t>OtisEd – South Dakota LDS </a:t>
            </a:r>
          </a:p>
          <a:p>
            <a:pPr lvl="1"/>
            <a:r>
              <a:rPr lang="en-US" dirty="0"/>
              <a:t>Crash course existing DOE data </a:t>
            </a:r>
          </a:p>
          <a:p>
            <a:pPr lvl="2"/>
            <a:r>
              <a:rPr lang="en-US" dirty="0">
                <a:solidFill>
                  <a:srgbClr val="154578"/>
                </a:solidFill>
              </a:rPr>
              <a:t>i.e. Part C, 619, Part B and </a:t>
            </a:r>
            <a:r>
              <a:rPr lang="en-US" dirty="0" err="1">
                <a:solidFill>
                  <a:srgbClr val="154578"/>
                </a:solidFill>
              </a:rPr>
              <a:t>SDStars</a:t>
            </a:r>
            <a:r>
              <a:rPr lang="en-US" dirty="0">
                <a:solidFill>
                  <a:srgbClr val="154578"/>
                </a:solidFill>
              </a:rPr>
              <a:t> (SLDS)</a:t>
            </a:r>
          </a:p>
          <a:p>
            <a:pPr lvl="1"/>
            <a:r>
              <a:rPr lang="en-US" dirty="0"/>
              <a:t>What questions do we want answered? </a:t>
            </a:r>
          </a:p>
          <a:p>
            <a:pPr lvl="1"/>
            <a:r>
              <a:rPr lang="en-US" dirty="0"/>
              <a:t>What reports would we want to run?</a:t>
            </a:r>
          </a:p>
          <a:p>
            <a:pPr lvl="1"/>
            <a:r>
              <a:rPr lang="en-US" dirty="0"/>
              <a:t>Who is our audience?  </a:t>
            </a:r>
          </a:p>
          <a:p>
            <a:pPr marL="57150" indent="0">
              <a:buNone/>
            </a:pPr>
            <a:r>
              <a:rPr lang="en-US" sz="3200" i="1" dirty="0"/>
              <a:t>*</a:t>
            </a:r>
            <a:r>
              <a:rPr lang="en-US" sz="2400" i="1" dirty="0"/>
              <a:t>They were tough on us, questions were hard; team had to stop, consider what we were wanting and be very thoughtful in proceeding.  </a:t>
            </a:r>
          </a:p>
        </p:txBody>
      </p:sp>
    </p:spTree>
    <p:extLst>
      <p:ext uri="{BB962C8B-B14F-4D97-AF65-F5344CB8AC3E}">
        <p14:creationId xmlns:p14="http://schemas.microsoft.com/office/powerpoint/2010/main" val="869395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43077"/>
          </a:xfrm>
        </p:spPr>
        <p:txBody>
          <a:bodyPr>
            <a:normAutofit fontScale="90000"/>
          </a:bodyPr>
          <a:lstStyle/>
          <a:p>
            <a:r>
              <a:rPr lang="en-US" dirty="0"/>
              <a:t>Key Questions We Wanted to Answer</a:t>
            </a:r>
          </a:p>
        </p:txBody>
      </p:sp>
      <p:sp>
        <p:nvSpPr>
          <p:cNvPr id="2" name="Content Placeholder 1"/>
          <p:cNvSpPr>
            <a:spLocks noGrp="1"/>
          </p:cNvSpPr>
          <p:nvPr>
            <p:ph sz="half" idx="1"/>
          </p:nvPr>
        </p:nvSpPr>
        <p:spPr>
          <a:xfrm>
            <a:off x="457200" y="1219200"/>
            <a:ext cx="4038600" cy="4906963"/>
          </a:xfrm>
        </p:spPr>
        <p:txBody>
          <a:bodyPr/>
          <a:lstStyle/>
          <a:p>
            <a:pPr>
              <a:spcBef>
                <a:spcPts val="0"/>
              </a:spcBef>
              <a:buFont typeface="Courier New"/>
              <a:buChar char="o"/>
            </a:pPr>
            <a:r>
              <a:rPr lang="en-US" sz="2400" dirty="0">
                <a:ea typeface="Calibri"/>
                <a:cs typeface="Times New Roman"/>
              </a:rPr>
              <a:t>Does length of time for participation have any impact?</a:t>
            </a:r>
          </a:p>
          <a:p>
            <a:pPr>
              <a:spcBef>
                <a:spcPts val="0"/>
              </a:spcBef>
              <a:buFont typeface="Courier New"/>
              <a:buChar char="o"/>
            </a:pPr>
            <a:r>
              <a:rPr lang="en-US" sz="2400" dirty="0">
                <a:ea typeface="Calibri"/>
                <a:cs typeface="Times New Roman"/>
              </a:rPr>
              <a:t>Do the accuracy of diagnosis in IFSP’s have any impact?</a:t>
            </a:r>
          </a:p>
          <a:p>
            <a:pPr>
              <a:spcBef>
                <a:spcPts val="0"/>
              </a:spcBef>
              <a:buFont typeface="Courier New"/>
              <a:buChar char="o"/>
            </a:pPr>
            <a:r>
              <a:rPr lang="en-US" sz="2400" dirty="0">
                <a:ea typeface="Calibri"/>
                <a:cs typeface="Times New Roman"/>
              </a:rPr>
              <a:t>Length of Services (shorter or longer for same services in region have any impact)?</a:t>
            </a:r>
          </a:p>
          <a:p>
            <a:pPr>
              <a:spcBef>
                <a:spcPts val="0"/>
              </a:spcBef>
              <a:buFont typeface="Courier New"/>
              <a:buChar char="o"/>
            </a:pPr>
            <a:r>
              <a:rPr lang="en-US" sz="2400" dirty="0">
                <a:ea typeface="Calibri"/>
                <a:cs typeface="Times New Roman"/>
              </a:rPr>
              <a:t>Do BT3 receive SPED services later? </a:t>
            </a:r>
          </a:p>
          <a:p>
            <a:pPr>
              <a:spcBef>
                <a:spcPts val="0"/>
              </a:spcBef>
              <a:buFont typeface="Courier New"/>
              <a:buChar char="o"/>
            </a:pPr>
            <a:r>
              <a:rPr lang="en-US" sz="2400" dirty="0">
                <a:ea typeface="Calibri"/>
                <a:cs typeface="Times New Roman"/>
              </a:rPr>
              <a:t>Progress</a:t>
            </a:r>
            <a:endParaRPr lang="en-US" sz="2000" dirty="0">
              <a:ea typeface="Calibri"/>
              <a:cs typeface="Times New Roman"/>
            </a:endParaRPr>
          </a:p>
          <a:p>
            <a:endParaRPr lang="en-US" sz="2400" dirty="0"/>
          </a:p>
        </p:txBody>
      </p:sp>
      <p:sp>
        <p:nvSpPr>
          <p:cNvPr id="8" name="Content Placeholder 7"/>
          <p:cNvSpPr>
            <a:spLocks noGrp="1"/>
          </p:cNvSpPr>
          <p:nvPr>
            <p:ph sz="half" idx="2"/>
          </p:nvPr>
        </p:nvSpPr>
        <p:spPr>
          <a:xfrm>
            <a:off x="4648200" y="1219200"/>
            <a:ext cx="4038600" cy="4906963"/>
          </a:xfrm>
        </p:spPr>
        <p:txBody>
          <a:bodyPr/>
          <a:lstStyle/>
          <a:p>
            <a:pPr>
              <a:spcBef>
                <a:spcPts val="0"/>
              </a:spcBef>
              <a:buFont typeface="Courier New"/>
              <a:buChar char="o"/>
            </a:pPr>
            <a:r>
              <a:rPr lang="en-US" sz="2400" dirty="0">
                <a:ea typeface="Calibri"/>
                <a:cs typeface="Times New Roman"/>
              </a:rPr>
              <a:t>Are there any patterns among providers?</a:t>
            </a:r>
          </a:p>
          <a:p>
            <a:pPr>
              <a:spcBef>
                <a:spcPts val="0"/>
              </a:spcBef>
              <a:buFont typeface="Courier New"/>
              <a:buChar char="o"/>
            </a:pPr>
            <a:r>
              <a:rPr lang="en-US" sz="2400" dirty="0">
                <a:ea typeface="Calibri"/>
                <a:cs typeface="Times New Roman"/>
              </a:rPr>
              <a:t>Are there any patterns among regions?</a:t>
            </a:r>
          </a:p>
          <a:p>
            <a:pPr>
              <a:spcBef>
                <a:spcPts val="0"/>
              </a:spcBef>
              <a:buFont typeface="Courier New"/>
              <a:buChar char="o"/>
            </a:pPr>
            <a:r>
              <a:rPr lang="en-US" sz="2400" dirty="0">
                <a:ea typeface="Calibri"/>
                <a:cs typeface="Times New Roman"/>
              </a:rPr>
              <a:t>Do IEP’s in later years relate to the BT3 years?</a:t>
            </a:r>
          </a:p>
          <a:p>
            <a:pPr>
              <a:spcBef>
                <a:spcPts val="0"/>
              </a:spcBef>
              <a:buFont typeface="Courier New"/>
              <a:buChar char="o"/>
            </a:pPr>
            <a:r>
              <a:rPr lang="en-US" sz="2400" dirty="0">
                <a:ea typeface="Calibri"/>
                <a:cs typeface="Times New Roman"/>
              </a:rPr>
              <a:t>3</a:t>
            </a:r>
            <a:r>
              <a:rPr lang="en-US" sz="2400" baseline="30000" dirty="0">
                <a:ea typeface="Calibri"/>
                <a:cs typeface="Times New Roman"/>
              </a:rPr>
              <a:t>rd</a:t>
            </a:r>
            <a:r>
              <a:rPr lang="en-US" sz="2400" dirty="0">
                <a:ea typeface="Calibri"/>
                <a:cs typeface="Times New Roman"/>
              </a:rPr>
              <a:t> Grade reading score: Does early intervention have impact to outcomes?</a:t>
            </a:r>
          </a:p>
          <a:p>
            <a:pPr>
              <a:spcBef>
                <a:spcPts val="0"/>
              </a:spcBef>
              <a:buFont typeface="Courier New"/>
              <a:buChar char="o"/>
            </a:pPr>
            <a:r>
              <a:rPr lang="en-US" sz="2400" dirty="0">
                <a:ea typeface="Calibri"/>
                <a:cs typeface="Times New Roman"/>
              </a:rPr>
              <a:t>Does BDI-2 evaluations show any patterns related to child</a:t>
            </a:r>
            <a:endParaRPr lang="en-US" sz="2400" dirty="0"/>
          </a:p>
        </p:txBody>
      </p:sp>
    </p:spTree>
    <p:extLst>
      <p:ext uri="{BB962C8B-B14F-4D97-AF65-F5344CB8AC3E}">
        <p14:creationId xmlns:p14="http://schemas.microsoft.com/office/powerpoint/2010/main" val="3288087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Choosing Data Elements </a:t>
            </a:r>
          </a:p>
        </p:txBody>
      </p:sp>
      <p:sp>
        <p:nvSpPr>
          <p:cNvPr id="2" name="Content Placeholder 1"/>
          <p:cNvSpPr>
            <a:spLocks noGrp="1"/>
          </p:cNvSpPr>
          <p:nvPr>
            <p:ph idx="1"/>
          </p:nvPr>
        </p:nvSpPr>
        <p:spPr/>
        <p:txBody>
          <a:bodyPr/>
          <a:lstStyle/>
          <a:p>
            <a:r>
              <a:rPr lang="en-US" dirty="0"/>
              <a:t>Child Demographics</a:t>
            </a:r>
          </a:p>
          <a:p>
            <a:r>
              <a:rPr lang="en-US" dirty="0"/>
              <a:t>Frequency and Intensity</a:t>
            </a:r>
          </a:p>
          <a:p>
            <a:r>
              <a:rPr lang="en-US" dirty="0"/>
              <a:t>BDI-2 Evaluation</a:t>
            </a:r>
          </a:p>
          <a:p>
            <a:r>
              <a:rPr lang="en-US" dirty="0"/>
              <a:t>Medicaid, private insurance</a:t>
            </a:r>
          </a:p>
          <a:p>
            <a:r>
              <a:rPr lang="en-US" dirty="0"/>
              <a:t>IFSP </a:t>
            </a:r>
          </a:p>
          <a:p>
            <a:endParaRPr lang="en-US" dirty="0"/>
          </a:p>
          <a:p>
            <a:r>
              <a:rPr lang="en-US" dirty="0"/>
              <a:t>UNIQUE IDENTIFIER???</a:t>
            </a:r>
          </a:p>
        </p:txBody>
      </p:sp>
    </p:spTree>
    <p:extLst>
      <p:ext uri="{BB962C8B-B14F-4D97-AF65-F5344CB8AC3E}">
        <p14:creationId xmlns:p14="http://schemas.microsoft.com/office/powerpoint/2010/main" val="3211423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Linking Part B and Part C Data</a:t>
            </a:r>
            <a:endParaRPr lang="en-US" dirty="0"/>
          </a:p>
        </p:txBody>
      </p:sp>
      <p:sp>
        <p:nvSpPr>
          <p:cNvPr id="2" name="Content Placeholder 1"/>
          <p:cNvSpPr>
            <a:spLocks noGrp="1"/>
          </p:cNvSpPr>
          <p:nvPr>
            <p:ph idx="1"/>
          </p:nvPr>
        </p:nvSpPr>
        <p:spPr/>
        <p:txBody>
          <a:bodyPr/>
          <a:lstStyle/>
          <a:p>
            <a:r>
              <a:rPr lang="en-US" sz="2400" dirty="0"/>
              <a:t>619 has begun process of merging demographics from Infinite Campus and BDI-2 Data Manager. </a:t>
            </a:r>
          </a:p>
          <a:p>
            <a:r>
              <a:rPr lang="en-US" sz="2400" dirty="0"/>
              <a:t>Will allow state to pull a variety of reports to analyze data and improve special education programs for children ages B-5. </a:t>
            </a:r>
          </a:p>
          <a:p>
            <a:r>
              <a:rPr lang="en-US" sz="2400" dirty="0"/>
              <a:t>Benefits:</a:t>
            </a:r>
          </a:p>
          <a:p>
            <a:pPr lvl="1"/>
            <a:r>
              <a:rPr lang="en-US" sz="2000" dirty="0"/>
              <a:t>Reduce staff time pulling individual district reports;</a:t>
            </a:r>
          </a:p>
          <a:p>
            <a:pPr lvl="1"/>
            <a:r>
              <a:rPr lang="en-US" sz="2000" dirty="0"/>
              <a:t>Improve ability to make comparisons and analyze data across programs; </a:t>
            </a:r>
          </a:p>
          <a:p>
            <a:pPr lvl="1"/>
            <a:r>
              <a:rPr lang="en-US" sz="2000" dirty="0"/>
              <a:t>Cost savings internally completing data analysis and preparing reports for Indicator 7; and </a:t>
            </a:r>
          </a:p>
          <a:p>
            <a:pPr lvl="1"/>
            <a:r>
              <a:rPr lang="en-US" sz="2000" dirty="0"/>
              <a:t>Provide the Indicator C3 and B7 reports needed for federal reporting. </a:t>
            </a:r>
          </a:p>
        </p:txBody>
      </p:sp>
    </p:spTree>
    <p:extLst>
      <p:ext uri="{BB962C8B-B14F-4D97-AF65-F5344CB8AC3E}">
        <p14:creationId xmlns:p14="http://schemas.microsoft.com/office/powerpoint/2010/main" val="2975724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Pulling It All Together………</a:t>
            </a:r>
          </a:p>
        </p:txBody>
      </p:sp>
      <p:pic>
        <p:nvPicPr>
          <p:cNvPr id="2053" name="Picture 5" descr="This image displays B2T and BDI-2 results goung into the data warehouse which in turn leads to data mapping and back to data warehouse then finally leading to SD stars."/>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8382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281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Important Considerations</a:t>
            </a:r>
          </a:p>
        </p:txBody>
      </p:sp>
      <p:sp>
        <p:nvSpPr>
          <p:cNvPr id="2" name="Content Placeholder 1"/>
          <p:cNvSpPr>
            <a:spLocks noGrp="1"/>
          </p:cNvSpPr>
          <p:nvPr>
            <p:ph idx="1"/>
          </p:nvPr>
        </p:nvSpPr>
        <p:spPr/>
        <p:txBody>
          <a:bodyPr/>
          <a:lstStyle/>
          <a:p>
            <a:r>
              <a:rPr lang="en-US" sz="2400" dirty="0"/>
              <a:t>Familiarize yourself with your state SLDS technology, lingo;</a:t>
            </a:r>
          </a:p>
          <a:p>
            <a:r>
              <a:rPr lang="en-US" sz="2400" dirty="0"/>
              <a:t>Do your homework…what is your state’s DOE ESSA? </a:t>
            </a:r>
          </a:p>
          <a:p>
            <a:pPr lvl="1">
              <a:spcBef>
                <a:spcPts val="0"/>
              </a:spcBef>
            </a:pPr>
            <a:r>
              <a:rPr lang="en-US" dirty="0"/>
              <a:t>How can you fit into that plan?</a:t>
            </a:r>
          </a:p>
          <a:p>
            <a:pPr lvl="1">
              <a:spcBef>
                <a:spcPts val="0"/>
              </a:spcBef>
            </a:pPr>
            <a:r>
              <a:rPr lang="en-US" dirty="0"/>
              <a:t>You have valuable data too – they might need you!</a:t>
            </a:r>
          </a:p>
          <a:p>
            <a:r>
              <a:rPr lang="en-US" sz="2400" dirty="0"/>
              <a:t>Know the costs associated – Data linkage is costly. </a:t>
            </a:r>
          </a:p>
          <a:p>
            <a:pPr lvl="1"/>
            <a:r>
              <a:rPr lang="en-US" dirty="0"/>
              <a:t>$ to get data into warehouse, to link it and to run reports</a:t>
            </a:r>
          </a:p>
          <a:p>
            <a:pPr lvl="1"/>
            <a:r>
              <a:rPr lang="en-US" dirty="0"/>
              <a:t>Be thoughtful, plan strategically, spend once.…..</a:t>
            </a:r>
          </a:p>
          <a:p>
            <a:pPr lvl="1"/>
            <a:r>
              <a:rPr lang="en-US" dirty="0"/>
              <a:t>State SLDS can help</a:t>
            </a:r>
          </a:p>
          <a:p>
            <a:r>
              <a:rPr lang="en-US" sz="2400" dirty="0"/>
              <a:t>Make sure you have good technical expertise to help with these discussion (</a:t>
            </a:r>
            <a:r>
              <a:rPr lang="en-US" sz="2400" dirty="0" err="1"/>
              <a:t>DaSy</a:t>
            </a:r>
            <a:r>
              <a:rPr lang="en-US" sz="2400" dirty="0"/>
              <a:t>!!)</a:t>
            </a:r>
          </a:p>
        </p:txBody>
      </p:sp>
    </p:spTree>
    <p:extLst>
      <p:ext uri="{BB962C8B-B14F-4D97-AF65-F5344CB8AC3E}">
        <p14:creationId xmlns:p14="http://schemas.microsoft.com/office/powerpoint/2010/main" val="2300054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Overview of Linking Week Activities</a:t>
            </a:r>
          </a:p>
        </p:txBody>
      </p:sp>
      <p:sp>
        <p:nvSpPr>
          <p:cNvPr id="2" name="Content Placeholder 1"/>
          <p:cNvSpPr>
            <a:spLocks noGrp="1"/>
          </p:cNvSpPr>
          <p:nvPr>
            <p:ph sz="half" idx="1"/>
          </p:nvPr>
        </p:nvSpPr>
        <p:spPr>
          <a:xfrm>
            <a:off x="457200" y="1417638"/>
            <a:ext cx="4191000" cy="4708525"/>
          </a:xfrm>
        </p:spPr>
        <p:txBody>
          <a:bodyPr/>
          <a:lstStyle/>
          <a:p>
            <a:r>
              <a:rPr lang="en-US" sz="2700" dirty="0"/>
              <a:t>Today- Governance and Technical Considerations</a:t>
            </a:r>
          </a:p>
          <a:p>
            <a:r>
              <a:rPr lang="en-US" sz="2700" dirty="0"/>
              <a:t>Tuesday- Critical Questions for Linked Data</a:t>
            </a:r>
          </a:p>
          <a:p>
            <a:r>
              <a:rPr lang="en-US" sz="2700" dirty="0"/>
              <a:t>Wednesday- Status of Linking Across the Nation</a:t>
            </a:r>
          </a:p>
          <a:p>
            <a:r>
              <a:rPr lang="en-US" sz="2700" dirty="0"/>
              <a:t>Thursday- Privacy and Confidentiality</a:t>
            </a:r>
          </a:p>
          <a:p>
            <a:r>
              <a:rPr lang="en-US" sz="2700" dirty="0"/>
              <a:t>Friday- Linking Resources</a:t>
            </a:r>
          </a:p>
        </p:txBody>
      </p:sp>
      <p:sp>
        <p:nvSpPr>
          <p:cNvPr id="5" name="Content Placeholder 4"/>
          <p:cNvSpPr>
            <a:spLocks noGrp="1"/>
          </p:cNvSpPr>
          <p:nvPr>
            <p:ph sz="half" idx="2"/>
          </p:nvPr>
        </p:nvSpPr>
        <p:spPr>
          <a:xfrm>
            <a:off x="4648200" y="1417638"/>
            <a:ext cx="4038600" cy="4708525"/>
          </a:xfrm>
        </p:spPr>
        <p:txBody>
          <a:bodyPr/>
          <a:lstStyle/>
          <a:p>
            <a:r>
              <a:rPr lang="en-US" dirty="0"/>
              <a:t>Check for emails each day this week highlighting blogs, resources, and fun visuals!</a:t>
            </a:r>
          </a:p>
          <a:p>
            <a:r>
              <a:rPr lang="en-US" dirty="0"/>
              <a:t>Sign up for webinars!</a:t>
            </a:r>
          </a:p>
          <a:p>
            <a:r>
              <a:rPr lang="en-US" dirty="0"/>
              <a:t>Evaluation will be sent out on Friday (5/19) for all webinars</a:t>
            </a:r>
          </a:p>
        </p:txBody>
      </p:sp>
    </p:spTree>
    <p:extLst>
      <p:ext uri="{BB962C8B-B14F-4D97-AF65-F5344CB8AC3E}">
        <p14:creationId xmlns:p14="http://schemas.microsoft.com/office/powerpoint/2010/main" val="665556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ot; &quot;"/>
          <p:cNvSpPr>
            <a:spLocks noGrp="1"/>
          </p:cNvSpPr>
          <p:nvPr>
            <p:ph type="title"/>
          </p:nvPr>
        </p:nvSpPr>
        <p:spPr/>
        <p:txBody>
          <a:bodyPr/>
          <a:lstStyle/>
          <a:p>
            <a:r>
              <a:rPr lang="en-US" dirty="0"/>
              <a:t>Final presentation slide</a:t>
            </a:r>
          </a:p>
        </p:txBody>
      </p:sp>
      <p:sp>
        <p:nvSpPr>
          <p:cNvPr id="3" name="Content Placeholder 2"/>
          <p:cNvSpPr>
            <a:spLocks noGrp="1"/>
          </p:cNvSpPr>
          <p:nvPr>
            <p:ph idx="1"/>
          </p:nvPr>
        </p:nvSpPr>
        <p:spPr/>
        <p:txBody>
          <a:bodyPr/>
          <a:lstStyle/>
          <a:p>
            <a:r>
              <a:rPr lang="en-US" dirty="0"/>
              <a:t>Visit the </a:t>
            </a:r>
            <a:r>
              <a:rPr lang="en-US" dirty="0" err="1"/>
              <a:t>DaSy</a:t>
            </a:r>
            <a:r>
              <a:rPr lang="en-US" dirty="0"/>
              <a:t> website at:</a:t>
            </a:r>
            <a:br>
              <a:rPr lang="en-US" dirty="0"/>
            </a:br>
            <a:r>
              <a:rPr lang="en-US" dirty="0">
                <a:hlinkClick r:id="rId3" tooltip="DaSy Center website"/>
              </a:rPr>
              <a:t>http://dasycenter.org/</a:t>
            </a:r>
            <a:endParaRPr lang="en-US" dirty="0"/>
          </a:p>
          <a:p>
            <a:r>
              <a:rPr lang="en-US" dirty="0"/>
              <a:t>Like us on Facebook: </a:t>
            </a:r>
            <a:br>
              <a:rPr lang="en-US" dirty="0"/>
            </a:br>
            <a:r>
              <a:rPr lang="en-US" u="sng" dirty="0">
                <a:hlinkClick r:id="rId4" tooltip="DaSy Center Facebook page"/>
              </a:rPr>
              <a:t>https://www.facebook.com/dasycenter</a:t>
            </a:r>
            <a:endParaRPr lang="en-US" dirty="0"/>
          </a:p>
          <a:p>
            <a:r>
              <a:rPr lang="en-US" dirty="0"/>
              <a:t>Follow us on Twitter:</a:t>
            </a:r>
            <a:br>
              <a:rPr lang="en-US" dirty="0"/>
            </a:br>
            <a:r>
              <a:rPr lang="en-US" u="sng" dirty="0">
                <a:hlinkClick r:id="rId5" tooltip="DaSy Center Twitter Feed"/>
              </a:rPr>
              <a:t>@</a:t>
            </a:r>
            <a:r>
              <a:rPr lang="en-US" u="sng" dirty="0" err="1">
                <a:hlinkClick r:id="rId5" tooltip="DaSy Center Twitter Feed"/>
              </a:rPr>
              <a:t>DaSyCenter</a:t>
            </a:r>
            <a:r>
              <a:rPr lang="en-US" dirty="0"/>
              <a:t>  </a:t>
            </a:r>
          </a:p>
        </p:txBody>
      </p:sp>
    </p:spTree>
    <p:extLst>
      <p:ext uri="{BB962C8B-B14F-4D97-AF65-F5344CB8AC3E}">
        <p14:creationId xmlns:p14="http://schemas.microsoft.com/office/powerpoint/2010/main" val="400444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5221F6C-835B-4BE0-AC63-2F8C93C8FA11}"/>
              </a:ext>
            </a:extLst>
          </p:cNvPr>
          <p:cNvSpPr>
            <a:spLocks noGrp="1"/>
          </p:cNvSpPr>
          <p:nvPr>
            <p:ph type="title"/>
          </p:nvPr>
        </p:nvSpPr>
        <p:spPr/>
        <p:txBody>
          <a:bodyPr/>
          <a:lstStyle/>
          <a:p>
            <a:r>
              <a:rPr lang="en-US" dirty="0"/>
              <a:t>Types of linking</a:t>
            </a:r>
          </a:p>
        </p:txBody>
      </p:sp>
      <p:graphicFrame>
        <p:nvGraphicFramePr>
          <p:cNvPr id="5" name="Content Placeholder 4" descr="Uni-Directional&#10; Sharing: Providing data or reports (e.g. sending transition notification data from Part C to Part B 619)&#10;&#10;Bi-Directional&#10; Linking: Combining data from two systems into a new system or file (e.g. linking Part C and 619 data in an Microsoft Access database or Excel file)&#10;&#10;Bi-Directional&#10; Integrating: Moving data from one system into another (e.g. migrate child specific data from Part C into 619 data system)&#10;&#10;"/>
          <p:cNvGraphicFramePr>
            <a:graphicFrameLocks noGrp="1"/>
          </p:cNvGraphicFramePr>
          <p:nvPr>
            <p:ph idx="4294967295"/>
            <p:extLst>
              <p:ext uri="{D42A27DB-BD31-4B8C-83A1-F6EECF244321}">
                <p14:modId xmlns:p14="http://schemas.microsoft.com/office/powerpoint/2010/main" val="404299347"/>
              </p:ext>
            </p:extLst>
          </p:nvPr>
        </p:nvGraphicFramePr>
        <p:xfrm>
          <a:off x="160020" y="762000"/>
          <a:ext cx="8991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811562" y="4141471"/>
            <a:ext cx="2362200" cy="1754326"/>
          </a:xfrm>
          <a:prstGeom prst="rect">
            <a:avLst/>
          </a:prstGeom>
          <a:noFill/>
        </p:spPr>
        <p:txBody>
          <a:bodyPr wrap="square" rtlCol="0">
            <a:spAutoFit/>
          </a:bodyPr>
          <a:lstStyle/>
          <a:p>
            <a:r>
              <a:rPr lang="en-US" dirty="0"/>
              <a:t>Providing data or reports (e.g. sending transition notification data from Part C to Part B 619)</a:t>
            </a:r>
          </a:p>
          <a:p>
            <a:endParaRPr lang="en-US" dirty="0"/>
          </a:p>
        </p:txBody>
      </p:sp>
      <p:sp>
        <p:nvSpPr>
          <p:cNvPr id="6" name="TextBox 5"/>
          <p:cNvSpPr txBox="1"/>
          <p:nvPr/>
        </p:nvSpPr>
        <p:spPr>
          <a:xfrm>
            <a:off x="3615690" y="4121469"/>
            <a:ext cx="2362200" cy="2308324"/>
          </a:xfrm>
          <a:prstGeom prst="rect">
            <a:avLst/>
          </a:prstGeom>
          <a:noFill/>
        </p:spPr>
        <p:txBody>
          <a:bodyPr wrap="square" rtlCol="0">
            <a:spAutoFit/>
          </a:bodyPr>
          <a:lstStyle/>
          <a:p>
            <a:r>
              <a:rPr lang="en-US" dirty="0"/>
              <a:t>Combining data from two systems into a new system or file (e.g. linking Part C and 619 data in an Microsoft Access database or Excel file)</a:t>
            </a:r>
          </a:p>
          <a:p>
            <a:endParaRPr lang="en-US" dirty="0"/>
          </a:p>
        </p:txBody>
      </p:sp>
      <p:sp>
        <p:nvSpPr>
          <p:cNvPr id="7" name="TextBox 6"/>
          <p:cNvSpPr txBox="1"/>
          <p:nvPr/>
        </p:nvSpPr>
        <p:spPr>
          <a:xfrm>
            <a:off x="6492240" y="4121470"/>
            <a:ext cx="2362200" cy="1754326"/>
          </a:xfrm>
          <a:prstGeom prst="rect">
            <a:avLst/>
          </a:prstGeom>
          <a:noFill/>
        </p:spPr>
        <p:txBody>
          <a:bodyPr wrap="square" rtlCol="0">
            <a:spAutoFit/>
          </a:bodyPr>
          <a:lstStyle/>
          <a:p>
            <a:r>
              <a:rPr lang="en-US" dirty="0"/>
              <a:t>Moving data from one system into another (e.g. migrate child specific data from Part C into 619 data system)</a:t>
            </a:r>
          </a:p>
          <a:p>
            <a:endParaRPr lang="en-US" dirty="0"/>
          </a:p>
        </p:txBody>
      </p:sp>
    </p:spTree>
    <p:extLst>
      <p:ext uri="{BB962C8B-B14F-4D97-AF65-F5344CB8AC3E}">
        <p14:creationId xmlns:p14="http://schemas.microsoft.com/office/powerpoint/2010/main" val="1703288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98F7FBF-216D-4C5C-ADDA-9D33DDED0E65}"/>
              </a:ext>
            </a:extLst>
          </p:cNvPr>
          <p:cNvSpPr>
            <a:spLocks noGrp="1"/>
          </p:cNvSpPr>
          <p:nvPr>
            <p:ph type="title"/>
          </p:nvPr>
        </p:nvSpPr>
        <p:spPr/>
        <p:txBody>
          <a:bodyPr/>
          <a:lstStyle/>
          <a:p>
            <a:r>
              <a:rPr lang="en-US" dirty="0"/>
              <a:t>Acknowledgments</a:t>
            </a:r>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a:t>The contents of this presentation were developed under a grant from the U.S. Department of Education, # H373Z120002. However, those contents do not necessarily represent the policy of the U.S. Department of Education, and you should not assume endorsement by the Federal Government. Project Officers, Meredith </a:t>
            </a:r>
            <a:r>
              <a:rPr lang="en-US" sz="1800" dirty="0" err="1"/>
              <a:t>Miceli</a:t>
            </a:r>
            <a:r>
              <a:rPr lang="en-US" sz="1800" dirty="0"/>
              <a:t> and </a:t>
            </a:r>
            <a:r>
              <a:rPr lang="en-US" sz="1800" dirty="0" err="1"/>
              <a:t>Richelle</a:t>
            </a:r>
            <a:r>
              <a:rPr lang="en-US" sz="1800" dirty="0"/>
              <a:t> Davis.</a:t>
            </a:r>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763" y="4296186"/>
            <a:ext cx="1062037" cy="885825"/>
          </a:xfrm>
          <a:prstGeom prst="rect">
            <a:avLst/>
          </a:prstGeom>
        </p:spPr>
      </p:pic>
    </p:spTree>
    <p:extLst>
      <p:ext uri="{BB962C8B-B14F-4D97-AF65-F5344CB8AC3E}">
        <p14:creationId xmlns:p14="http://schemas.microsoft.com/office/powerpoint/2010/main" val="2231169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EF82DBC-2CC9-4B0D-A858-41249D022988}"/>
              </a:ext>
            </a:extLst>
          </p:cNvPr>
          <p:cNvSpPr>
            <a:spLocks noGrp="1"/>
          </p:cNvSpPr>
          <p:nvPr>
            <p:ph type="title"/>
          </p:nvPr>
        </p:nvSpPr>
        <p:spPr/>
        <p:txBody>
          <a:bodyPr/>
          <a:lstStyle/>
          <a:p>
            <a:r>
              <a:rPr lang="en-US" dirty="0"/>
              <a:t>Where are the data?</a:t>
            </a:r>
          </a:p>
        </p:txBody>
      </p:sp>
      <p:pic>
        <p:nvPicPr>
          <p:cNvPr id="7" name="Content Placeholder 6" descr="This graphic, titled Where are the data? shows which different state systems early intervention and early childhood special education data are housed in. In scenario A, we have the same lead agency but data for early intervention and early childhood special education are in different data systems. in scenario B, we have different lead agencies and data for early intervention and early childhood special education are in different data systems. in scenario C, we have different lead agencies and data for early intervention and early childhood special education are in a single data system or warehouse. in scenario D, we have multiple agencies linking data together in an early childhood integrated data system."/>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571625" y="15239"/>
            <a:ext cx="6000750" cy="7495389"/>
          </a:xfrm>
          <a:prstGeom prst="rect">
            <a:avLst/>
          </a:prstGeom>
        </p:spPr>
      </p:pic>
    </p:spTree>
    <p:extLst>
      <p:ext uri="{BB962C8B-B14F-4D97-AF65-F5344CB8AC3E}">
        <p14:creationId xmlns:p14="http://schemas.microsoft.com/office/powerpoint/2010/main" val="2124424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Addressing Governance &amp; Technical Issues to Clear the Path for Linking Data</a:t>
            </a:r>
          </a:p>
        </p:txBody>
      </p:sp>
      <p:grpSp>
        <p:nvGrpSpPr>
          <p:cNvPr id="2" name="Group 1" descr="&quot; &quot;"/>
          <p:cNvGrpSpPr/>
          <p:nvPr/>
        </p:nvGrpSpPr>
        <p:grpSpPr>
          <a:xfrm>
            <a:off x="457200" y="1451682"/>
            <a:ext cx="7772400" cy="4875966"/>
            <a:chOff x="457200" y="1451682"/>
            <a:chExt cx="7772400" cy="4875966"/>
          </a:xfrm>
        </p:grpSpPr>
        <p:pic>
          <p:nvPicPr>
            <p:cNvPr id="6" name="Picture 5" descr="Image of a maz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51682"/>
              <a:ext cx="7772400" cy="4875966"/>
            </a:xfrm>
            <a:prstGeom prst="rect">
              <a:avLst/>
            </a:prstGeom>
          </p:spPr>
        </p:pic>
        <p:cxnSp>
          <p:nvCxnSpPr>
            <p:cNvPr id="8" name="Straight Arrow Connector 7" descr="&quot; &quot;"/>
            <p:cNvCxnSpPr/>
            <p:nvPr/>
          </p:nvCxnSpPr>
          <p:spPr>
            <a:xfrm>
              <a:off x="1219200" y="2438400"/>
              <a:ext cx="0" cy="1600200"/>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p:cNvCxnSpPr/>
            <p:nvPr/>
          </p:nvCxnSpPr>
          <p:spPr>
            <a:xfrm>
              <a:off x="1790700" y="5257800"/>
              <a:ext cx="1600200" cy="0"/>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p:cNvCxnSpPr/>
            <p:nvPr/>
          </p:nvCxnSpPr>
          <p:spPr>
            <a:xfrm>
              <a:off x="1875942" y="4038600"/>
              <a:ext cx="24538" cy="609600"/>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p:cNvCxnSpPr/>
            <p:nvPr/>
          </p:nvCxnSpPr>
          <p:spPr>
            <a:xfrm flipV="1">
              <a:off x="3962400" y="3238500"/>
              <a:ext cx="0" cy="1638300"/>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p:cNvCxnSpPr/>
            <p:nvPr/>
          </p:nvCxnSpPr>
          <p:spPr>
            <a:xfrm flipV="1">
              <a:off x="3390900" y="2283504"/>
              <a:ext cx="0" cy="954996"/>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Straight Arrow Connector 26"/>
            <p:cNvCxnSpPr/>
            <p:nvPr/>
          </p:nvCxnSpPr>
          <p:spPr>
            <a:xfrm>
              <a:off x="3810000" y="2438400"/>
              <a:ext cx="799578" cy="0"/>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Straight Arrow Connector 29"/>
            <p:cNvCxnSpPr/>
            <p:nvPr/>
          </p:nvCxnSpPr>
          <p:spPr>
            <a:xfrm>
              <a:off x="4800600" y="2484616"/>
              <a:ext cx="0" cy="868184"/>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Straight Arrow Connector 31"/>
            <p:cNvCxnSpPr/>
            <p:nvPr/>
          </p:nvCxnSpPr>
          <p:spPr>
            <a:xfrm>
              <a:off x="5410200" y="2438400"/>
              <a:ext cx="2133600" cy="0"/>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Straight Arrow Connector 33"/>
            <p:cNvCxnSpPr/>
            <p:nvPr/>
          </p:nvCxnSpPr>
          <p:spPr>
            <a:xfrm>
              <a:off x="5105400" y="3238500"/>
              <a:ext cx="457200" cy="0"/>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Straight Arrow Connector 36" descr="&quot; &quot;"/>
            <p:cNvCxnSpPr/>
            <p:nvPr/>
          </p:nvCxnSpPr>
          <p:spPr>
            <a:xfrm>
              <a:off x="1219200" y="4569138"/>
              <a:ext cx="0" cy="868184"/>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Straight Arrow Connector 37"/>
            <p:cNvCxnSpPr/>
            <p:nvPr/>
          </p:nvCxnSpPr>
          <p:spPr>
            <a:xfrm>
              <a:off x="7543800" y="2530832"/>
              <a:ext cx="0" cy="868184"/>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Straight Arrow Connector 38"/>
            <p:cNvCxnSpPr/>
            <p:nvPr/>
          </p:nvCxnSpPr>
          <p:spPr>
            <a:xfrm>
              <a:off x="6781800" y="3238500"/>
              <a:ext cx="0" cy="1409700"/>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Straight Arrow Connector 40"/>
            <p:cNvCxnSpPr/>
            <p:nvPr/>
          </p:nvCxnSpPr>
          <p:spPr>
            <a:xfrm>
              <a:off x="6172200" y="4569138"/>
              <a:ext cx="0" cy="868184"/>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 name="Straight Arrow Connector 41"/>
            <p:cNvCxnSpPr/>
            <p:nvPr/>
          </p:nvCxnSpPr>
          <p:spPr>
            <a:xfrm>
              <a:off x="6629400" y="5257800"/>
              <a:ext cx="914400" cy="0"/>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44" name="Picture 43" descr="synthesis~: Assessmen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876" y="2891439"/>
              <a:ext cx="501848" cy="553705"/>
            </a:xfrm>
            <a:prstGeom prst="rect">
              <a:avLst/>
            </a:prstGeom>
          </p:spPr>
        </p:pic>
        <p:pic>
          <p:nvPicPr>
            <p:cNvPr id="45" name="Picture 44" descr="CSG Show #28 – But the GPS said to go that way | Mrs. Beasley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9752" y="3552173"/>
              <a:ext cx="681365" cy="651839"/>
            </a:xfrm>
            <a:prstGeom prst="rect">
              <a:avLst/>
            </a:prstGeom>
          </p:spPr>
        </p:pic>
        <p:pic>
          <p:nvPicPr>
            <p:cNvPr id="46" name="Picture 45" descr="&quot; &quo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0083" y="5149694"/>
              <a:ext cx="669495" cy="452529"/>
            </a:xfrm>
            <a:prstGeom prst="rect">
              <a:avLst/>
            </a:prstGeom>
          </p:spPr>
        </p:pic>
      </p:grpSp>
    </p:spTree>
    <p:extLst>
      <p:ext uri="{BB962C8B-B14F-4D97-AF65-F5344CB8AC3E}">
        <p14:creationId xmlns:p14="http://schemas.microsoft.com/office/powerpoint/2010/main" val="2416457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Data Governance</a:t>
            </a:r>
          </a:p>
        </p:txBody>
      </p:sp>
      <p:sp>
        <p:nvSpPr>
          <p:cNvPr id="2" name="Content Placeholder 1"/>
          <p:cNvSpPr>
            <a:spLocks noGrp="1"/>
          </p:cNvSpPr>
          <p:nvPr>
            <p:ph sz="half" idx="1"/>
          </p:nvPr>
        </p:nvSpPr>
        <p:spPr>
          <a:xfrm>
            <a:off x="304800" y="1417638"/>
            <a:ext cx="5105400" cy="4525963"/>
          </a:xfrm>
        </p:spPr>
        <p:txBody>
          <a:bodyPr/>
          <a:lstStyle/>
          <a:p>
            <a:pPr>
              <a:spcBef>
                <a:spcPts val="600"/>
              </a:spcBef>
              <a:spcAft>
                <a:spcPts val="1200"/>
              </a:spcAft>
            </a:pPr>
            <a:r>
              <a:rPr lang="en-US" dirty="0"/>
              <a:t>Management of </a:t>
            </a:r>
            <a:r>
              <a:rPr lang="en-US" b="1" dirty="0"/>
              <a:t>availability, usability, integrity, quality, and security of data</a:t>
            </a:r>
            <a:r>
              <a:rPr lang="en-US" dirty="0"/>
              <a:t> </a:t>
            </a:r>
          </a:p>
          <a:p>
            <a:pPr>
              <a:spcBef>
                <a:spcPts val="600"/>
              </a:spcBef>
              <a:spcAft>
                <a:spcPts val="1200"/>
              </a:spcAft>
            </a:pPr>
            <a:r>
              <a:rPr lang="en-US" dirty="0"/>
              <a:t> </a:t>
            </a:r>
            <a:r>
              <a:rPr lang="en-US" b="1" dirty="0"/>
              <a:t>Organizational process and a structure</a:t>
            </a:r>
          </a:p>
          <a:p>
            <a:pPr>
              <a:spcBef>
                <a:spcPts val="600"/>
              </a:spcBef>
              <a:spcAft>
                <a:spcPts val="1200"/>
              </a:spcAft>
            </a:pPr>
            <a:r>
              <a:rPr lang="en-US" dirty="0"/>
              <a:t> Establishes </a:t>
            </a:r>
            <a:r>
              <a:rPr lang="en-US" b="1" dirty="0"/>
              <a:t>responsibility</a:t>
            </a:r>
            <a:r>
              <a:rPr lang="en-US" dirty="0"/>
              <a:t> </a:t>
            </a:r>
          </a:p>
          <a:p>
            <a:pPr>
              <a:spcBef>
                <a:spcPts val="600"/>
              </a:spcBef>
              <a:spcAft>
                <a:spcPts val="1200"/>
              </a:spcAft>
            </a:pPr>
            <a:r>
              <a:rPr lang="en-US" dirty="0"/>
              <a:t> Creation and enforcement of </a:t>
            </a:r>
            <a:r>
              <a:rPr lang="en-US" b="1" dirty="0"/>
              <a:t>policies, roles, responsibilities, and procedures</a:t>
            </a:r>
            <a:endParaRPr lang="en-US" altLang="en-US" dirty="0"/>
          </a:p>
        </p:txBody>
      </p:sp>
      <p:sp>
        <p:nvSpPr>
          <p:cNvPr id="5" name="Content Placeholder 4"/>
          <p:cNvSpPr>
            <a:spLocks noGrp="1"/>
          </p:cNvSpPr>
          <p:nvPr>
            <p:ph sz="half" idx="2"/>
          </p:nvPr>
        </p:nvSpPr>
        <p:spPr>
          <a:xfrm>
            <a:off x="5791200" y="2133599"/>
            <a:ext cx="2895600" cy="3581401"/>
          </a:xfrm>
          <a:solidFill>
            <a:schemeClr val="tx2"/>
          </a:solidFill>
        </p:spPr>
        <p:txBody>
          <a:bodyPr/>
          <a:lstStyle/>
          <a:p>
            <a:pPr marL="0" indent="0">
              <a:buNone/>
            </a:pPr>
            <a:r>
              <a:rPr lang="en-US" i="1" dirty="0">
                <a:solidFill>
                  <a:schemeClr val="bg1"/>
                </a:solidFill>
              </a:rPr>
              <a:t>We need to formalize some of our program’s data governance policies. Can I still pursue a data linking partnership?</a:t>
            </a:r>
          </a:p>
        </p:txBody>
      </p:sp>
    </p:spTree>
    <p:extLst>
      <p:ext uri="{BB962C8B-B14F-4D97-AF65-F5344CB8AC3E}">
        <p14:creationId xmlns:p14="http://schemas.microsoft.com/office/powerpoint/2010/main" val="575046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Joint Part C and Part B 619 Data Linking Charter</a:t>
            </a:r>
          </a:p>
        </p:txBody>
      </p:sp>
      <p:sp>
        <p:nvSpPr>
          <p:cNvPr id="2" name="Content Placeholder 1"/>
          <p:cNvSpPr>
            <a:spLocks noGrp="1"/>
          </p:cNvSpPr>
          <p:nvPr>
            <p:ph idx="1"/>
          </p:nvPr>
        </p:nvSpPr>
        <p:spPr>
          <a:xfrm>
            <a:off x="457200" y="1600200"/>
            <a:ext cx="8227017" cy="4221162"/>
          </a:xfrm>
        </p:spPr>
        <p:txBody>
          <a:bodyPr/>
          <a:lstStyle/>
          <a:p>
            <a:r>
              <a:rPr lang="en-US" sz="3200" dirty="0"/>
              <a:t>Purpose and vision for data linking work</a:t>
            </a:r>
          </a:p>
          <a:p>
            <a:endParaRPr lang="en-US" sz="3200" dirty="0"/>
          </a:p>
          <a:p>
            <a:r>
              <a:rPr lang="en-US" sz="3200" dirty="0"/>
              <a:t>Scope of joint work and shared goals</a:t>
            </a:r>
          </a:p>
          <a:p>
            <a:endParaRPr lang="en-US" sz="3200" dirty="0"/>
          </a:p>
          <a:p>
            <a:r>
              <a:rPr lang="en-US" sz="3200" dirty="0"/>
              <a:t>Stakeholders impacted</a:t>
            </a:r>
            <a:endParaRPr lang="en-US" sz="2000" dirty="0"/>
          </a:p>
        </p:txBody>
      </p:sp>
      <p:pic>
        <p:nvPicPr>
          <p:cNvPr id="5" name="Picture 4"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4556575"/>
            <a:ext cx="3448050" cy="1264787"/>
          </a:xfrm>
          <a:prstGeom prst="rect">
            <a:avLst/>
          </a:prstGeom>
        </p:spPr>
      </p:pic>
    </p:spTree>
    <p:extLst>
      <p:ext uri="{BB962C8B-B14F-4D97-AF65-F5344CB8AC3E}">
        <p14:creationId xmlns:p14="http://schemas.microsoft.com/office/powerpoint/2010/main" val="1878189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Joint Part C and Part B 619 Data Linking Charter</a:t>
            </a:r>
          </a:p>
        </p:txBody>
      </p:sp>
      <p:sp>
        <p:nvSpPr>
          <p:cNvPr id="2" name="Content Placeholder 1"/>
          <p:cNvSpPr>
            <a:spLocks noGrp="1"/>
          </p:cNvSpPr>
          <p:nvPr>
            <p:ph idx="1"/>
          </p:nvPr>
        </p:nvSpPr>
        <p:spPr>
          <a:xfrm>
            <a:off x="457200" y="1600200"/>
            <a:ext cx="8227017" cy="4221162"/>
          </a:xfrm>
        </p:spPr>
        <p:txBody>
          <a:bodyPr/>
          <a:lstStyle/>
          <a:p>
            <a:endParaRPr lang="en-US" sz="2400" dirty="0"/>
          </a:p>
          <a:p>
            <a:r>
              <a:rPr lang="en-US" sz="3200" dirty="0"/>
              <a:t>Time parameters </a:t>
            </a:r>
            <a:r>
              <a:rPr lang="en-US" sz="2400" dirty="0"/>
              <a:t>(longevity of effort, frequency of meetings, and review of work)</a:t>
            </a:r>
          </a:p>
          <a:p>
            <a:endParaRPr lang="en-US" sz="3200" dirty="0"/>
          </a:p>
          <a:p>
            <a:r>
              <a:rPr lang="en-US" sz="3200" dirty="0"/>
              <a:t>Relation to other data efforts</a:t>
            </a:r>
          </a:p>
          <a:p>
            <a:endParaRPr lang="en-US" sz="3200" dirty="0"/>
          </a:p>
          <a:p>
            <a:r>
              <a:rPr lang="en-US" sz="3200" dirty="0"/>
              <a:t>Composition of joint team</a:t>
            </a:r>
            <a:endParaRPr lang="en-US" sz="2000" dirty="0"/>
          </a:p>
        </p:txBody>
      </p:sp>
      <p:pic>
        <p:nvPicPr>
          <p:cNvPr id="5" name="Picture 4"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2887" y="3982465"/>
            <a:ext cx="3002280" cy="1838897"/>
          </a:xfrm>
          <a:prstGeom prst="rect">
            <a:avLst/>
          </a:prstGeom>
        </p:spPr>
      </p:pic>
    </p:spTree>
    <p:extLst>
      <p:ext uri="{BB962C8B-B14F-4D97-AF65-F5344CB8AC3E}">
        <p14:creationId xmlns:p14="http://schemas.microsoft.com/office/powerpoint/2010/main" val="526709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1672</Words>
  <Application>Microsoft Office PowerPoint</Application>
  <PresentationFormat>On-screen Show (4:3)</PresentationFormat>
  <Paragraphs>270</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Century Gothic</vt:lpstr>
      <vt:lpstr>Courier New</vt:lpstr>
      <vt:lpstr>Times New Roman</vt:lpstr>
      <vt:lpstr>Office Theme</vt:lpstr>
      <vt:lpstr>Data Linking Between Part C and Part B 619: Start Here!</vt:lpstr>
      <vt:lpstr>Joining us Today</vt:lpstr>
      <vt:lpstr>Webinar Objectives </vt:lpstr>
      <vt:lpstr>Types of linking</vt:lpstr>
      <vt:lpstr>Where are the data?</vt:lpstr>
      <vt:lpstr>Addressing Governance &amp; Technical Issues to Clear the Path for Linking Data</vt:lpstr>
      <vt:lpstr>Data Governance</vt:lpstr>
      <vt:lpstr>Joint Part C and Part B 619 Data Linking Charter</vt:lpstr>
      <vt:lpstr>Joint Part C and Part B 619 Data Linking Charter</vt:lpstr>
      <vt:lpstr>Joint Part C and Part B 619 Data Linking Charter</vt:lpstr>
      <vt:lpstr>COLORADO: Improving Outcomes for Young Children with Disabilities</vt:lpstr>
      <vt:lpstr>CO Context</vt:lpstr>
      <vt:lpstr>Colorado’s Part C and Part B 619 Joint Data Governance Work</vt:lpstr>
      <vt:lpstr>Improving Outcomes for Young Children with Disabilities</vt:lpstr>
      <vt:lpstr>Improving Outcomes Charter</vt:lpstr>
      <vt:lpstr>CO’s Charter Continued</vt:lpstr>
      <vt:lpstr>Lessons Learned &amp; Next Steps</vt:lpstr>
      <vt:lpstr>Technical Considerations</vt:lpstr>
      <vt:lpstr>Unique IDs</vt:lpstr>
      <vt:lpstr>Unique IDs</vt:lpstr>
      <vt:lpstr>Unique IDs</vt:lpstr>
      <vt:lpstr>Unique IDs</vt:lpstr>
      <vt:lpstr>Secure Transfer of Data</vt:lpstr>
      <vt:lpstr>Secure Transfer of Data</vt:lpstr>
      <vt:lpstr>South Dakota Part C and 619</vt:lpstr>
      <vt:lpstr>SD – DOE Aspiration Work</vt:lpstr>
      <vt:lpstr>Ultimate Goal – Improvement </vt:lpstr>
      <vt:lpstr>South Dakota  Data Partners</vt:lpstr>
      <vt:lpstr> Questions We Needed to Answer..</vt:lpstr>
      <vt:lpstr>Existing Data Systems </vt:lpstr>
      <vt:lpstr>Where to Begin???</vt:lpstr>
      <vt:lpstr>Contractor Collaboration</vt:lpstr>
      <vt:lpstr>Key Questions We Wanted to Answer</vt:lpstr>
      <vt:lpstr>Choosing Data Elements </vt:lpstr>
      <vt:lpstr>Linking Part B and Part C Data</vt:lpstr>
      <vt:lpstr>Pulling It All Together………</vt:lpstr>
      <vt:lpstr> Important Considerations</vt:lpstr>
      <vt:lpstr>Overview of Linking Week Activities</vt:lpstr>
      <vt:lpstr>Final presentation slide</vt:lpstr>
      <vt:lpstr>Acknowledgments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Linking Between Part C and Part B 619: Start Here!</dc:title>
  <dc:subject>Data Linking Between Part C and Part B 619</dc:subject>
  <dc:creator/>
  <cp:keywords>Data Linking, Part C, Part B, 619</cp:keywords>
  <dc:description/>
  <cp:lastModifiedBy/>
  <cp:revision>1</cp:revision>
  <dcterms:created xsi:type="dcterms:W3CDTF">2017-05-16T19:22:33Z</dcterms:created>
  <dcterms:modified xsi:type="dcterms:W3CDTF">2017-10-18T16:25:05Z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Status">
    <vt:lpwstr>Final</vt:lpwstr>
  </property>
</Properties>
</file>