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407" r:id="rId2"/>
    <p:sldId id="380" r:id="rId3"/>
    <p:sldId id="258" r:id="rId4"/>
    <p:sldId id="281" r:id="rId5"/>
    <p:sldId id="286" r:id="rId6"/>
    <p:sldId id="392" r:id="rId7"/>
    <p:sldId id="385" r:id="rId8"/>
    <p:sldId id="389" r:id="rId9"/>
    <p:sldId id="390" r:id="rId10"/>
    <p:sldId id="391" r:id="rId11"/>
    <p:sldId id="387" r:id="rId12"/>
    <p:sldId id="388" r:id="rId13"/>
    <p:sldId id="393" r:id="rId14"/>
    <p:sldId id="394" r:id="rId15"/>
    <p:sldId id="396" r:id="rId16"/>
    <p:sldId id="398" r:id="rId17"/>
    <p:sldId id="402" r:id="rId18"/>
    <p:sldId id="404" r:id="rId19"/>
    <p:sldId id="403" r:id="rId20"/>
    <p:sldId id="406" r:id="rId21"/>
    <p:sldId id="359" r:id="rId22"/>
    <p:sldId id="383" r:id="rId23"/>
    <p:sldId id="344" r:id="rId24"/>
    <p:sldId id="373" r:id="rId25"/>
    <p:sldId id="289" r:id="rId26"/>
    <p:sldId id="352" r:id="rId27"/>
    <p:sldId id="356" r:id="rId28"/>
    <p:sldId id="351" r:id="rId29"/>
    <p:sldId id="309" r:id="rId30"/>
    <p:sldId id="290" r:id="rId31"/>
    <p:sldId id="269" r:id="rId32"/>
  </p:sldIdLst>
  <p:sldSz cx="9144000" cy="6858000" type="screen4x3"/>
  <p:notesSz cx="6881813"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Gillis" initials="MG"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6F6"/>
    <a:srgbClr val="E1E478"/>
    <a:srgbClr val="BBAE07"/>
    <a:srgbClr val="39B54A"/>
    <a:srgbClr val="ED3532"/>
    <a:srgbClr val="154578"/>
    <a:srgbClr val="6DB467"/>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74" autoAdjust="0"/>
    <p:restoredTop sz="83748" autoAdjust="0"/>
  </p:normalViewPr>
  <p:slideViewPr>
    <p:cSldViewPr>
      <p:cViewPr varScale="1">
        <p:scale>
          <a:sx n="98" d="100"/>
          <a:sy n="98" d="100"/>
        </p:scale>
        <p:origin x="1208"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18" d="100"/>
        <a:sy n="118" d="100"/>
      </p:scale>
      <p:origin x="0" y="-1500"/>
    </p:cViewPr>
  </p:sorterViewPr>
  <p:notesViewPr>
    <p:cSldViewPr>
      <p:cViewPr varScale="1">
        <p:scale>
          <a:sx n="64" d="100"/>
          <a:sy n="64" d="100"/>
        </p:scale>
        <p:origin x="-3144" y="-8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Interaction Practices</a:t>
            </a:r>
          </a:p>
        </c:rich>
      </c:tx>
      <c:overlay val="0"/>
    </c:title>
    <c:autoTitleDeleted val="0"/>
    <c:plotArea>
      <c:layout>
        <c:manualLayout>
          <c:layoutTarget val="inner"/>
          <c:xMode val="edge"/>
          <c:yMode val="edge"/>
          <c:x val="0.23003903923774199"/>
          <c:y val="0.22277456494408801"/>
          <c:w val="0.76996096076225695"/>
          <c:h val="0.70982491894395605"/>
        </c:manualLayout>
      </c:layout>
      <c:barChart>
        <c:barDir val="col"/>
        <c:grouping val="clustered"/>
        <c:varyColors val="0"/>
        <c:ser>
          <c:idx val="2"/>
          <c:order val="0"/>
          <c:tx>
            <c:strRef>
              <c:f>'[NJ State Summary - Classroom Program Summary RP2 OS-C_1.12.16.xlsx]Summary'!$D$4</c:f>
              <c:strCache>
                <c:ptCount val="1"/>
                <c:pt idx="0">
                  <c:v>Mar-16</c:v>
                </c:pt>
              </c:strCache>
            </c:strRef>
          </c:tx>
          <c:invertIfNegative val="0"/>
          <c:cat>
            <c:strRef>
              <c:f>'[NJ State Summary - Classroom Program Summary RP2 OS-C_1.12.16.xlsx]Summary'!$C$25:$C$30</c:f>
              <c:strCache>
                <c:ptCount val="6"/>
                <c:pt idx="0">
                  <c:v>INT1</c:v>
                </c:pt>
                <c:pt idx="1">
                  <c:v>INT2</c:v>
                </c:pt>
                <c:pt idx="2">
                  <c:v>INT3</c:v>
                </c:pt>
                <c:pt idx="3">
                  <c:v>INT4</c:v>
                </c:pt>
                <c:pt idx="4">
                  <c:v>INT5</c:v>
                </c:pt>
                <c:pt idx="5">
                  <c:v>Average</c:v>
                </c:pt>
              </c:strCache>
            </c:strRef>
          </c:cat>
          <c:val>
            <c:numRef>
              <c:f>'[NJ State Summary - Classroom Program Summary RP2 OS-C_1.12.16.xlsx]Summary'!$D$25:$D$30</c:f>
              <c:numCache>
                <c:formatCode>0.00</c:formatCode>
                <c:ptCount val="6"/>
                <c:pt idx="0">
                  <c:v>3.7020833333333329</c:v>
                </c:pt>
                <c:pt idx="1">
                  <c:v>3.3479166666666669</c:v>
                </c:pt>
                <c:pt idx="2">
                  <c:v>3.35</c:v>
                </c:pt>
                <c:pt idx="3">
                  <c:v>3.3604166666666671</c:v>
                </c:pt>
                <c:pt idx="4">
                  <c:v>3.2</c:v>
                </c:pt>
                <c:pt idx="5">
                  <c:v>3.3920833333333311</c:v>
                </c:pt>
              </c:numCache>
            </c:numRef>
          </c:val>
          <c:extLst>
            <c:ext xmlns:c16="http://schemas.microsoft.com/office/drawing/2014/chart" uri="{C3380CC4-5D6E-409C-BE32-E72D297353CC}">
              <c16:uniqueId val="{00000000-A113-4DA0-A012-A2092F1A66AD}"/>
            </c:ext>
          </c:extLst>
        </c:ser>
        <c:ser>
          <c:idx val="4"/>
          <c:order val="1"/>
          <c:tx>
            <c:strRef>
              <c:f>'[NJ State Summary - Classroom Program Summary RP2 OS-C_1.12.16.xlsx]Summary'!$E$4</c:f>
              <c:strCache>
                <c:ptCount val="1"/>
                <c:pt idx="0">
                  <c:v>May-16</c:v>
                </c:pt>
              </c:strCache>
            </c:strRef>
          </c:tx>
          <c:spPr>
            <a:solidFill>
              <a:schemeClr val="accent4"/>
            </a:solidFill>
            <a:ln>
              <a:solidFill>
                <a:schemeClr val="accent4"/>
              </a:solidFill>
            </a:ln>
          </c:spPr>
          <c:invertIfNegative val="0"/>
          <c:cat>
            <c:strRef>
              <c:f>'[NJ State Summary - Classroom Program Summary RP2 OS-C_1.12.16.xlsx]Summary'!$C$25:$C$30</c:f>
              <c:strCache>
                <c:ptCount val="6"/>
                <c:pt idx="0">
                  <c:v>INT1</c:v>
                </c:pt>
                <c:pt idx="1">
                  <c:v>INT2</c:v>
                </c:pt>
                <c:pt idx="2">
                  <c:v>INT3</c:v>
                </c:pt>
                <c:pt idx="3">
                  <c:v>INT4</c:v>
                </c:pt>
                <c:pt idx="4">
                  <c:v>INT5</c:v>
                </c:pt>
                <c:pt idx="5">
                  <c:v>Average</c:v>
                </c:pt>
              </c:strCache>
            </c:strRef>
          </c:cat>
          <c:val>
            <c:numRef>
              <c:f>'[NJ State Summary - Classroom Program Summary RP2 OS-C_1.12.16.xlsx]Summary'!$F$25:$F$30</c:f>
              <c:numCache>
                <c:formatCode>0.00</c:formatCode>
                <c:ptCount val="6"/>
                <c:pt idx="0">
                  <c:v>3.7374999999999998</c:v>
                </c:pt>
                <c:pt idx="1">
                  <c:v>3.4854166666666671</c:v>
                </c:pt>
                <c:pt idx="2">
                  <c:v>3.5375000000000001</c:v>
                </c:pt>
                <c:pt idx="3">
                  <c:v>3.5375000000000001</c:v>
                </c:pt>
                <c:pt idx="4">
                  <c:v>3.4364583333333312</c:v>
                </c:pt>
                <c:pt idx="5" formatCode="General">
                  <c:v>3.546875</c:v>
                </c:pt>
              </c:numCache>
            </c:numRef>
          </c:val>
          <c:extLst>
            <c:ext xmlns:c16="http://schemas.microsoft.com/office/drawing/2014/chart" uri="{C3380CC4-5D6E-409C-BE32-E72D297353CC}">
              <c16:uniqueId val="{00000001-A113-4DA0-A012-A2092F1A66AD}"/>
            </c:ext>
          </c:extLst>
        </c:ser>
        <c:ser>
          <c:idx val="5"/>
          <c:order val="2"/>
          <c:tx>
            <c:strRef>
              <c:f>'[NJ State Summary - Classroom Program Summary RP2 OS-C_1.12.16.xlsx]Summary'!$F$4</c:f>
              <c:strCache>
                <c:ptCount val="1"/>
                <c:pt idx="0">
                  <c:v>Average</c:v>
                </c:pt>
              </c:strCache>
            </c:strRef>
          </c:tx>
          <c:spPr>
            <a:solidFill>
              <a:schemeClr val="accent5"/>
            </a:solidFill>
            <a:ln>
              <a:solidFill>
                <a:schemeClr val="accent5"/>
              </a:solidFill>
            </a:ln>
          </c:spPr>
          <c:invertIfNegative val="0"/>
          <c:cat>
            <c:strRef>
              <c:f>'[NJ State Summary - Classroom Program Summary RP2 OS-C_1.12.16.xlsx]Summary'!$C$25:$C$30</c:f>
              <c:strCache>
                <c:ptCount val="6"/>
                <c:pt idx="0">
                  <c:v>INT1</c:v>
                </c:pt>
                <c:pt idx="1">
                  <c:v>INT2</c:v>
                </c:pt>
                <c:pt idx="2">
                  <c:v>INT3</c:v>
                </c:pt>
                <c:pt idx="3">
                  <c:v>INT4</c:v>
                </c:pt>
                <c:pt idx="4">
                  <c:v>INT5</c:v>
                </c:pt>
                <c:pt idx="5">
                  <c:v>Average</c:v>
                </c:pt>
              </c:strCache>
            </c:strRef>
          </c:cat>
          <c:val>
            <c:numRef>
              <c:f>'[NJ State Summary - Classroom Program Summary RP2 OS-C_1.12.16.xlsx]Summary'!$F$25:$F$30</c:f>
              <c:numCache>
                <c:formatCode>0.00</c:formatCode>
                <c:ptCount val="6"/>
                <c:pt idx="0">
                  <c:v>3.7374999999999998</c:v>
                </c:pt>
                <c:pt idx="1">
                  <c:v>3.4854166666666671</c:v>
                </c:pt>
                <c:pt idx="2">
                  <c:v>3.5375000000000001</c:v>
                </c:pt>
                <c:pt idx="3">
                  <c:v>3.5375000000000001</c:v>
                </c:pt>
                <c:pt idx="4">
                  <c:v>3.4364583333333312</c:v>
                </c:pt>
                <c:pt idx="5" formatCode="General">
                  <c:v>3.546875</c:v>
                </c:pt>
              </c:numCache>
            </c:numRef>
          </c:val>
          <c:extLst>
            <c:ext xmlns:c16="http://schemas.microsoft.com/office/drawing/2014/chart" uri="{C3380CC4-5D6E-409C-BE32-E72D297353CC}">
              <c16:uniqueId val="{00000002-A113-4DA0-A012-A2092F1A66AD}"/>
            </c:ext>
          </c:extLst>
        </c:ser>
        <c:dLbls>
          <c:showLegendKey val="0"/>
          <c:showVal val="0"/>
          <c:showCatName val="0"/>
          <c:showSerName val="0"/>
          <c:showPercent val="0"/>
          <c:showBubbleSize val="0"/>
        </c:dLbls>
        <c:gapWidth val="150"/>
        <c:axId val="-2142686136"/>
        <c:axId val="-2142683160"/>
        <c:extLst/>
      </c:barChart>
      <c:catAx>
        <c:axId val="-2142686136"/>
        <c:scaling>
          <c:orientation val="minMax"/>
        </c:scaling>
        <c:delete val="0"/>
        <c:axPos val="b"/>
        <c:numFmt formatCode="General" sourceLinked="0"/>
        <c:majorTickMark val="out"/>
        <c:minorTickMark val="none"/>
        <c:tickLblPos val="nextTo"/>
        <c:crossAx val="-2142683160"/>
        <c:crosses val="autoZero"/>
        <c:auto val="1"/>
        <c:lblAlgn val="ctr"/>
        <c:lblOffset val="100"/>
        <c:noMultiLvlLbl val="0"/>
      </c:catAx>
      <c:valAx>
        <c:axId val="-2142683160"/>
        <c:scaling>
          <c:orientation val="minMax"/>
          <c:max val="5"/>
          <c:min val="1"/>
        </c:scaling>
        <c:delete val="0"/>
        <c:axPos val="l"/>
        <c:majorGridlines/>
        <c:title>
          <c:tx>
            <c:rich>
              <a:bodyPr rot="0" vert="horz"/>
              <a:lstStyle/>
              <a:p>
                <a:pPr>
                  <a:defRPr/>
                </a:pPr>
                <a:r>
                  <a:rPr lang="en-US"/>
                  <a:t>All indicators</a:t>
                </a:r>
              </a:p>
              <a:p>
                <a:pPr>
                  <a:defRPr/>
                </a:pPr>
                <a:endParaRPr lang="en-US"/>
              </a:p>
              <a:p>
                <a:pPr>
                  <a:defRPr/>
                </a:pPr>
                <a:endParaRPr lang="en-US"/>
              </a:p>
              <a:p>
                <a:pPr>
                  <a:defRPr/>
                </a:pPr>
                <a:endParaRPr lang="en-US"/>
              </a:p>
              <a:p>
                <a:pPr>
                  <a:defRPr/>
                </a:pPr>
                <a:endParaRPr lang="en-US"/>
              </a:p>
              <a:p>
                <a:pPr>
                  <a:defRPr/>
                </a:pPr>
                <a:r>
                  <a:rPr lang="en-US"/>
                  <a:t>Most</a:t>
                </a:r>
                <a:r>
                  <a:rPr lang="en-US" baseline="0"/>
                  <a:t> indicators</a:t>
                </a:r>
              </a:p>
              <a:p>
                <a:pPr>
                  <a:defRPr/>
                </a:pPr>
                <a:endParaRPr lang="en-US" baseline="0"/>
              </a:p>
              <a:p>
                <a:pPr>
                  <a:defRPr/>
                </a:pPr>
                <a:endParaRPr lang="en-US" baseline="0"/>
              </a:p>
              <a:p>
                <a:pPr>
                  <a:defRPr/>
                </a:pPr>
                <a:endParaRPr lang="en-US" baseline="0"/>
              </a:p>
              <a:p>
                <a:pPr>
                  <a:defRPr/>
                </a:pPr>
                <a:endParaRPr lang="en-US" baseline="0"/>
              </a:p>
              <a:p>
                <a:pPr>
                  <a:defRPr/>
                </a:pPr>
                <a:r>
                  <a:rPr lang="en-US" baseline="0"/>
                  <a:t>Some indicators</a:t>
                </a:r>
              </a:p>
              <a:p>
                <a:pPr>
                  <a:defRPr/>
                </a:pPr>
                <a:endParaRPr lang="en-US" baseline="0"/>
              </a:p>
              <a:p>
                <a:pPr>
                  <a:defRPr/>
                </a:pPr>
                <a:endParaRPr lang="en-US" baseline="0"/>
              </a:p>
              <a:p>
                <a:pPr>
                  <a:defRPr/>
                </a:pPr>
                <a:endParaRPr lang="en-US" baseline="0"/>
              </a:p>
              <a:p>
                <a:pPr>
                  <a:defRPr/>
                </a:pPr>
                <a:endParaRPr lang="en-US" baseline="0"/>
              </a:p>
              <a:p>
                <a:pPr>
                  <a:defRPr/>
                </a:pPr>
                <a:r>
                  <a:rPr lang="en-US" baseline="0"/>
                  <a:t>One or two</a:t>
                </a:r>
              </a:p>
              <a:p>
                <a:pPr>
                  <a:defRPr/>
                </a:pPr>
                <a:endParaRPr lang="en-US" baseline="0"/>
              </a:p>
              <a:p>
                <a:pPr>
                  <a:defRPr/>
                </a:pPr>
                <a:endParaRPr lang="en-US" baseline="0"/>
              </a:p>
              <a:p>
                <a:pPr>
                  <a:defRPr/>
                </a:pPr>
                <a:endParaRPr lang="en-US" baseline="0"/>
              </a:p>
              <a:p>
                <a:pPr>
                  <a:defRPr/>
                </a:pPr>
                <a:r>
                  <a:rPr lang="en-US" baseline="0"/>
                  <a:t>No indicators</a:t>
                </a:r>
                <a:endParaRPr lang="en-US"/>
              </a:p>
            </c:rich>
          </c:tx>
          <c:layout>
            <c:manualLayout>
              <c:xMode val="edge"/>
              <c:yMode val="edge"/>
              <c:x val="1.37174211248285E-2"/>
              <c:y val="0.1767760279965"/>
            </c:manualLayout>
          </c:layout>
          <c:overlay val="0"/>
        </c:title>
        <c:numFmt formatCode="0.00" sourceLinked="1"/>
        <c:majorTickMark val="out"/>
        <c:minorTickMark val="none"/>
        <c:tickLblPos val="nextTo"/>
        <c:crossAx val="-2142686136"/>
        <c:crosses val="autoZero"/>
        <c:crossBetween val="between"/>
        <c:majorUnit val="1"/>
      </c:valAx>
    </c:plotArea>
    <c:legend>
      <c:legendPos val="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Baseline</c:v>
                </c:pt>
              </c:strCache>
            </c:strRef>
          </c:tx>
          <c:invertIfNegative val="0"/>
          <c:cat>
            <c:strRef>
              <c:f>Sheet1!$A$2:$A$5</c:f>
              <c:strCache>
                <c:ptCount val="4"/>
                <c:pt idx="0">
                  <c:v>Overall</c:v>
                </c:pt>
                <c:pt idx="1">
                  <c:v>Region 1</c:v>
                </c:pt>
                <c:pt idx="2">
                  <c:v>Region 2</c:v>
                </c:pt>
                <c:pt idx="3">
                  <c:v>Region 3</c:v>
                </c:pt>
              </c:strCache>
            </c:strRef>
          </c:cat>
          <c:val>
            <c:numRef>
              <c:f>Sheet1!$B$2:$B$5</c:f>
              <c:numCache>
                <c:formatCode>General</c:formatCode>
                <c:ptCount val="4"/>
                <c:pt idx="0">
                  <c:v>43</c:v>
                </c:pt>
                <c:pt idx="1">
                  <c:v>45</c:v>
                </c:pt>
                <c:pt idx="2">
                  <c:v>41</c:v>
                </c:pt>
                <c:pt idx="3">
                  <c:v>40</c:v>
                </c:pt>
              </c:numCache>
            </c:numRef>
          </c:val>
          <c:extLst>
            <c:ext xmlns:c16="http://schemas.microsoft.com/office/drawing/2014/chart" uri="{C3380CC4-5D6E-409C-BE32-E72D297353CC}">
              <c16:uniqueId val="{00000000-AF8C-404C-92FF-9E0B085F9E7F}"/>
            </c:ext>
          </c:extLst>
        </c:ser>
        <c:ser>
          <c:idx val="1"/>
          <c:order val="1"/>
          <c:tx>
            <c:strRef>
              <c:f>Sheet1!$C$1</c:f>
              <c:strCache>
                <c:ptCount val="1"/>
                <c:pt idx="0">
                  <c:v>6 months</c:v>
                </c:pt>
              </c:strCache>
            </c:strRef>
          </c:tx>
          <c:invertIfNegative val="0"/>
          <c:cat>
            <c:strRef>
              <c:f>Sheet1!$A$2:$A$5</c:f>
              <c:strCache>
                <c:ptCount val="4"/>
                <c:pt idx="0">
                  <c:v>Overall</c:v>
                </c:pt>
                <c:pt idx="1">
                  <c:v>Region 1</c:v>
                </c:pt>
                <c:pt idx="2">
                  <c:v>Region 2</c:v>
                </c:pt>
                <c:pt idx="3">
                  <c:v>Region 3</c:v>
                </c:pt>
              </c:strCache>
            </c:strRef>
          </c:cat>
          <c:val>
            <c:numRef>
              <c:f>Sheet1!$C$2:$C$5</c:f>
              <c:numCache>
                <c:formatCode>General</c:formatCode>
                <c:ptCount val="4"/>
                <c:pt idx="0">
                  <c:v>64</c:v>
                </c:pt>
                <c:pt idx="1">
                  <c:v>83</c:v>
                </c:pt>
                <c:pt idx="2">
                  <c:v>62</c:v>
                </c:pt>
                <c:pt idx="3">
                  <c:v>53</c:v>
                </c:pt>
              </c:numCache>
            </c:numRef>
          </c:val>
          <c:extLst>
            <c:ext xmlns:c16="http://schemas.microsoft.com/office/drawing/2014/chart" uri="{C3380CC4-5D6E-409C-BE32-E72D297353CC}">
              <c16:uniqueId val="{00000001-AF8C-404C-92FF-9E0B085F9E7F}"/>
            </c:ext>
          </c:extLst>
        </c:ser>
        <c:dLbls>
          <c:showLegendKey val="0"/>
          <c:showVal val="0"/>
          <c:showCatName val="0"/>
          <c:showSerName val="0"/>
          <c:showPercent val="0"/>
          <c:showBubbleSize val="0"/>
        </c:dLbls>
        <c:gapWidth val="150"/>
        <c:axId val="-2142393720"/>
        <c:axId val="-2142390744"/>
      </c:barChart>
      <c:catAx>
        <c:axId val="-2142393720"/>
        <c:scaling>
          <c:orientation val="minMax"/>
        </c:scaling>
        <c:delete val="0"/>
        <c:axPos val="b"/>
        <c:numFmt formatCode="General" sourceLinked="0"/>
        <c:majorTickMark val="out"/>
        <c:minorTickMark val="none"/>
        <c:tickLblPos val="nextTo"/>
        <c:crossAx val="-2142390744"/>
        <c:crosses val="autoZero"/>
        <c:auto val="1"/>
        <c:lblAlgn val="ctr"/>
        <c:lblOffset val="100"/>
        <c:noMultiLvlLbl val="0"/>
      </c:catAx>
      <c:valAx>
        <c:axId val="-2142390744"/>
        <c:scaling>
          <c:orientation val="minMax"/>
        </c:scaling>
        <c:delete val="0"/>
        <c:axPos val="l"/>
        <c:majorGridlines/>
        <c:numFmt formatCode="General" sourceLinked="1"/>
        <c:majorTickMark val="out"/>
        <c:minorTickMark val="none"/>
        <c:tickLblPos val="nextTo"/>
        <c:crossAx val="-214239372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0.19131</cdr:x>
      <cdr:y>0.37037</cdr:y>
    </cdr:from>
    <cdr:to>
      <cdr:x>0.97608</cdr:x>
      <cdr:y>0.37037</cdr:y>
    </cdr:to>
    <cdr:cxnSp macro="">
      <cdr:nvCxnSpPr>
        <cdr:cNvPr id="3" name="Straight Connector 2">
          <a:extLst xmlns:a="http://schemas.openxmlformats.org/drawingml/2006/main">
            <a:ext uri="{FF2B5EF4-FFF2-40B4-BE49-F238E27FC236}">
              <a16:creationId xmlns:a16="http://schemas.microsoft.com/office/drawing/2014/main" id="{DEF9C6EC-B79C-4695-8EC1-EAE8C7EE552F}"/>
            </a:ext>
          </a:extLst>
        </cdr:cNvPr>
        <cdr:cNvCxnSpPr/>
      </cdr:nvCxnSpPr>
      <cdr:spPr>
        <a:xfrm xmlns:a="http://schemas.openxmlformats.org/drawingml/2006/main" flipV="1">
          <a:off x="1416939" y="1524000"/>
          <a:ext cx="5812536" cy="0"/>
        </a:xfrm>
        <a:prstGeom xmlns:a="http://schemas.openxmlformats.org/drawingml/2006/main" prst="line">
          <a:avLst/>
        </a:prstGeom>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0.8625</cdr:x>
      <cdr:y>0.11538</cdr:y>
    </cdr:from>
    <cdr:to>
      <cdr:x>0.9375</cdr:x>
      <cdr:y>0.23077</cdr:y>
    </cdr:to>
    <cdr:sp macro="" textlink="">
      <cdr:nvSpPr>
        <cdr:cNvPr id="2" name="TextBox 1"/>
        <cdr:cNvSpPr txBox="1"/>
      </cdr:nvSpPr>
      <cdr:spPr>
        <a:xfrm xmlns:a="http://schemas.openxmlformats.org/drawingml/2006/main">
          <a:off x="5257800" y="457200"/>
          <a:ext cx="457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0.875</cdr:x>
      <cdr:y>0.15385</cdr:y>
    </cdr:from>
    <cdr:to>
      <cdr:x>0.975</cdr:x>
      <cdr:y>0.25</cdr:y>
    </cdr:to>
    <cdr:sp macro="" textlink="">
      <cdr:nvSpPr>
        <cdr:cNvPr id="3" name="TextBox 2"/>
        <cdr:cNvSpPr txBox="1"/>
      </cdr:nvSpPr>
      <cdr:spPr>
        <a:xfrm xmlns:a="http://schemas.openxmlformats.org/drawingml/2006/main">
          <a:off x="5334000" y="609600"/>
          <a:ext cx="6096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a:p>
        <a:p xmlns:a="http://schemas.openxmlformats.org/drawingml/2006/main">
          <a:endParaRPr 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8C46C913-017E-41CB-BD92-AB72C59CEF84}" type="datetimeFigureOut">
              <a:rPr lang="en-US" smtClean="0"/>
              <a:t>3/1/18</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E7C59A4A-947E-4EFF-8543-2566EB51F3D4}" type="slidenum">
              <a:rPr lang="en-US" smtClean="0"/>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CBEAF370-FD3B-447A-B724-07A83C459553}" type="datetimeFigureOut">
              <a:rPr lang="en-US" smtClean="0"/>
              <a:t>3/1/18</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5E69EC22-8000-4A01-AE86-242F21553022}" type="slidenum">
              <a:rPr lang="en-US" smtClean="0"/>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3 word cloud	</a:t>
            </a:r>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dirty="0"/>
          </a:p>
        </p:txBody>
      </p:sp>
    </p:spTree>
    <p:extLst>
      <p:ext uri="{BB962C8B-B14F-4D97-AF65-F5344CB8AC3E}">
        <p14:creationId xmlns:p14="http://schemas.microsoft.com/office/powerpoint/2010/main" val="753748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overall average TPOT scores for all local programs within a state. </a:t>
            </a:r>
          </a:p>
          <a:p>
            <a:endParaRPr lang="en-US" dirty="0"/>
          </a:p>
          <a:p>
            <a:r>
              <a:rPr lang="en-US" dirty="0"/>
              <a:t>What does this graph tell you? How might the state use the data? </a:t>
            </a:r>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dirty="0"/>
          </a:p>
        </p:txBody>
      </p:sp>
    </p:spTree>
    <p:extLst>
      <p:ext uri="{BB962C8B-B14F-4D97-AF65-F5344CB8AC3E}">
        <p14:creationId xmlns:p14="http://schemas.microsoft.com/office/powerpoint/2010/main" val="238504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many states, local programs can select from multiple evidence-based practices. To be able to roll the data up at the state level, criteria must be set for each evidence-based practice. Additionally, for each practice, you need to ensure the practice and measurement tools are clearly defined and meet the criteria for high quality measurement described in sessions 1 and 2. </a:t>
            </a:r>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dirty="0"/>
          </a:p>
        </p:txBody>
      </p:sp>
    </p:spTree>
    <p:extLst>
      <p:ext uri="{BB962C8B-B14F-4D97-AF65-F5344CB8AC3E}">
        <p14:creationId xmlns:p14="http://schemas.microsoft.com/office/powerpoint/2010/main" val="2305044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assumption is these are all different practitioners using different EBPs, rather than individual practitioners using multiple EBPs. There is not </a:t>
            </a:r>
            <a:r>
              <a:rPr lang="en-US"/>
              <a:t>overlap among the EBPs. </a:t>
            </a:r>
          </a:p>
          <a:p>
            <a:endParaRPr lang="en-US" dirty="0"/>
          </a:p>
          <a:p>
            <a:r>
              <a:rPr lang="en-US" dirty="0"/>
              <a:t>The overall fidelity rate is 68%, but if you look at fidelity for each EBP, you can see some areas of strength and challenge. </a:t>
            </a:r>
          </a:p>
          <a:p>
            <a:endParaRPr lang="en-US" dirty="0"/>
          </a:p>
          <a:p>
            <a:r>
              <a:rPr lang="en-US" dirty="0"/>
              <a:t>What does the overall percentage tell you? Now look at the percentages for each EBP. What does that tell you? How might you use that information?</a:t>
            </a:r>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dirty="0"/>
          </a:p>
        </p:txBody>
      </p:sp>
    </p:spTree>
    <p:extLst>
      <p:ext uri="{BB962C8B-B14F-4D97-AF65-F5344CB8AC3E}">
        <p14:creationId xmlns:p14="http://schemas.microsoft.com/office/powerpoint/2010/main" val="2315397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a:t>
            </a:r>
            <a:r>
              <a:rPr lang="en-US" baseline="0" dirty="0"/>
              <a:t> for analysis strategies and approaches to presenting data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dirty="0"/>
          </a:p>
        </p:txBody>
      </p:sp>
    </p:spTree>
    <p:extLst>
      <p:ext uri="{BB962C8B-B14F-4D97-AF65-F5344CB8AC3E}">
        <p14:creationId xmlns:p14="http://schemas.microsoft.com/office/powerpoint/2010/main" val="1428695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dirty="0"/>
          </a:p>
        </p:txBody>
      </p:sp>
    </p:spTree>
    <p:extLst>
      <p:ext uri="{BB962C8B-B14F-4D97-AF65-F5344CB8AC3E}">
        <p14:creationId xmlns:p14="http://schemas.microsoft.com/office/powerpoint/2010/main" val="2498887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dirty="0"/>
          </a:p>
        </p:txBody>
      </p:sp>
    </p:spTree>
    <p:extLst>
      <p:ext uri="{BB962C8B-B14F-4D97-AF65-F5344CB8AC3E}">
        <p14:creationId xmlns:p14="http://schemas.microsoft.com/office/powerpoint/2010/main" val="1403131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dirty="0"/>
          </a:p>
        </p:txBody>
      </p:sp>
    </p:spTree>
    <p:extLst>
      <p:ext uri="{BB962C8B-B14F-4D97-AF65-F5344CB8AC3E}">
        <p14:creationId xmlns:p14="http://schemas.microsoft.com/office/powerpoint/2010/main" val="1069579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dirty="0"/>
          </a:p>
        </p:txBody>
      </p:sp>
    </p:spTree>
    <p:extLst>
      <p:ext uri="{BB962C8B-B14F-4D97-AF65-F5344CB8AC3E}">
        <p14:creationId xmlns:p14="http://schemas.microsoft.com/office/powerpoint/2010/main" val="1699926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dirty="0"/>
          </a:p>
        </p:txBody>
      </p:sp>
    </p:spTree>
    <p:extLst>
      <p:ext uri="{BB962C8B-B14F-4D97-AF65-F5344CB8AC3E}">
        <p14:creationId xmlns:p14="http://schemas.microsoft.com/office/powerpoint/2010/main" val="1699926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2">
              <a:defRPr/>
            </a:pPr>
            <a:r>
              <a:rPr lang="en-US" dirty="0"/>
              <a:t>Mention PD, coaching data. Digging deeper into all data</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dirty="0"/>
          </a:p>
        </p:txBody>
      </p:sp>
    </p:spTree>
    <p:extLst>
      <p:ext uri="{BB962C8B-B14F-4D97-AF65-F5344CB8AC3E}">
        <p14:creationId xmlns:p14="http://schemas.microsoft.com/office/powerpoint/2010/main" val="214417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Cloud from session 1 – How does it compare to today’s cloud?</a:t>
            </a:r>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dirty="0"/>
          </a:p>
        </p:txBody>
      </p:sp>
    </p:spTree>
    <p:extLst>
      <p:ext uri="{BB962C8B-B14F-4D97-AF65-F5344CB8AC3E}">
        <p14:creationId xmlns:p14="http://schemas.microsoft.com/office/powerpoint/2010/main" val="2478291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2">
              <a:defRPr/>
            </a:pPr>
            <a:r>
              <a:rPr lang="en-US" dirty="0"/>
              <a:t>Is it equally important to have both quantitative and qualitative data collection methods and data presentation incorporated into the SSIP report? Is there a particular type of data that is universally weighted more heavily? </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dirty="0"/>
          </a:p>
        </p:txBody>
      </p:sp>
    </p:spTree>
    <p:extLst>
      <p:ext uri="{BB962C8B-B14F-4D97-AF65-F5344CB8AC3E}">
        <p14:creationId xmlns:p14="http://schemas.microsoft.com/office/powerpoint/2010/main" val="2144170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When you want to further explore and better understand findings from quantitative data </a:t>
            </a:r>
          </a:p>
          <a:p>
            <a:pPr lvl="0"/>
            <a:r>
              <a:rPr lang="en-US" dirty="0"/>
              <a:t>Relatively easier to collect, more challenging to analyze; but when collecting, use a structured and systematic approach, e.g., if you’re using meting notes to look at engagement, collaboration within implementation teams, use a standard template for meeting notes.</a:t>
            </a:r>
          </a:p>
          <a:p>
            <a:pPr defTabSz="924458">
              <a:defRPr/>
            </a:pPr>
            <a:r>
              <a:rPr lang="en-US" dirty="0"/>
              <a:t>Quantitative vs. qualitative is not an either/or decision; the use of mixed methods can get at both types of data, and each type of data can complement the other.</a:t>
            </a:r>
          </a:p>
          <a:p>
            <a:pPr defTabSz="924458">
              <a:defRPr/>
            </a:pPr>
            <a:r>
              <a:rPr lang="en-US" dirty="0"/>
              <a:t>Mention word cloud. </a:t>
            </a:r>
          </a:p>
          <a:p>
            <a:pPr lvl="0"/>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dirty="0"/>
          </a:p>
        </p:txBody>
      </p:sp>
    </p:spTree>
    <p:extLst>
      <p:ext uri="{BB962C8B-B14F-4D97-AF65-F5344CB8AC3E}">
        <p14:creationId xmlns:p14="http://schemas.microsoft.com/office/powerpoint/2010/main" val="1996433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dirty="0"/>
          </a:p>
        </p:txBody>
      </p:sp>
    </p:spTree>
    <p:extLst>
      <p:ext uri="{BB962C8B-B14F-4D97-AF65-F5344CB8AC3E}">
        <p14:creationId xmlns:p14="http://schemas.microsoft.com/office/powerpoint/2010/main" val="1868773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Building Stakeholder Knowledge about Data: This 2018 toolkit provides Part C and Part B 619 stakeholders with an orientation to IDEA data and other data-related topics to help them meaningfully participate in conversations about important programmatic issues and decisions. Can be used as a self-guided manner or facilitated manner.</a:t>
            </a:r>
          </a:p>
          <a:p>
            <a:pPr defTabSz="924458">
              <a:defRPr/>
            </a:pPr>
            <a:endParaRPr lang="en-US" dirty="0"/>
          </a:p>
          <a:p>
            <a:pPr defTabSz="924458">
              <a:defRPr/>
            </a:pPr>
            <a:r>
              <a:rPr lang="en-US" dirty="0"/>
              <a:t>Data Meeting Protocol: This tool provides a simple structure that state and local teams can use to guide conversations around data. It details steps to follow before, during, and after meetings to support data-informed decision making. </a:t>
            </a:r>
          </a:p>
          <a:p>
            <a:endParaRPr lang="en-US" dirty="0"/>
          </a:p>
          <a:p>
            <a:r>
              <a:rPr lang="en-US" dirty="0"/>
              <a:t>Telling your SSIP Story</a:t>
            </a:r>
            <a:r>
              <a:rPr lang="en-US" baseline="0" dirty="0"/>
              <a:t> in an Infographic: </a:t>
            </a:r>
            <a:r>
              <a:rPr lang="en-US" dirty="0"/>
              <a:t>guidance on the varied uses for infographics, best practices for creating infographics, and examples of state SSIP infographics. It also offers an exemplar SSIP infographic and instructions for how to access the template through a TA provider.</a:t>
            </a:r>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dirty="0"/>
          </a:p>
        </p:txBody>
      </p:sp>
    </p:spTree>
    <p:extLst>
      <p:ext uri="{BB962C8B-B14F-4D97-AF65-F5344CB8AC3E}">
        <p14:creationId xmlns:p14="http://schemas.microsoft.com/office/powerpoint/2010/main" val="3012691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Organizational outline, Section F. Plans for Next Year:</a:t>
            </a:r>
          </a:p>
          <a:p>
            <a:pPr lvl="0"/>
            <a:r>
              <a:rPr lang="en-US" dirty="0"/>
              <a:t>Additional activities to be implemented next year, with timeline</a:t>
            </a:r>
          </a:p>
          <a:p>
            <a:pPr lvl="0"/>
            <a:r>
              <a:rPr lang="en-US" dirty="0"/>
              <a:t>Planned evaluation activities including data collection, measures, and expected outcomes</a:t>
            </a:r>
          </a:p>
          <a:p>
            <a:pPr lvl="0"/>
            <a:r>
              <a:rPr lang="en-US" dirty="0"/>
              <a:t>OSEP FAQs, 2016:</a:t>
            </a:r>
          </a:p>
          <a:p>
            <a:pPr lvl="0"/>
            <a:r>
              <a:rPr lang="en-US" b="1" dirty="0"/>
              <a:t>Question:</a:t>
            </a:r>
            <a:endParaRPr lang="en-US" dirty="0"/>
          </a:p>
          <a:p>
            <a:r>
              <a:rPr lang="en-US" dirty="0"/>
              <a:t>Is a State permitted to significantly modify its evaluation plan once it has been submitted in Phase II?  </a:t>
            </a:r>
          </a:p>
          <a:p>
            <a:r>
              <a:rPr lang="en-US" dirty="0"/>
              <a:t> </a:t>
            </a:r>
          </a:p>
          <a:p>
            <a:r>
              <a:rPr lang="en-US" b="1" dirty="0"/>
              <a:t>Answer: </a:t>
            </a:r>
            <a:endParaRPr lang="en-US" dirty="0"/>
          </a:p>
          <a:p>
            <a:r>
              <a:rPr lang="en-US" dirty="0"/>
              <a:t>The evaluation plan may be modified as States implement their coherent improvement strategies and evidence-based practices.  A State will need to articulate its reasons for making modifications to the evaluation plan.  OSEP views Phase II as an implementation plan, with the third element of Phase II serving as the State’s plan for evaluating the activities it will implement that align with the State’s identified improvement strategies, and lead to progress in achieving the SiMR.  States should think through reasonable evaluation questions for the first year of implementation to report in Phase III/2017.  As strategies are implemented and their results evaluated and considered by the stakeholders, it is reasonable to expect the evaluation plan could evolve.</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dirty="0"/>
          </a:p>
        </p:txBody>
      </p:sp>
    </p:spTree>
    <p:extLst>
      <p:ext uri="{BB962C8B-B14F-4D97-AF65-F5344CB8AC3E}">
        <p14:creationId xmlns:p14="http://schemas.microsoft.com/office/powerpoint/2010/main" val="3624165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dirty="0"/>
          </a:p>
        </p:txBody>
      </p:sp>
    </p:spTree>
    <p:extLst>
      <p:ext uri="{BB962C8B-B14F-4D97-AF65-F5344CB8AC3E}">
        <p14:creationId xmlns:p14="http://schemas.microsoft.com/office/powerpoint/2010/main" val="3667728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evaluation, we will be asking about your interest in topics for coffee hours, plus you can suggest other topics. Please fill out your evaluation to let us know which topics you are interested in.  </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dirty="0"/>
          </a:p>
        </p:txBody>
      </p:sp>
    </p:spTree>
    <p:extLst>
      <p:ext uri="{BB962C8B-B14F-4D97-AF65-F5344CB8AC3E}">
        <p14:creationId xmlns:p14="http://schemas.microsoft.com/office/powerpoint/2010/main" val="228947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dirty="0"/>
          </a:p>
        </p:txBody>
      </p:sp>
    </p:spTree>
    <p:extLst>
      <p:ext uri="{BB962C8B-B14F-4D97-AF65-F5344CB8AC3E}">
        <p14:creationId xmlns:p14="http://schemas.microsoft.com/office/powerpoint/2010/main" val="2841541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encourage states to seek</a:t>
            </a:r>
            <a:r>
              <a:rPr lang="en-US" baseline="0" dirty="0"/>
              <a:t> additional support.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dirty="0"/>
          </a:p>
        </p:txBody>
      </p:sp>
    </p:spTree>
    <p:extLst>
      <p:ext uri="{BB962C8B-B14F-4D97-AF65-F5344CB8AC3E}">
        <p14:creationId xmlns:p14="http://schemas.microsoft.com/office/powerpoint/2010/main" val="2027526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dirty="0"/>
          </a:p>
        </p:txBody>
      </p:sp>
    </p:spTree>
    <p:extLst>
      <p:ext uri="{BB962C8B-B14F-4D97-AF65-F5344CB8AC3E}">
        <p14:creationId xmlns:p14="http://schemas.microsoft.com/office/powerpoint/2010/main" val="1845130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lvl="0"/>
            <a:r>
              <a:rPr lang="en-US" b="0" dirty="0"/>
              <a:t>Today is our 3</a:t>
            </a:r>
            <a:r>
              <a:rPr lang="en-US" b="0" baseline="30000" dirty="0"/>
              <a:t>rd</a:t>
            </a:r>
            <a:r>
              <a:rPr lang="en-US" b="0" dirty="0"/>
              <a:t> and final session in the Evaluating Practice Change and Fidelity Series: </a:t>
            </a:r>
            <a:r>
              <a:rPr lang="en-US" b="1" dirty="0"/>
              <a:t>What do we do with all this data?</a:t>
            </a:r>
            <a:r>
              <a:rPr lang="en-US" dirty="0"/>
              <a:t> Pulling everything together and preparing for data analysis and use.  </a:t>
            </a:r>
            <a:endParaRPr lang="en-US" sz="2800" dirty="0"/>
          </a:p>
          <a:p>
            <a:pPr defTabSz="924458">
              <a:defRPr/>
            </a:pPr>
            <a:r>
              <a:rPr lang="en-US" dirty="0"/>
              <a:t>This workshop series is sponsored by DaSy and ECTA, in collaboration with IDC and NCSI.</a:t>
            </a:r>
            <a:r>
              <a:rPr lang="en-US" dirty="0">
                <a:effectLst/>
              </a:rPr>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dirty="0"/>
          </a:p>
        </p:txBody>
      </p:sp>
    </p:spTree>
    <p:extLst>
      <p:ext uri="{BB962C8B-B14F-4D97-AF65-F5344CB8AC3E}">
        <p14:creationId xmlns:p14="http://schemas.microsoft.com/office/powerpoint/2010/main" val="2901085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dirty="0"/>
          </a:p>
        </p:txBody>
      </p:sp>
    </p:spTree>
    <p:extLst>
      <p:ext uri="{BB962C8B-B14F-4D97-AF65-F5344CB8AC3E}">
        <p14:creationId xmlns:p14="http://schemas.microsoft.com/office/powerpoint/2010/main" val="1275598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dirty="0"/>
          </a:p>
        </p:txBody>
      </p:sp>
    </p:spTree>
    <p:extLst>
      <p:ext uri="{BB962C8B-B14F-4D97-AF65-F5344CB8AC3E}">
        <p14:creationId xmlns:p14="http://schemas.microsoft.com/office/powerpoint/2010/main" val="409576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session…(1st bullet)</a:t>
            </a:r>
          </a:p>
          <a:p>
            <a:r>
              <a:rPr lang="en-US" dirty="0"/>
              <a:t>For the series overall, we are aiming for … (2</a:t>
            </a:r>
            <a:r>
              <a:rPr lang="en-US" baseline="30000" dirty="0"/>
              <a:t>nd</a:t>
            </a:r>
            <a:r>
              <a:rPr lang="en-US" dirty="0"/>
              <a:t> bullet)</a:t>
            </a:r>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dirty="0"/>
          </a:p>
        </p:txBody>
      </p:sp>
    </p:spTree>
    <p:extLst>
      <p:ext uri="{BB962C8B-B14F-4D97-AF65-F5344CB8AC3E}">
        <p14:creationId xmlns:p14="http://schemas.microsoft.com/office/powerpoint/2010/main" val="249888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follow a similar structure as we have for each session</a:t>
            </a:r>
          </a:p>
          <a:p>
            <a:r>
              <a:rPr lang="en-US" dirty="0"/>
              <a:t>To accomplish</a:t>
            </a:r>
            <a:r>
              <a:rPr lang="en-US" baseline="0" dirty="0"/>
              <a:t> those outcomes this session we will </a:t>
            </a:r>
            <a:r>
              <a:rPr lang="mr-IN" baseline="0" dirty="0"/>
              <a:t>…</a:t>
            </a:r>
            <a:r>
              <a:rPr lang="en-US" baseline="0" dirty="0"/>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dirty="0"/>
          </a:p>
        </p:txBody>
      </p:sp>
    </p:spTree>
    <p:extLst>
      <p:ext uri="{BB962C8B-B14F-4D97-AF65-F5344CB8AC3E}">
        <p14:creationId xmlns:p14="http://schemas.microsoft.com/office/powerpoint/2010/main" val="140313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Aggregate = summarize</a:t>
            </a:r>
          </a:p>
          <a:p>
            <a:endParaRPr lang="en-US" dirty="0"/>
          </a:p>
          <a:p>
            <a:r>
              <a:rPr lang="en-US" dirty="0"/>
              <a:t>Why is aggregation important? Aggregation helps you concisely summarize your data in to get usable and actionable information across many practitioners and programs. You are collecting lots of data, and it can be overwhelming. Data aggregation helps you whittle all that data down into key pieces of information that help you understand how implementation of evidence-based practices is changing over time, particularly in relation </a:t>
            </a:r>
            <a:r>
              <a:rPr lang="en-US"/>
              <a:t>to fidelity.</a:t>
            </a:r>
            <a:endParaRPr lang="en-US" dirty="0"/>
          </a:p>
          <a:p>
            <a:endParaRPr lang="en-US" dirty="0"/>
          </a:p>
          <a:p>
            <a:r>
              <a:rPr lang="en-US" dirty="0"/>
              <a:t>The prework for this session provided details about each of these ways to aggregate data. </a:t>
            </a:r>
          </a:p>
          <a:p>
            <a:endParaRPr lang="en-US" dirty="0"/>
          </a:p>
          <a:p>
            <a:r>
              <a:rPr lang="en-US" dirty="0"/>
              <a:t>Each of these methods of aggregation can provide information about practice change, when you compare the results across time points.  </a:t>
            </a:r>
          </a:p>
          <a:p>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dirty="0"/>
          </a:p>
        </p:txBody>
      </p:sp>
    </p:spTree>
    <p:extLst>
      <p:ext uri="{BB962C8B-B14F-4D97-AF65-F5344CB8AC3E}">
        <p14:creationId xmlns:p14="http://schemas.microsoft.com/office/powerpoint/2010/main" val="2196978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program and state staff may look at the data differently to understand trends, including strengths and areas for improvement. Sample questions and sub-questions for many levels were included in the prework. </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dirty="0"/>
          </a:p>
        </p:txBody>
      </p:sp>
    </p:spTree>
    <p:extLst>
      <p:ext uri="{BB962C8B-B14F-4D97-AF65-F5344CB8AC3E}">
        <p14:creationId xmlns:p14="http://schemas.microsoft.com/office/powerpoint/2010/main" val="896444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shows one practitioner’s scores. As you can see, this practitioner has not met the fidelity threshold yet (red line at the 4.0 mark) but has demonstrated growth on each item from the March timepoint to the May timepoint. </a:t>
            </a:r>
          </a:p>
          <a:p>
            <a:endParaRPr lang="en-US" dirty="0"/>
          </a:p>
          <a:p>
            <a:r>
              <a:rPr lang="en-US" dirty="0"/>
              <a:t>The circled bars at the end provides an average for this practitioner across the items in this area of the RP2. </a:t>
            </a:r>
          </a:p>
          <a:p>
            <a:endParaRPr lang="en-US" dirty="0"/>
          </a:p>
          <a:p>
            <a:r>
              <a:rPr lang="en-US" dirty="0"/>
              <a:t>How might a local program use this data?</a:t>
            </a:r>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dirty="0"/>
          </a:p>
        </p:txBody>
      </p:sp>
    </p:spTree>
    <p:extLst>
      <p:ext uri="{BB962C8B-B14F-4D97-AF65-F5344CB8AC3E}">
        <p14:creationId xmlns:p14="http://schemas.microsoft.com/office/powerpoint/2010/main" val="2964481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average scores for one local program on each item on the TPOT. </a:t>
            </a:r>
          </a:p>
          <a:p>
            <a:endParaRPr lang="en-US" dirty="0"/>
          </a:p>
          <a:p>
            <a:r>
              <a:rPr lang="en-US" dirty="0"/>
              <a:t>What does this graph tell you? How might a local program use this aggregated data for the program?</a:t>
            </a:r>
          </a:p>
          <a:p>
            <a:endParaRPr lang="en-US" dirty="0"/>
          </a:p>
          <a:p>
            <a:r>
              <a:rPr lang="en-US" dirty="0"/>
              <a:t>This is too much data to look at for a state. Let’s take the summary score for all practitioners within the program (circled) and see how this compares to other local programs. </a:t>
            </a:r>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dirty="0"/>
          </a:p>
        </p:txBody>
      </p:sp>
    </p:spTree>
    <p:extLst>
      <p:ext uri="{BB962C8B-B14F-4D97-AF65-F5344CB8AC3E}">
        <p14:creationId xmlns:p14="http://schemas.microsoft.com/office/powerpoint/2010/main" val="4044160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47274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17526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28" name="Picture 27"/>
          <p:cNvPicPr>
            <a:picLocks noChangeAspect="1"/>
          </p:cNvPicPr>
          <p:nvPr userDrawn="1"/>
        </p:nvPicPr>
        <p:blipFill>
          <a:blip r:embed="rId2"/>
          <a:stretch>
            <a:fillRect/>
          </a:stretch>
        </p:blipFill>
        <p:spPr>
          <a:xfrm>
            <a:off x="9246735" y="11933344"/>
            <a:ext cx="1359748" cy="717564"/>
          </a:xfrm>
          <a:prstGeom prst="rect">
            <a:avLst/>
          </a:prstGeom>
        </p:spPr>
      </p:pic>
      <p:pic>
        <p:nvPicPr>
          <p:cNvPr id="30" name="Picture 29"/>
          <p:cNvPicPr>
            <a:picLocks noChangeAspect="1"/>
          </p:cNvPicPr>
          <p:nvPr userDrawn="1"/>
        </p:nvPicPr>
        <p:blipFill rotWithShape="1">
          <a:blip r:embed="rId3" cstate="print">
            <a:extLst>
              <a:ext uri="{28A0092B-C50C-407E-A947-70E740481C1C}">
                <a14:useLocalDpi xmlns:a14="http://schemas.microsoft.com/office/drawing/2010/main" val="0"/>
              </a:ext>
            </a:extLst>
          </a:blip>
          <a:srcRect r="60486" b="26123"/>
          <a:stretch/>
        </p:blipFill>
        <p:spPr>
          <a:xfrm>
            <a:off x="10458959" y="11596347"/>
            <a:ext cx="988141" cy="516451"/>
          </a:xfrm>
          <a:prstGeom prst="rect">
            <a:avLst/>
          </a:prstGeom>
        </p:spPr>
      </p:pic>
      <p:pic>
        <p:nvPicPr>
          <p:cNvPr id="31" name="Picture 30"/>
          <p:cNvPicPr>
            <a:picLocks noChangeAspect="1"/>
          </p:cNvPicPr>
          <p:nvPr userDrawn="1"/>
        </p:nvPicPr>
        <p:blipFill>
          <a:blip r:embed="rId2"/>
          <a:stretch>
            <a:fillRect/>
          </a:stretch>
        </p:blipFill>
        <p:spPr>
          <a:xfrm>
            <a:off x="13076294" y="17188142"/>
            <a:ext cx="1359748" cy="717564"/>
          </a:xfrm>
          <a:prstGeom prst="rect">
            <a:avLst/>
          </a:prstGeom>
        </p:spPr>
      </p:pic>
      <p:sp>
        <p:nvSpPr>
          <p:cNvPr id="25" name="Rectangle 24" descr="&quot; &quot;"/>
          <p:cNvSpPr/>
          <p:nvPr userDrawn="1"/>
        </p:nvSpPr>
        <p:spPr>
          <a:xfrm flipH="1">
            <a:off x="-2" y="2220"/>
            <a:ext cx="3505201" cy="576072"/>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21" name="Rectangle 20"/>
          <p:cNvSpPr/>
          <p:nvPr userDrawn="1"/>
        </p:nvSpPr>
        <p:spPr>
          <a:xfrm rot="5400000" flipV="1">
            <a:off x="6000120" y="-2568900"/>
            <a:ext cx="572759" cy="5715000"/>
          </a:xfrm>
          <a:prstGeom prst="rect">
            <a:avLst/>
          </a:prstGeom>
          <a:solidFill>
            <a:srgbClr val="0693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Rectangle 10"/>
          <p:cNvSpPr/>
          <p:nvPr userDrawn="1"/>
        </p:nvSpPr>
        <p:spPr>
          <a:xfrm rot="5400000" flipV="1">
            <a:off x="4511454" y="-4054254"/>
            <a:ext cx="121094" cy="9144001"/>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cxnSp>
        <p:nvCxnSpPr>
          <p:cNvPr id="14" name="Straight Connector 13"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2" name="Picture 11"/>
          <p:cNvPicPr>
            <a:picLocks noChangeAspect="1"/>
          </p:cNvPicPr>
          <p:nvPr userDrawn="1"/>
        </p:nvPicPr>
        <p:blipFill>
          <a:blip r:embed="rId2"/>
          <a:stretch>
            <a:fillRect/>
          </a:stretch>
        </p:blipFill>
        <p:spPr>
          <a:xfrm>
            <a:off x="7772400" y="6186796"/>
            <a:ext cx="1179484" cy="622436"/>
          </a:xfrm>
          <a:prstGeom prst="rect">
            <a:avLst/>
          </a:prstGeom>
        </p:spPr>
      </p:pic>
      <p:pic>
        <p:nvPicPr>
          <p:cNvPr id="13"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9" name="Pictur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44994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7772400" y="6186796"/>
            <a:ext cx="1179484" cy="622436"/>
          </a:xfrm>
          <a:prstGeom prst="rect">
            <a:avLst/>
          </a:prstGeom>
        </p:spPr>
      </p:pic>
      <p:pic>
        <p:nvPicPr>
          <p:cNvPr id="12"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1856100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 typeface="Arial" panose="020B0604020202020204" pitchFamily="34" charset="0"/>
              <a:buChar char="•"/>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325327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3129070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772400" y="6186796"/>
            <a:ext cx="1179484" cy="622436"/>
          </a:xfrm>
          <a:prstGeom prst="rect">
            <a:avLst/>
          </a:prstGeom>
        </p:spPr>
      </p:pic>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19493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772400" y="6186796"/>
            <a:ext cx="1179484" cy="622436"/>
          </a:xfrm>
          <a:prstGeom prst="rect">
            <a:avLst/>
          </a:prstGeom>
        </p:spPr>
      </p:pic>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699306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C44F-1353-3D45-89A4-C8DF625EAFC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EB2516-1B23-6948-A7E3-A546B10B9909}"/>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778DAD0D-7759-AE48-90E3-C63311B65128}"/>
              </a:ext>
            </a:extLst>
          </p:cNvPr>
          <p:cNvSpPr>
            <a:spLocks noGrp="1"/>
          </p:cNvSpPr>
          <p:nvPr>
            <p:ph type="sldNum" sz="quarter" idx="10"/>
          </p:nvPr>
        </p:nvSpPr>
        <p:spPr/>
        <p:txBody>
          <a:body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90682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4" name="Picture 3"/>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88639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6" name="Picture 15"/>
          <p:cNvPicPr>
            <a:picLocks noChangeAspect="1"/>
          </p:cNvPicPr>
          <p:nvPr userDrawn="1"/>
        </p:nvPicPr>
        <p:blipFill>
          <a:blip r:embed="rId2"/>
          <a:stretch>
            <a:fillRect/>
          </a:stretch>
        </p:blipFill>
        <p:spPr>
          <a:xfrm>
            <a:off x="7772400"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9" name="Pictur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7" name="Picture 16"/>
          <p:cNvPicPr>
            <a:picLocks noChangeAspect="1"/>
          </p:cNvPicPr>
          <p:nvPr userDrawn="1"/>
        </p:nvPicPr>
        <p:blipFill>
          <a:blip r:embed="rId2"/>
          <a:stretch>
            <a:fillRect/>
          </a:stretch>
        </p:blipFill>
        <p:spPr>
          <a:xfrm>
            <a:off x="7772400" y="6186796"/>
            <a:ext cx="1179484" cy="622436"/>
          </a:xfrm>
          <a:prstGeom prst="rect">
            <a:avLst/>
          </a:prstGeom>
        </p:spPr>
      </p:pic>
      <p:pic>
        <p:nvPicPr>
          <p:cNvPr id="18"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41445392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1"/>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44903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52400" y="1600200"/>
            <a:ext cx="4343400" cy="4953000"/>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343400" cy="4953000"/>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1513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cxnSp>
        <p:nvCxnSpPr>
          <p:cNvPr id="18" name="Straight Connector 17"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6" name="Picture 15"/>
          <p:cNvPicPr>
            <a:picLocks noChangeAspect="1"/>
          </p:cNvPicPr>
          <p:nvPr userDrawn="1"/>
        </p:nvPicPr>
        <p:blipFill>
          <a:blip r:embed="rId2"/>
          <a:stretch>
            <a:fillRect/>
          </a:stretch>
        </p:blipFill>
        <p:spPr>
          <a:xfrm>
            <a:off x="7772400"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3" name="Picture 22"/>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9530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Tree>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11" name="Slide Number Placeholder 3"/>
          <p:cNvSpPr>
            <a:spLocks noGrp="1"/>
          </p:cNvSpPr>
          <p:nvPr>
            <p:ph type="sldNum" sz="quarter" idx="4"/>
          </p:nvPr>
        </p:nvSpPr>
        <p:spPr>
          <a:xfrm>
            <a:off x="457200" y="6327648"/>
            <a:ext cx="2133600" cy="365125"/>
          </a:xfrm>
          <a:prstGeom prst="rect">
            <a:avLst/>
          </a:prstGeo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63" r:id="rId7"/>
    <p:sldLayoutId id="2147483653" r:id="rId8"/>
    <p:sldLayoutId id="2147483662" r:id="rId9"/>
    <p:sldLayoutId id="2147483654" r:id="rId10"/>
    <p:sldLayoutId id="2147483655" r:id="rId11"/>
    <p:sldLayoutId id="2147483656" r:id="rId12"/>
    <p:sldLayoutId id="2147483657" r:id="rId13"/>
    <p:sldLayoutId id="2147483658" r:id="rId14"/>
    <p:sldLayoutId id="2147483659" r:id="rId15"/>
    <p:sldLayoutId id="2147483664" r:id="rId16"/>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dasycenter.org/state-systemic-improvement-plan-resources/evaluation-of-implementation-of-ebp/" TargetMode="External"/><Relationship Id="rId3" Type="http://schemas.openxmlformats.org/officeDocument/2006/relationships/hyperlink" Target="http://dasycenter.org/building-stakeholder-knowledge-toolkit/" TargetMode="External"/><Relationship Id="rId7" Type="http://schemas.openxmlformats.org/officeDocument/2006/relationships/hyperlink" Target="http://dasycenter.org/strengthening-ssip-evaluations-with-qualitative-method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dasycenter.org/data-visualization-toolkit/" TargetMode="External"/><Relationship Id="rId5" Type="http://schemas.openxmlformats.org/officeDocument/2006/relationships/hyperlink" Target="http://dasycenter.org/telling-your-ssip-story-in-an-infographic/" TargetMode="External"/><Relationship Id="rId4" Type="http://schemas.openxmlformats.org/officeDocument/2006/relationships/hyperlink" Target="https://www.ideadata.org/sites/default/files/media/documents/2018-01/51457-IDC_MtngProtclTool-V4.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Elizabeth.mercier@sri.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Elizabeth.mercier@sri.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8CE26B5-33B6-432D-8562-164D9FF4F7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2133" y="1600200"/>
            <a:ext cx="7179733" cy="4038600"/>
          </a:xfrm>
        </p:spPr>
      </p:pic>
      <p:sp>
        <p:nvSpPr>
          <p:cNvPr id="2" name="Title 1">
            <a:extLst>
              <a:ext uri="{FF2B5EF4-FFF2-40B4-BE49-F238E27FC236}">
                <a16:creationId xmlns:a16="http://schemas.microsoft.com/office/drawing/2014/main" id="{1F662CA4-8878-4772-94B7-DEF10CFE280A}"/>
              </a:ext>
            </a:extLst>
          </p:cNvPr>
          <p:cNvSpPr>
            <a:spLocks noGrp="1"/>
          </p:cNvSpPr>
          <p:nvPr>
            <p:ph type="title"/>
          </p:nvPr>
        </p:nvSpPr>
        <p:spPr/>
        <p:txBody>
          <a:bodyPr/>
          <a:lstStyle/>
          <a:p>
            <a:r>
              <a:rPr lang="en-US" dirty="0"/>
              <a:t>Today’s Word Cloud</a:t>
            </a:r>
          </a:p>
        </p:txBody>
      </p:sp>
      <p:sp>
        <p:nvSpPr>
          <p:cNvPr id="4" name="Slide Number Placeholder 3">
            <a:extLst>
              <a:ext uri="{FF2B5EF4-FFF2-40B4-BE49-F238E27FC236}">
                <a16:creationId xmlns:a16="http://schemas.microsoft.com/office/drawing/2014/main" id="{ABA74CBF-8B3F-47AE-ADB9-0480E0A9E5CB}"/>
              </a:ext>
            </a:extLst>
          </p:cNvPr>
          <p:cNvSpPr>
            <a:spLocks noGrp="1"/>
          </p:cNvSpPr>
          <p:nvPr>
            <p:ph type="sldNum" sz="quarter" idx="10"/>
          </p:nvPr>
        </p:nvSpPr>
        <p:spPr/>
        <p:txBody>
          <a:bodyPr/>
          <a:lstStyle/>
          <a:p>
            <a:fld id="{B2897048-00E0-47FB-B07B-F36BBE8AF579}" type="slidenum">
              <a:rPr lang="en-US" smtClean="0"/>
              <a:pPr/>
              <a:t>1</a:t>
            </a:fld>
            <a:endParaRPr lang="en-US" dirty="0"/>
          </a:p>
        </p:txBody>
      </p:sp>
    </p:spTree>
    <p:extLst>
      <p:ext uri="{BB962C8B-B14F-4D97-AF65-F5344CB8AC3E}">
        <p14:creationId xmlns:p14="http://schemas.microsoft.com/office/powerpoint/2010/main" val="4051826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B63D1-E011-4157-84A9-A543347A8507}"/>
              </a:ext>
            </a:extLst>
          </p:cNvPr>
          <p:cNvSpPr>
            <a:spLocks noGrp="1"/>
          </p:cNvSpPr>
          <p:nvPr>
            <p:ph type="title"/>
          </p:nvPr>
        </p:nvSpPr>
        <p:spPr>
          <a:xfrm>
            <a:off x="228600" y="123342"/>
            <a:ext cx="8229600" cy="1143000"/>
          </a:xfrm>
        </p:spPr>
        <p:txBody>
          <a:bodyPr>
            <a:normAutofit fontScale="90000"/>
          </a:bodyPr>
          <a:lstStyle/>
          <a:p>
            <a:r>
              <a:rPr lang="en-US" sz="2400" dirty="0"/>
              <a:t>Example data from the TPOT with average total scores for all practitioners in the state displayed by local program</a:t>
            </a:r>
          </a:p>
        </p:txBody>
      </p:sp>
      <p:sp>
        <p:nvSpPr>
          <p:cNvPr id="4" name="Slide Number Placeholder 3">
            <a:extLst>
              <a:ext uri="{FF2B5EF4-FFF2-40B4-BE49-F238E27FC236}">
                <a16:creationId xmlns:a16="http://schemas.microsoft.com/office/drawing/2014/main" id="{3E1B0937-29A2-4BFE-A3E9-886C6D500497}"/>
              </a:ext>
            </a:extLst>
          </p:cNvPr>
          <p:cNvSpPr>
            <a:spLocks noGrp="1"/>
          </p:cNvSpPr>
          <p:nvPr>
            <p:ph type="sldNum" sz="quarter" idx="10"/>
          </p:nvPr>
        </p:nvSpPr>
        <p:spPr/>
        <p:txBody>
          <a:bodyPr/>
          <a:lstStyle/>
          <a:p>
            <a:fld id="{B2897048-00E0-47FB-B07B-F36BBE8AF579}" type="slidenum">
              <a:rPr lang="en-US" smtClean="0"/>
              <a:pPr/>
              <a:t>10</a:t>
            </a:fld>
            <a:endParaRPr lang="en-US" dirty="0"/>
          </a:p>
        </p:txBody>
      </p:sp>
      <p:pic>
        <p:nvPicPr>
          <p:cNvPr id="5" name="Picture 4">
            <a:extLst>
              <a:ext uri="{FF2B5EF4-FFF2-40B4-BE49-F238E27FC236}">
                <a16:creationId xmlns:a16="http://schemas.microsoft.com/office/drawing/2014/main" id="{071FC692-57FE-44E4-85CB-C4579D4DD91C}"/>
              </a:ext>
            </a:extLst>
          </p:cNvPr>
          <p:cNvPicPr>
            <a:picLocks noChangeAspect="1"/>
          </p:cNvPicPr>
          <p:nvPr/>
        </p:nvPicPr>
        <p:blipFill>
          <a:blip r:embed="rId3"/>
          <a:stretch>
            <a:fillRect/>
          </a:stretch>
        </p:blipFill>
        <p:spPr>
          <a:xfrm>
            <a:off x="205154" y="1371601"/>
            <a:ext cx="8557846" cy="4495800"/>
          </a:xfrm>
          <a:prstGeom prst="rect">
            <a:avLst/>
          </a:prstGeom>
        </p:spPr>
      </p:pic>
    </p:spTree>
    <p:extLst>
      <p:ext uri="{BB962C8B-B14F-4D97-AF65-F5344CB8AC3E}">
        <p14:creationId xmlns:p14="http://schemas.microsoft.com/office/powerpoint/2010/main" val="3780850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26489C-0907-4DFD-A7A6-7A4EC0CBD844}"/>
              </a:ext>
            </a:extLst>
          </p:cNvPr>
          <p:cNvSpPr>
            <a:spLocks noGrp="1"/>
          </p:cNvSpPr>
          <p:nvPr>
            <p:ph type="title"/>
          </p:nvPr>
        </p:nvSpPr>
        <p:spPr/>
        <p:txBody>
          <a:bodyPr>
            <a:normAutofit fontScale="90000"/>
          </a:bodyPr>
          <a:lstStyle/>
          <a:p>
            <a:r>
              <a:rPr lang="en-US" dirty="0"/>
              <a:t>Example: Locals select from multiple EBPs</a:t>
            </a:r>
          </a:p>
        </p:txBody>
      </p:sp>
      <p:sp>
        <p:nvSpPr>
          <p:cNvPr id="4" name="Slide Number Placeholder 3">
            <a:extLst>
              <a:ext uri="{FF2B5EF4-FFF2-40B4-BE49-F238E27FC236}">
                <a16:creationId xmlns:a16="http://schemas.microsoft.com/office/drawing/2014/main" id="{5C629D8C-106A-42B9-829A-74E4A5CFD828}"/>
              </a:ext>
            </a:extLst>
          </p:cNvPr>
          <p:cNvSpPr>
            <a:spLocks noGrp="1"/>
          </p:cNvSpPr>
          <p:nvPr>
            <p:ph type="sldNum" sz="quarter" idx="10"/>
          </p:nvPr>
        </p:nvSpPr>
        <p:spPr/>
        <p:txBody>
          <a:bodyPr/>
          <a:lstStyle/>
          <a:p>
            <a:fld id="{B2897048-00E0-47FB-B07B-F36BBE8AF579}" type="slidenum">
              <a:rPr lang="en-US" smtClean="0"/>
              <a:pPr/>
              <a:t>11</a:t>
            </a:fld>
            <a:endParaRPr lang="en-US" dirty="0"/>
          </a:p>
        </p:txBody>
      </p:sp>
      <p:sp>
        <p:nvSpPr>
          <p:cNvPr id="7" name="Rectangle: Rounded Corners 6">
            <a:extLst>
              <a:ext uri="{FF2B5EF4-FFF2-40B4-BE49-F238E27FC236}">
                <a16:creationId xmlns:a16="http://schemas.microsoft.com/office/drawing/2014/main" id="{740AD085-376C-4D55-9536-004443844742}"/>
              </a:ext>
            </a:extLst>
          </p:cNvPr>
          <p:cNvSpPr/>
          <p:nvPr/>
        </p:nvSpPr>
        <p:spPr>
          <a:xfrm>
            <a:off x="914401" y="3134201"/>
            <a:ext cx="2352988" cy="1142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Selected DEC RPs</a:t>
            </a:r>
          </a:p>
          <a:p>
            <a:pPr algn="ctr"/>
            <a:r>
              <a:rPr lang="en-US" sz="1600" dirty="0"/>
              <a:t>Tool: State-developed checklist</a:t>
            </a:r>
          </a:p>
          <a:p>
            <a:pPr algn="ctr"/>
            <a:r>
              <a:rPr lang="en-US" sz="1600" dirty="0"/>
              <a:t>Fidelity Threshold: 80%</a:t>
            </a:r>
          </a:p>
        </p:txBody>
      </p:sp>
      <p:sp>
        <p:nvSpPr>
          <p:cNvPr id="9" name="Rectangle: Rounded Corners 8">
            <a:extLst>
              <a:ext uri="{FF2B5EF4-FFF2-40B4-BE49-F238E27FC236}">
                <a16:creationId xmlns:a16="http://schemas.microsoft.com/office/drawing/2014/main" id="{DDEF59B0-8E48-4AB5-BB8C-157573EF0058}"/>
              </a:ext>
            </a:extLst>
          </p:cNvPr>
          <p:cNvSpPr/>
          <p:nvPr/>
        </p:nvSpPr>
        <p:spPr>
          <a:xfrm>
            <a:off x="914399" y="1552020"/>
            <a:ext cx="2352989"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Pyramid Model</a:t>
            </a:r>
          </a:p>
          <a:p>
            <a:pPr algn="ctr"/>
            <a:r>
              <a:rPr lang="en-US" sz="1600" dirty="0"/>
              <a:t>Tool: TIPITOS</a:t>
            </a:r>
          </a:p>
          <a:p>
            <a:pPr algn="ctr"/>
            <a:r>
              <a:rPr lang="en-US" sz="1600" dirty="0"/>
              <a:t>Fidelity Threshold: 80% </a:t>
            </a:r>
          </a:p>
        </p:txBody>
      </p:sp>
      <p:sp>
        <p:nvSpPr>
          <p:cNvPr id="10" name="Rectangle: Rounded Corners 9">
            <a:extLst>
              <a:ext uri="{FF2B5EF4-FFF2-40B4-BE49-F238E27FC236}">
                <a16:creationId xmlns:a16="http://schemas.microsoft.com/office/drawing/2014/main" id="{BDB5959D-5095-435D-8E55-8CA616F0D409}"/>
              </a:ext>
            </a:extLst>
          </p:cNvPr>
          <p:cNvSpPr/>
          <p:nvPr/>
        </p:nvSpPr>
        <p:spPr>
          <a:xfrm>
            <a:off x="914401" y="4691337"/>
            <a:ext cx="2352987" cy="125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Family-Guided Routines Based Intervention</a:t>
            </a:r>
          </a:p>
          <a:p>
            <a:pPr algn="ctr"/>
            <a:r>
              <a:rPr lang="en-US" sz="1600" dirty="0"/>
              <a:t>Tool: Home-based Coaching Checklist</a:t>
            </a:r>
          </a:p>
          <a:p>
            <a:pPr algn="ctr"/>
            <a:r>
              <a:rPr lang="en-US" sz="1600" dirty="0"/>
              <a:t>Fidelity Threshold: 80%</a:t>
            </a:r>
          </a:p>
        </p:txBody>
      </p:sp>
      <p:sp>
        <p:nvSpPr>
          <p:cNvPr id="11" name="Rectangle: Rounded Corners 10">
            <a:extLst>
              <a:ext uri="{FF2B5EF4-FFF2-40B4-BE49-F238E27FC236}">
                <a16:creationId xmlns:a16="http://schemas.microsoft.com/office/drawing/2014/main" id="{812899D2-C9C4-45FD-933A-F37CF6FEE218}"/>
              </a:ext>
            </a:extLst>
          </p:cNvPr>
          <p:cNvSpPr/>
          <p:nvPr/>
        </p:nvSpPr>
        <p:spPr>
          <a:xfrm>
            <a:off x="5487768" y="2695019"/>
            <a:ext cx="3046631" cy="19963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Practitioners implement the evidence-based practice with fidelity </a:t>
            </a:r>
          </a:p>
          <a:p>
            <a:pPr algn="ctr"/>
            <a:r>
              <a:rPr lang="en-US" sz="1600" dirty="0"/>
              <a:t>by achieving a score of at least 80% on the fidelity measure associated with the selected EBP </a:t>
            </a:r>
          </a:p>
        </p:txBody>
      </p:sp>
      <p:sp>
        <p:nvSpPr>
          <p:cNvPr id="12" name="Arrow: Right 11">
            <a:extLst>
              <a:ext uri="{FF2B5EF4-FFF2-40B4-BE49-F238E27FC236}">
                <a16:creationId xmlns:a16="http://schemas.microsoft.com/office/drawing/2014/main" id="{EEE93534-C15B-44AC-B5A1-25E35ECF8FB6}"/>
              </a:ext>
            </a:extLst>
          </p:cNvPr>
          <p:cNvSpPr/>
          <p:nvPr/>
        </p:nvSpPr>
        <p:spPr>
          <a:xfrm rot="1533734">
            <a:off x="3389872" y="2269138"/>
            <a:ext cx="1910761" cy="365125"/>
          </a:xfrm>
          <a:prstGeom prst="rightArrow">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08B5750F-2E65-4A65-87F5-C13A3933625C}"/>
              </a:ext>
            </a:extLst>
          </p:cNvPr>
          <p:cNvSpPr/>
          <p:nvPr/>
        </p:nvSpPr>
        <p:spPr>
          <a:xfrm>
            <a:off x="3404613" y="3523137"/>
            <a:ext cx="1910761" cy="365125"/>
          </a:xfrm>
          <a:prstGeom prst="rightArrow">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55B9D35A-4473-4716-9683-54A1CA60FE89}"/>
              </a:ext>
            </a:extLst>
          </p:cNvPr>
          <p:cNvSpPr/>
          <p:nvPr/>
        </p:nvSpPr>
        <p:spPr>
          <a:xfrm rot="20325540">
            <a:off x="3441019" y="4639789"/>
            <a:ext cx="1910761" cy="365125"/>
          </a:xfrm>
          <a:prstGeom prst="rightArrow">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50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26489C-0907-4DFD-A7A6-7A4EC0CBD844}"/>
              </a:ext>
            </a:extLst>
          </p:cNvPr>
          <p:cNvSpPr>
            <a:spLocks noGrp="1"/>
          </p:cNvSpPr>
          <p:nvPr>
            <p:ph type="title"/>
          </p:nvPr>
        </p:nvSpPr>
        <p:spPr/>
        <p:txBody>
          <a:bodyPr>
            <a:normAutofit fontScale="90000"/>
          </a:bodyPr>
          <a:lstStyle/>
          <a:p>
            <a:r>
              <a:rPr lang="en-US" dirty="0"/>
              <a:t>Example: Locals select from multiple EBPs – with data! </a:t>
            </a:r>
          </a:p>
        </p:txBody>
      </p:sp>
      <p:sp>
        <p:nvSpPr>
          <p:cNvPr id="4" name="Slide Number Placeholder 3">
            <a:extLst>
              <a:ext uri="{FF2B5EF4-FFF2-40B4-BE49-F238E27FC236}">
                <a16:creationId xmlns:a16="http://schemas.microsoft.com/office/drawing/2014/main" id="{5C629D8C-106A-42B9-829A-74E4A5CFD828}"/>
              </a:ext>
            </a:extLst>
          </p:cNvPr>
          <p:cNvSpPr>
            <a:spLocks noGrp="1"/>
          </p:cNvSpPr>
          <p:nvPr>
            <p:ph type="sldNum" sz="quarter" idx="10"/>
          </p:nvPr>
        </p:nvSpPr>
        <p:spPr/>
        <p:txBody>
          <a:bodyPr/>
          <a:lstStyle/>
          <a:p>
            <a:fld id="{B2897048-00E0-47FB-B07B-F36BBE8AF579}" type="slidenum">
              <a:rPr lang="en-US" smtClean="0"/>
              <a:pPr/>
              <a:t>12</a:t>
            </a:fld>
            <a:endParaRPr lang="en-US" dirty="0"/>
          </a:p>
        </p:txBody>
      </p:sp>
      <p:sp>
        <p:nvSpPr>
          <p:cNvPr id="7" name="Rectangle: Rounded Corners 6">
            <a:extLst>
              <a:ext uri="{FF2B5EF4-FFF2-40B4-BE49-F238E27FC236}">
                <a16:creationId xmlns:a16="http://schemas.microsoft.com/office/drawing/2014/main" id="{740AD085-376C-4D55-9536-004443844742}"/>
              </a:ext>
            </a:extLst>
          </p:cNvPr>
          <p:cNvSpPr/>
          <p:nvPr/>
        </p:nvSpPr>
        <p:spPr>
          <a:xfrm>
            <a:off x="914401" y="3134201"/>
            <a:ext cx="2352988" cy="1142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Selected DEC RPs</a:t>
            </a:r>
          </a:p>
          <a:p>
            <a:pPr algn="ctr"/>
            <a:r>
              <a:rPr lang="en-US" sz="1600" dirty="0"/>
              <a:t>80 of 130 practitioners met fidelity threshold at January timepoint</a:t>
            </a:r>
          </a:p>
        </p:txBody>
      </p:sp>
      <p:sp>
        <p:nvSpPr>
          <p:cNvPr id="9" name="Rectangle: Rounded Corners 8">
            <a:extLst>
              <a:ext uri="{FF2B5EF4-FFF2-40B4-BE49-F238E27FC236}">
                <a16:creationId xmlns:a16="http://schemas.microsoft.com/office/drawing/2014/main" id="{DDEF59B0-8E48-4AB5-BB8C-157573EF0058}"/>
              </a:ext>
            </a:extLst>
          </p:cNvPr>
          <p:cNvSpPr/>
          <p:nvPr/>
        </p:nvSpPr>
        <p:spPr>
          <a:xfrm>
            <a:off x="914399" y="1552020"/>
            <a:ext cx="2352989"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Pyramid Model</a:t>
            </a:r>
          </a:p>
          <a:p>
            <a:pPr algn="ctr"/>
            <a:r>
              <a:rPr lang="en-US" sz="1600" dirty="0"/>
              <a:t>43 of 72 practitioners met fidelity threshold at January timepoint</a:t>
            </a:r>
          </a:p>
        </p:txBody>
      </p:sp>
      <p:sp>
        <p:nvSpPr>
          <p:cNvPr id="10" name="Rectangle: Rounded Corners 9">
            <a:extLst>
              <a:ext uri="{FF2B5EF4-FFF2-40B4-BE49-F238E27FC236}">
                <a16:creationId xmlns:a16="http://schemas.microsoft.com/office/drawing/2014/main" id="{BDB5959D-5095-435D-8E55-8CA616F0D409}"/>
              </a:ext>
            </a:extLst>
          </p:cNvPr>
          <p:cNvSpPr/>
          <p:nvPr/>
        </p:nvSpPr>
        <p:spPr>
          <a:xfrm>
            <a:off x="914401" y="4691337"/>
            <a:ext cx="2352987" cy="125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Family-Guided Routines Based Intervention</a:t>
            </a:r>
          </a:p>
          <a:p>
            <a:pPr algn="ctr"/>
            <a:r>
              <a:rPr lang="en-US" sz="1600" dirty="0"/>
              <a:t>65 of 76 practitioners met fidelity threshold at January timepoint</a:t>
            </a:r>
          </a:p>
        </p:txBody>
      </p:sp>
      <p:sp>
        <p:nvSpPr>
          <p:cNvPr id="11" name="Rectangle: Rounded Corners 10">
            <a:extLst>
              <a:ext uri="{FF2B5EF4-FFF2-40B4-BE49-F238E27FC236}">
                <a16:creationId xmlns:a16="http://schemas.microsoft.com/office/drawing/2014/main" id="{812899D2-C9C4-45FD-933A-F37CF6FEE218}"/>
              </a:ext>
            </a:extLst>
          </p:cNvPr>
          <p:cNvSpPr/>
          <p:nvPr/>
        </p:nvSpPr>
        <p:spPr>
          <a:xfrm>
            <a:off x="5487768" y="2695019"/>
            <a:ext cx="3046631" cy="19963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68% of Practitioners implemented the evidence-based practice with fidelity at the January timepoint.</a:t>
            </a:r>
          </a:p>
        </p:txBody>
      </p:sp>
      <p:sp>
        <p:nvSpPr>
          <p:cNvPr id="12" name="Arrow: Right 11">
            <a:extLst>
              <a:ext uri="{FF2B5EF4-FFF2-40B4-BE49-F238E27FC236}">
                <a16:creationId xmlns:a16="http://schemas.microsoft.com/office/drawing/2014/main" id="{EEE93534-C15B-44AC-B5A1-25E35ECF8FB6}"/>
              </a:ext>
            </a:extLst>
          </p:cNvPr>
          <p:cNvSpPr/>
          <p:nvPr/>
        </p:nvSpPr>
        <p:spPr>
          <a:xfrm rot="1533734">
            <a:off x="3389872" y="2269138"/>
            <a:ext cx="1910761" cy="365125"/>
          </a:xfrm>
          <a:prstGeom prst="rightArrow">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08B5750F-2E65-4A65-87F5-C13A3933625C}"/>
              </a:ext>
            </a:extLst>
          </p:cNvPr>
          <p:cNvSpPr/>
          <p:nvPr/>
        </p:nvSpPr>
        <p:spPr>
          <a:xfrm>
            <a:off x="3404613" y="3523137"/>
            <a:ext cx="1910761" cy="365125"/>
          </a:xfrm>
          <a:prstGeom prst="rightArrow">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55B9D35A-4473-4716-9683-54A1CA60FE89}"/>
              </a:ext>
            </a:extLst>
          </p:cNvPr>
          <p:cNvSpPr/>
          <p:nvPr/>
        </p:nvSpPr>
        <p:spPr>
          <a:xfrm rot="20325540">
            <a:off x="3441019" y="4639789"/>
            <a:ext cx="1910761" cy="365125"/>
          </a:xfrm>
          <a:prstGeom prst="rightArrow">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459EC14-FD38-44FD-BF79-03D7E1A63E8E}"/>
              </a:ext>
            </a:extLst>
          </p:cNvPr>
          <p:cNvSpPr txBox="1"/>
          <p:nvPr/>
        </p:nvSpPr>
        <p:spPr>
          <a:xfrm>
            <a:off x="6019799" y="4808953"/>
            <a:ext cx="2514600" cy="369332"/>
          </a:xfrm>
          <a:prstGeom prst="rect">
            <a:avLst/>
          </a:prstGeom>
          <a:noFill/>
        </p:spPr>
        <p:txBody>
          <a:bodyPr wrap="square" rtlCol="0">
            <a:spAutoFit/>
          </a:bodyPr>
          <a:lstStyle/>
          <a:p>
            <a:r>
              <a:rPr lang="en-US" dirty="0"/>
              <a:t>188/278 = 68%</a:t>
            </a:r>
          </a:p>
        </p:txBody>
      </p:sp>
      <p:sp>
        <p:nvSpPr>
          <p:cNvPr id="5" name="TextBox 4">
            <a:extLst>
              <a:ext uri="{FF2B5EF4-FFF2-40B4-BE49-F238E27FC236}">
                <a16:creationId xmlns:a16="http://schemas.microsoft.com/office/drawing/2014/main" id="{97BD2359-A27E-40DF-8B87-CEB126AF3CE2}"/>
              </a:ext>
            </a:extLst>
          </p:cNvPr>
          <p:cNvSpPr txBox="1"/>
          <p:nvPr/>
        </p:nvSpPr>
        <p:spPr>
          <a:xfrm>
            <a:off x="3330265" y="1552020"/>
            <a:ext cx="1014987" cy="338554"/>
          </a:xfrm>
          <a:prstGeom prst="rect">
            <a:avLst/>
          </a:prstGeom>
          <a:noFill/>
        </p:spPr>
        <p:txBody>
          <a:bodyPr wrap="square" rtlCol="0">
            <a:spAutoFit/>
          </a:bodyPr>
          <a:lstStyle/>
          <a:p>
            <a:r>
              <a:rPr lang="en-US" sz="1600" dirty="0"/>
              <a:t>60%</a:t>
            </a:r>
          </a:p>
        </p:txBody>
      </p:sp>
      <p:sp>
        <p:nvSpPr>
          <p:cNvPr id="6" name="TextBox 5">
            <a:extLst>
              <a:ext uri="{FF2B5EF4-FFF2-40B4-BE49-F238E27FC236}">
                <a16:creationId xmlns:a16="http://schemas.microsoft.com/office/drawing/2014/main" id="{C04EB15A-3B10-4341-8269-4E9FF82CF52A}"/>
              </a:ext>
            </a:extLst>
          </p:cNvPr>
          <p:cNvSpPr txBox="1"/>
          <p:nvPr/>
        </p:nvSpPr>
        <p:spPr>
          <a:xfrm>
            <a:off x="3330265" y="3200400"/>
            <a:ext cx="784535" cy="338554"/>
          </a:xfrm>
          <a:prstGeom prst="rect">
            <a:avLst/>
          </a:prstGeom>
          <a:noFill/>
        </p:spPr>
        <p:txBody>
          <a:bodyPr wrap="square" rtlCol="0">
            <a:spAutoFit/>
          </a:bodyPr>
          <a:lstStyle/>
          <a:p>
            <a:r>
              <a:rPr lang="en-US" sz="1600" dirty="0"/>
              <a:t>62%</a:t>
            </a:r>
          </a:p>
        </p:txBody>
      </p:sp>
      <p:sp>
        <p:nvSpPr>
          <p:cNvPr id="8" name="TextBox 7">
            <a:extLst>
              <a:ext uri="{FF2B5EF4-FFF2-40B4-BE49-F238E27FC236}">
                <a16:creationId xmlns:a16="http://schemas.microsoft.com/office/drawing/2014/main" id="{23476F27-DC6D-4136-9A36-2D6DB7CA29C0}"/>
              </a:ext>
            </a:extLst>
          </p:cNvPr>
          <p:cNvSpPr txBox="1"/>
          <p:nvPr/>
        </p:nvSpPr>
        <p:spPr>
          <a:xfrm>
            <a:off x="3311451" y="5463811"/>
            <a:ext cx="940639" cy="338554"/>
          </a:xfrm>
          <a:prstGeom prst="rect">
            <a:avLst/>
          </a:prstGeom>
          <a:noFill/>
        </p:spPr>
        <p:txBody>
          <a:bodyPr wrap="square" rtlCol="0">
            <a:spAutoFit/>
          </a:bodyPr>
          <a:lstStyle/>
          <a:p>
            <a:r>
              <a:rPr lang="en-US" sz="1600" dirty="0"/>
              <a:t>86%</a:t>
            </a:r>
          </a:p>
        </p:txBody>
      </p:sp>
    </p:spTree>
    <p:extLst>
      <p:ext uri="{BB962C8B-B14F-4D97-AF65-F5344CB8AC3E}">
        <p14:creationId xmlns:p14="http://schemas.microsoft.com/office/powerpoint/2010/main" val="237550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Evaluation Question:</a:t>
            </a:r>
          </a:p>
          <a:p>
            <a:pPr marL="0" indent="0">
              <a:buNone/>
            </a:pPr>
            <a:r>
              <a:rPr lang="en-US" dirty="0"/>
              <a:t>Are practitioners implementing the evidence-based practices with fidelity?</a:t>
            </a:r>
          </a:p>
          <a:p>
            <a:pPr lvl="1"/>
            <a:r>
              <a:rPr lang="en-US" sz="2000" dirty="0"/>
              <a:t>Are practitioners improving implementation of the practices?</a:t>
            </a:r>
          </a:p>
          <a:p>
            <a:pPr lvl="1"/>
            <a:r>
              <a:rPr lang="en-US" sz="2000" dirty="0"/>
              <a:t>Which regions/programs are reaching high rates of practitioner fidelity? Which ones with low?</a:t>
            </a:r>
          </a:p>
          <a:p>
            <a:pPr lvl="1"/>
            <a:r>
              <a:rPr lang="en-US" sz="2000" dirty="0"/>
              <a:t>Are there specific practices that practitioners are struggling with?</a:t>
            </a:r>
          </a:p>
          <a:p>
            <a:pPr lvl="1"/>
            <a:r>
              <a:rPr lang="en-US" sz="2000" dirty="0"/>
              <a:t>What factors are helping practitioners reach fidelity? What challenges are they facing?</a:t>
            </a:r>
          </a:p>
          <a:p>
            <a:pPr lvl="1"/>
            <a:endParaRPr lang="en-US" dirty="0"/>
          </a:p>
          <a:p>
            <a:pPr lvl="1"/>
            <a:endParaRPr lang="en-US" dirty="0"/>
          </a:p>
        </p:txBody>
      </p:sp>
      <p:sp>
        <p:nvSpPr>
          <p:cNvPr id="3" name="Title 2"/>
          <p:cNvSpPr>
            <a:spLocks noGrp="1"/>
          </p:cNvSpPr>
          <p:nvPr>
            <p:ph type="title"/>
          </p:nvPr>
        </p:nvSpPr>
        <p:spPr/>
        <p:txBody>
          <a:bodyPr/>
          <a:lstStyle/>
          <a:p>
            <a:r>
              <a:rPr lang="en-US" dirty="0"/>
              <a:t>Pulling it all Together</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13</a:t>
            </a:fld>
            <a:endParaRPr lang="en-US" dirty="0"/>
          </a:p>
        </p:txBody>
      </p:sp>
    </p:spTree>
    <p:extLst>
      <p:ext uri="{BB962C8B-B14F-4D97-AF65-F5344CB8AC3E}">
        <p14:creationId xmlns:p14="http://schemas.microsoft.com/office/powerpoint/2010/main" val="2335008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92162"/>
          </a:xfrm>
        </p:spPr>
        <p:txBody>
          <a:bodyPr>
            <a:normAutofit fontScale="90000"/>
          </a:bodyPr>
          <a:lstStyle/>
          <a:p>
            <a:r>
              <a:rPr lang="en-US" sz="2800" dirty="0"/>
              <a:t>Example: Data Sources for Evaluating Practice Implementation</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sp>
        <p:nvSpPr>
          <p:cNvPr id="5" name="Oval 4"/>
          <p:cNvSpPr/>
          <p:nvPr/>
        </p:nvSpPr>
        <p:spPr>
          <a:xfrm>
            <a:off x="3429000" y="2438400"/>
            <a:ext cx="2667000" cy="1981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Are the evidence-based practices being implemented with fidelity?</a:t>
            </a:r>
          </a:p>
        </p:txBody>
      </p:sp>
      <p:sp>
        <p:nvSpPr>
          <p:cNvPr id="6" name="Rectangle 5"/>
          <p:cNvSpPr/>
          <p:nvPr/>
        </p:nvSpPr>
        <p:spPr>
          <a:xfrm>
            <a:off x="838200" y="1371600"/>
            <a:ext cx="2362200" cy="1295400"/>
          </a:xfrm>
          <a:prstGeom prst="rect">
            <a:avLst/>
          </a:prstGeom>
          <a:solidFill>
            <a:srgbClr val="39B54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Video observation</a:t>
            </a:r>
          </a:p>
          <a:p>
            <a:pPr algn="ctr"/>
            <a:endParaRPr lang="en-US" dirty="0"/>
          </a:p>
        </p:txBody>
      </p:sp>
      <p:sp>
        <p:nvSpPr>
          <p:cNvPr id="8" name="Rectangle 7"/>
          <p:cNvSpPr/>
          <p:nvPr/>
        </p:nvSpPr>
        <p:spPr>
          <a:xfrm>
            <a:off x="533400" y="3581400"/>
            <a:ext cx="2362200" cy="1295400"/>
          </a:xfrm>
          <a:prstGeom prst="rect">
            <a:avLst/>
          </a:prstGeom>
          <a:solidFill>
            <a:srgbClr val="39B54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Practitioner Self Report of Frequency of Practice Use</a:t>
            </a:r>
          </a:p>
          <a:p>
            <a:pPr algn="ctr"/>
            <a:endParaRPr lang="en-US" dirty="0"/>
          </a:p>
        </p:txBody>
      </p:sp>
      <p:sp>
        <p:nvSpPr>
          <p:cNvPr id="9" name="Rectangle 8"/>
          <p:cNvSpPr/>
          <p:nvPr/>
        </p:nvSpPr>
        <p:spPr>
          <a:xfrm>
            <a:off x="6096000" y="1371600"/>
            <a:ext cx="2362200" cy="1295400"/>
          </a:xfrm>
          <a:prstGeom prst="rect">
            <a:avLst/>
          </a:prstGeom>
          <a:solidFill>
            <a:srgbClr val="39B54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Interviews of Program Administrators</a:t>
            </a:r>
          </a:p>
          <a:p>
            <a:pPr algn="ctr"/>
            <a:endParaRPr lang="en-US" i="1" dirty="0"/>
          </a:p>
          <a:p>
            <a:pPr algn="ctr"/>
            <a:endParaRPr lang="en-US" dirty="0"/>
          </a:p>
        </p:txBody>
      </p:sp>
      <p:sp>
        <p:nvSpPr>
          <p:cNvPr id="10" name="Rectangle 9"/>
          <p:cNvSpPr/>
          <p:nvPr/>
        </p:nvSpPr>
        <p:spPr>
          <a:xfrm>
            <a:off x="6248400" y="3581400"/>
            <a:ext cx="2362200" cy="1295400"/>
          </a:xfrm>
          <a:prstGeom prst="rect">
            <a:avLst/>
          </a:prstGeom>
          <a:solidFill>
            <a:srgbClr val="39B54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Focus Groups of Practitioners</a:t>
            </a:r>
          </a:p>
          <a:p>
            <a:pPr algn="ctr"/>
            <a:endParaRPr lang="en-US" dirty="0"/>
          </a:p>
        </p:txBody>
      </p:sp>
      <p:sp>
        <p:nvSpPr>
          <p:cNvPr id="11" name="Rectangle 10"/>
          <p:cNvSpPr/>
          <p:nvPr/>
        </p:nvSpPr>
        <p:spPr>
          <a:xfrm>
            <a:off x="3505200" y="4724400"/>
            <a:ext cx="2362200" cy="1295400"/>
          </a:xfrm>
          <a:prstGeom prst="rect">
            <a:avLst/>
          </a:prstGeom>
          <a:solidFill>
            <a:srgbClr val="39B54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Interviews with Coaches</a:t>
            </a:r>
          </a:p>
          <a:p>
            <a:pPr algn="ctr"/>
            <a:endParaRPr lang="en-US" dirty="0"/>
          </a:p>
        </p:txBody>
      </p:sp>
      <p:sp>
        <p:nvSpPr>
          <p:cNvPr id="12" name="Right Arrow 11"/>
          <p:cNvSpPr/>
          <p:nvPr/>
        </p:nvSpPr>
        <p:spPr>
          <a:xfrm rot="20545972">
            <a:off x="2932354" y="3728121"/>
            <a:ext cx="685800" cy="624554"/>
          </a:xfrm>
          <a:prstGeom prst="rightArrow">
            <a:avLst/>
          </a:prstGeom>
          <a:solidFill>
            <a:srgbClr val="ED35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own Arrow 2"/>
          <p:cNvSpPr/>
          <p:nvPr/>
        </p:nvSpPr>
        <p:spPr>
          <a:xfrm rot="19231503">
            <a:off x="2905555" y="2686440"/>
            <a:ext cx="574866" cy="763649"/>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174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600" b="1" dirty="0"/>
          </a:p>
          <a:p>
            <a:endParaRPr lang="en-US" sz="2700" dirty="0"/>
          </a:p>
        </p:txBody>
      </p:sp>
      <p:sp>
        <p:nvSpPr>
          <p:cNvPr id="3" name="Title 2"/>
          <p:cNvSpPr>
            <a:spLocks noGrp="1"/>
          </p:cNvSpPr>
          <p:nvPr>
            <p:ph type="title"/>
          </p:nvPr>
        </p:nvSpPr>
        <p:spPr/>
        <p:txBody>
          <a:bodyPr/>
          <a:lstStyle/>
          <a:p>
            <a:r>
              <a:rPr lang="en-US" dirty="0"/>
              <a:t>Observation Data by Region</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graphicFrame>
        <p:nvGraphicFramePr>
          <p:cNvPr id="5" name="Chart 4"/>
          <p:cNvGraphicFramePr/>
          <p:nvPr>
            <p:extLst>
              <p:ext uri="{D42A27DB-BD31-4B8C-83A1-F6EECF244321}">
                <p14:modId xmlns:p14="http://schemas.microsoft.com/office/powerpoint/2010/main" val="3482215730"/>
              </p:ext>
            </p:extLst>
          </p:nvPr>
        </p:nvGraphicFramePr>
        <p:xfrm>
          <a:off x="1600200" y="2057400"/>
          <a:ext cx="60960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76400" y="1676400"/>
            <a:ext cx="4572000" cy="369332"/>
          </a:xfrm>
          <a:prstGeom prst="rect">
            <a:avLst/>
          </a:prstGeom>
          <a:noFill/>
        </p:spPr>
        <p:txBody>
          <a:bodyPr wrap="square" rtlCol="0">
            <a:spAutoFit/>
          </a:bodyPr>
          <a:lstStyle/>
          <a:p>
            <a:r>
              <a:rPr lang="en-US" dirty="0"/>
              <a:t>Percentage of practitioners reaching fidelity</a:t>
            </a:r>
          </a:p>
        </p:txBody>
      </p:sp>
      <p:cxnSp>
        <p:nvCxnSpPr>
          <p:cNvPr id="9" name="Straight Connector 8"/>
          <p:cNvCxnSpPr/>
          <p:nvPr/>
        </p:nvCxnSpPr>
        <p:spPr>
          <a:xfrm>
            <a:off x="1524000" y="2819400"/>
            <a:ext cx="5181600" cy="0"/>
          </a:xfrm>
          <a:prstGeom prst="line">
            <a:avLst/>
          </a:prstGeom>
          <a:ln w="38100" cmpd="sng">
            <a:solidFill>
              <a:srgbClr val="FF6600"/>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6934200" y="2590800"/>
            <a:ext cx="685800" cy="369332"/>
          </a:xfrm>
          <a:prstGeom prst="rect">
            <a:avLst/>
          </a:prstGeom>
          <a:noFill/>
        </p:spPr>
        <p:txBody>
          <a:bodyPr wrap="square" rtlCol="0">
            <a:spAutoFit/>
          </a:bodyPr>
          <a:lstStyle/>
          <a:p>
            <a:r>
              <a:rPr lang="en-US" dirty="0"/>
              <a:t>75%</a:t>
            </a:r>
          </a:p>
        </p:txBody>
      </p:sp>
      <p:sp>
        <p:nvSpPr>
          <p:cNvPr id="8" name="TextBox 7"/>
          <p:cNvSpPr txBox="1"/>
          <p:nvPr/>
        </p:nvSpPr>
        <p:spPr>
          <a:xfrm>
            <a:off x="2209800" y="5791200"/>
            <a:ext cx="914400" cy="381000"/>
          </a:xfrm>
          <a:prstGeom prst="rect">
            <a:avLst/>
          </a:prstGeom>
          <a:noFill/>
        </p:spPr>
        <p:txBody>
          <a:bodyPr wrap="square" rtlCol="0">
            <a:spAutoFit/>
          </a:bodyPr>
          <a:lstStyle/>
          <a:p>
            <a:r>
              <a:rPr lang="en-US" dirty="0"/>
              <a:t>(n = 85)</a:t>
            </a:r>
          </a:p>
        </p:txBody>
      </p:sp>
      <p:sp>
        <p:nvSpPr>
          <p:cNvPr id="10" name="TextBox 9"/>
          <p:cNvSpPr txBox="1"/>
          <p:nvPr/>
        </p:nvSpPr>
        <p:spPr>
          <a:xfrm>
            <a:off x="3200400" y="5791200"/>
            <a:ext cx="914400" cy="381000"/>
          </a:xfrm>
          <a:prstGeom prst="rect">
            <a:avLst/>
          </a:prstGeom>
          <a:noFill/>
        </p:spPr>
        <p:txBody>
          <a:bodyPr wrap="square" rtlCol="0">
            <a:spAutoFit/>
          </a:bodyPr>
          <a:lstStyle/>
          <a:p>
            <a:r>
              <a:rPr lang="en-US" dirty="0"/>
              <a:t>(n = 33)</a:t>
            </a:r>
          </a:p>
        </p:txBody>
      </p:sp>
      <p:sp>
        <p:nvSpPr>
          <p:cNvPr id="11" name="TextBox 10"/>
          <p:cNvSpPr txBox="1"/>
          <p:nvPr/>
        </p:nvSpPr>
        <p:spPr>
          <a:xfrm>
            <a:off x="4191000" y="5791200"/>
            <a:ext cx="914400" cy="381000"/>
          </a:xfrm>
          <a:prstGeom prst="rect">
            <a:avLst/>
          </a:prstGeom>
          <a:noFill/>
        </p:spPr>
        <p:txBody>
          <a:bodyPr wrap="square" rtlCol="0">
            <a:spAutoFit/>
          </a:bodyPr>
          <a:lstStyle/>
          <a:p>
            <a:r>
              <a:rPr lang="en-US" dirty="0"/>
              <a:t>(n = 31)</a:t>
            </a:r>
          </a:p>
        </p:txBody>
      </p:sp>
      <p:sp>
        <p:nvSpPr>
          <p:cNvPr id="12" name="TextBox 11"/>
          <p:cNvSpPr txBox="1"/>
          <p:nvPr/>
        </p:nvSpPr>
        <p:spPr>
          <a:xfrm>
            <a:off x="5257800" y="5791200"/>
            <a:ext cx="914400" cy="381000"/>
          </a:xfrm>
          <a:prstGeom prst="rect">
            <a:avLst/>
          </a:prstGeom>
          <a:noFill/>
        </p:spPr>
        <p:txBody>
          <a:bodyPr wrap="square" rtlCol="0">
            <a:spAutoFit/>
          </a:bodyPr>
          <a:lstStyle/>
          <a:p>
            <a:r>
              <a:rPr lang="en-US" dirty="0"/>
              <a:t>(n = 21)</a:t>
            </a:r>
          </a:p>
        </p:txBody>
      </p:sp>
    </p:spTree>
    <p:extLst>
      <p:ext uri="{BB962C8B-B14F-4D97-AF65-F5344CB8AC3E}">
        <p14:creationId xmlns:p14="http://schemas.microsoft.com/office/powerpoint/2010/main" val="202675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4" categoryIdx="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Percentage of practitioners reaching fidelity</a:t>
            </a:r>
          </a:p>
          <a:p>
            <a:r>
              <a:rPr lang="en-US" dirty="0"/>
              <a:t>Higher for child interaction, lower for family engagement</a:t>
            </a:r>
          </a:p>
          <a:p>
            <a:r>
              <a:rPr lang="en-US" dirty="0"/>
              <a:t>Wide range by program (49 to 92%)</a:t>
            </a:r>
          </a:p>
          <a:p>
            <a:r>
              <a:rPr lang="en-US" dirty="0"/>
              <a:t>Range of 62 to 75% for coaches, with one exception—one coach had 48% of practitioners reach fidelity</a:t>
            </a:r>
          </a:p>
          <a:p>
            <a:r>
              <a:rPr lang="en-US" dirty="0"/>
              <a:t>Higher for practitioners trained within 3 months</a:t>
            </a:r>
          </a:p>
          <a:p>
            <a:pPr marL="0" indent="0">
              <a:buNone/>
            </a:pPr>
            <a:endParaRPr lang="en-US" dirty="0"/>
          </a:p>
          <a:p>
            <a:endParaRPr lang="en-US" dirty="0"/>
          </a:p>
        </p:txBody>
      </p:sp>
      <p:sp>
        <p:nvSpPr>
          <p:cNvPr id="3" name="Title 2"/>
          <p:cNvSpPr>
            <a:spLocks noGrp="1"/>
          </p:cNvSpPr>
          <p:nvPr>
            <p:ph type="title"/>
          </p:nvPr>
        </p:nvSpPr>
        <p:spPr/>
        <p:txBody>
          <a:bodyPr>
            <a:normAutofit fontScale="90000"/>
          </a:bodyPr>
          <a:lstStyle/>
          <a:p>
            <a:r>
              <a:rPr lang="en-US" dirty="0"/>
              <a:t>Observation Data by Topic, Program, Coach, and Time Since Initial Training</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spTree>
    <p:extLst>
      <p:ext uri="{BB962C8B-B14F-4D97-AF65-F5344CB8AC3E}">
        <p14:creationId xmlns:p14="http://schemas.microsoft.com/office/powerpoint/2010/main" val="69477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Key Themes from Interviews and Focus Groups—Bright Spots</a:t>
            </a:r>
          </a:p>
        </p:txBody>
      </p:sp>
      <p:sp>
        <p:nvSpPr>
          <p:cNvPr id="2" name="Content Placeholder 1"/>
          <p:cNvSpPr>
            <a:spLocks noGrp="1"/>
          </p:cNvSpPr>
          <p:nvPr>
            <p:ph sz="half" idx="1"/>
          </p:nvPr>
        </p:nvSpPr>
        <p:spPr>
          <a:solidFill>
            <a:srgbClr val="154578"/>
          </a:solidFill>
          <a:ln>
            <a:solidFill>
              <a:schemeClr val="bg1"/>
            </a:solidFill>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a:lstStyle/>
          <a:p>
            <a:pPr marL="0" indent="0" algn="ctr">
              <a:buNone/>
            </a:pPr>
            <a:endParaRPr lang="en-US" dirty="0">
              <a:solidFill>
                <a:schemeClr val="bg1"/>
              </a:solidFill>
            </a:endParaRPr>
          </a:p>
          <a:p>
            <a:r>
              <a:rPr lang="en-US" sz="2400" dirty="0">
                <a:solidFill>
                  <a:schemeClr val="bg1"/>
                </a:solidFill>
              </a:rPr>
              <a:t>Practitioners believe that coaches are helping them improve practice</a:t>
            </a:r>
          </a:p>
          <a:p>
            <a:endParaRPr lang="en-US" sz="2400" dirty="0">
              <a:solidFill>
                <a:schemeClr val="bg1"/>
              </a:solidFill>
            </a:endParaRPr>
          </a:p>
          <a:p>
            <a:r>
              <a:rPr lang="en-US" sz="2400" dirty="0">
                <a:solidFill>
                  <a:schemeClr val="bg1"/>
                </a:solidFill>
              </a:rPr>
              <a:t>Administrators and practitioners believe practices are important for improving child outcomes</a:t>
            </a:r>
          </a:p>
          <a:p>
            <a:endParaRPr lang="en-US" sz="2400" dirty="0">
              <a:solidFill>
                <a:schemeClr val="bg1"/>
              </a:solidFill>
            </a:endParaRPr>
          </a:p>
          <a:p>
            <a:pPr marL="0" indent="0">
              <a:buNone/>
            </a:pPr>
            <a:endParaRPr lang="en-US" dirty="0"/>
          </a:p>
        </p:txBody>
      </p:sp>
      <p:sp>
        <p:nvSpPr>
          <p:cNvPr id="4" name="Slide Number Placeholder 3"/>
          <p:cNvSpPr>
            <a:spLocks noGrp="1"/>
          </p:cNvSpPr>
          <p:nvPr>
            <p:ph type="sldNum" sz="quarter" idx="4294967295"/>
          </p:nvPr>
        </p:nvSpPr>
        <p:spPr>
          <a:xfrm>
            <a:off x="0" y="6327775"/>
            <a:ext cx="2133600" cy="365125"/>
          </a:xfrm>
        </p:spPr>
        <p:txBody>
          <a:bodyPr/>
          <a:lstStyle/>
          <a:p>
            <a:fld id="{B2897048-00E0-47FB-B07B-F36BBE8AF579}" type="slidenum">
              <a:rPr lang="en-US" smtClean="0"/>
              <a:pPr/>
              <a:t>17</a:t>
            </a:fld>
            <a:endParaRPr lang="en-US" dirty="0"/>
          </a:p>
        </p:txBody>
      </p:sp>
      <p:sp>
        <p:nvSpPr>
          <p:cNvPr id="5" name="Content Placeholder 4"/>
          <p:cNvSpPr>
            <a:spLocks noGrp="1"/>
          </p:cNvSpPr>
          <p:nvPr>
            <p:ph sz="half" idx="2"/>
          </p:nvPr>
        </p:nvSpPr>
        <p:spPr/>
        <p:txBody>
          <a:bodyPr/>
          <a:lstStyle/>
          <a:p>
            <a:endParaRPr lang="en-US" dirty="0"/>
          </a:p>
        </p:txBody>
      </p:sp>
      <p:sp>
        <p:nvSpPr>
          <p:cNvPr id="7" name="Oval Callout 6"/>
          <p:cNvSpPr/>
          <p:nvPr/>
        </p:nvSpPr>
        <p:spPr>
          <a:xfrm>
            <a:off x="5029200" y="2209800"/>
            <a:ext cx="4114800" cy="327660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“For the first time, I feel like I have concrete strategies for helping children identify and understand their emotions.”</a:t>
            </a:r>
          </a:p>
          <a:p>
            <a:pPr algn="ctr"/>
            <a:endParaRPr lang="en-US" sz="1600" i="1" dirty="0"/>
          </a:p>
          <a:p>
            <a:pPr algn="ctr"/>
            <a:r>
              <a:rPr lang="en-US" sz="1600" i="1" dirty="0"/>
              <a:t>--A practitioner reflecting on using the practices</a:t>
            </a:r>
          </a:p>
        </p:txBody>
      </p:sp>
    </p:spTree>
    <p:extLst>
      <p:ext uri="{BB962C8B-B14F-4D97-AF65-F5344CB8AC3E}">
        <p14:creationId xmlns:p14="http://schemas.microsoft.com/office/powerpoint/2010/main" val="2805160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Key Themes from Interviews and Focus Groups--Challenges</a:t>
            </a:r>
          </a:p>
        </p:txBody>
      </p:sp>
      <p:sp>
        <p:nvSpPr>
          <p:cNvPr id="6" name="Content Placeholder 5"/>
          <p:cNvSpPr>
            <a:spLocks noGrp="1"/>
          </p:cNvSpPr>
          <p:nvPr>
            <p:ph sz="half" idx="2"/>
          </p:nvPr>
        </p:nvSpPr>
        <p:spPr>
          <a:solidFill>
            <a:srgbClr val="154578"/>
          </a:solidFill>
        </p:spPr>
        <p:style>
          <a:lnRef idx="3">
            <a:schemeClr val="lt1"/>
          </a:lnRef>
          <a:fillRef idx="1">
            <a:schemeClr val="accent5"/>
          </a:fillRef>
          <a:effectRef idx="1">
            <a:schemeClr val="accent5"/>
          </a:effectRef>
          <a:fontRef idx="minor">
            <a:schemeClr val="lt1"/>
          </a:fontRef>
        </p:style>
        <p:txBody>
          <a:bodyPr/>
          <a:lstStyle/>
          <a:p>
            <a:pPr marL="0" indent="0" algn="ctr">
              <a:buNone/>
            </a:pPr>
            <a:endParaRPr lang="en-US" dirty="0">
              <a:solidFill>
                <a:srgbClr val="FFFFFF"/>
              </a:solidFill>
            </a:endParaRPr>
          </a:p>
          <a:p>
            <a:r>
              <a:rPr lang="en-US" sz="2400" dirty="0">
                <a:solidFill>
                  <a:srgbClr val="FFFFFF"/>
                </a:solidFill>
              </a:rPr>
              <a:t>More coaching needed</a:t>
            </a:r>
          </a:p>
          <a:p>
            <a:endParaRPr lang="en-US" sz="2400" dirty="0">
              <a:solidFill>
                <a:srgbClr val="FFFFFF"/>
              </a:solidFill>
            </a:endParaRPr>
          </a:p>
          <a:p>
            <a:r>
              <a:rPr lang="en-US" sz="2400" dirty="0">
                <a:solidFill>
                  <a:srgbClr val="FFFFFF"/>
                </a:solidFill>
              </a:rPr>
              <a:t>Not all administrators understand or support the practices</a:t>
            </a:r>
          </a:p>
          <a:p>
            <a:endParaRPr lang="en-US" sz="2400" dirty="0">
              <a:solidFill>
                <a:srgbClr val="FFFFFF"/>
              </a:solidFill>
            </a:endParaRPr>
          </a:p>
        </p:txBody>
      </p:sp>
      <p:sp>
        <p:nvSpPr>
          <p:cNvPr id="4" name="Slide Number Placeholder 3"/>
          <p:cNvSpPr>
            <a:spLocks noGrp="1"/>
          </p:cNvSpPr>
          <p:nvPr>
            <p:ph type="sldNum" sz="quarter" idx="4294967295"/>
          </p:nvPr>
        </p:nvSpPr>
        <p:spPr>
          <a:xfrm>
            <a:off x="0" y="6327775"/>
            <a:ext cx="2133600" cy="365125"/>
          </a:xfrm>
        </p:spPr>
        <p:txBody>
          <a:bodyPr/>
          <a:lstStyle/>
          <a:p>
            <a:fld id="{B2897048-00E0-47FB-B07B-F36BBE8AF579}" type="slidenum">
              <a:rPr lang="en-US" smtClean="0"/>
              <a:pPr/>
              <a:t>18</a:t>
            </a:fld>
            <a:endParaRPr lang="en-US" dirty="0"/>
          </a:p>
        </p:txBody>
      </p:sp>
      <p:sp>
        <p:nvSpPr>
          <p:cNvPr id="5" name="Content Placeholder 4"/>
          <p:cNvSpPr>
            <a:spLocks noGrp="1"/>
          </p:cNvSpPr>
          <p:nvPr>
            <p:ph sz="half" idx="1"/>
          </p:nvPr>
        </p:nvSpPr>
        <p:spPr/>
        <p:txBody>
          <a:bodyPr/>
          <a:lstStyle/>
          <a:p>
            <a:endParaRPr lang="en-US" dirty="0"/>
          </a:p>
        </p:txBody>
      </p:sp>
      <p:sp>
        <p:nvSpPr>
          <p:cNvPr id="7" name="Cloud Callout 6"/>
          <p:cNvSpPr/>
          <p:nvPr/>
        </p:nvSpPr>
        <p:spPr>
          <a:xfrm>
            <a:off x="533400" y="1600200"/>
            <a:ext cx="3505200" cy="3810000"/>
          </a:xfrm>
          <a:prstGeom prst="cloudCallout">
            <a:avLst>
              <a:gd name="adj1" fmla="val 28743"/>
              <a:gd name="adj2" fmla="val 537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administrator of this program has not been supportive. It’s not that she doesn’t care—she is dealing with crises all the time.”</a:t>
            </a:r>
            <a:endParaRPr lang="en-US" i="1" dirty="0"/>
          </a:p>
          <a:p>
            <a:pPr algn="ctr"/>
            <a:r>
              <a:rPr lang="en-US" sz="1600" i="1" dirty="0"/>
              <a:t>From a coach interview</a:t>
            </a:r>
          </a:p>
        </p:txBody>
      </p:sp>
    </p:spTree>
    <p:extLst>
      <p:ext uri="{BB962C8B-B14F-4D97-AF65-F5344CB8AC3E}">
        <p14:creationId xmlns:p14="http://schemas.microsoft.com/office/powerpoint/2010/main" val="2464319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EF5415-B809-4784-BDA5-41D7717A9C01}"/>
              </a:ext>
            </a:extLst>
          </p:cNvPr>
          <p:cNvSpPr>
            <a:spLocks noGrp="1"/>
          </p:cNvSpPr>
          <p:nvPr>
            <p:ph idx="1"/>
          </p:nvPr>
        </p:nvSpPr>
        <p:spPr>
          <a:xfrm>
            <a:off x="457200" y="1600200"/>
            <a:ext cx="8229600" cy="4343399"/>
          </a:xfrm>
        </p:spPr>
        <p:txBody>
          <a:bodyPr/>
          <a:lstStyle/>
          <a:p>
            <a:r>
              <a:rPr lang="en-US" dirty="0"/>
              <a:t>Additional analyses, data sources?</a:t>
            </a:r>
          </a:p>
          <a:p>
            <a:r>
              <a:rPr lang="en-US" dirty="0"/>
              <a:t>Strengths?</a:t>
            </a:r>
          </a:p>
          <a:p>
            <a:r>
              <a:rPr lang="en-US" dirty="0"/>
              <a:t>Limitations</a:t>
            </a:r>
          </a:p>
          <a:p>
            <a:endParaRPr lang="en-US" sz="2400" dirty="0"/>
          </a:p>
        </p:txBody>
      </p:sp>
      <p:sp>
        <p:nvSpPr>
          <p:cNvPr id="2" name="Title 1">
            <a:extLst>
              <a:ext uri="{FF2B5EF4-FFF2-40B4-BE49-F238E27FC236}">
                <a16:creationId xmlns:a16="http://schemas.microsoft.com/office/drawing/2014/main" id="{C1C9BBBF-BD9C-41EA-A2DC-5986D9EC182C}"/>
              </a:ext>
            </a:extLst>
          </p:cNvPr>
          <p:cNvSpPr>
            <a:spLocks noGrp="1"/>
          </p:cNvSpPr>
          <p:nvPr>
            <p:ph type="title"/>
          </p:nvPr>
        </p:nvSpPr>
        <p:spPr/>
        <p:txBody>
          <a:bodyPr>
            <a:normAutofit/>
          </a:bodyPr>
          <a:lstStyle/>
          <a:p>
            <a:r>
              <a:rPr lang="en-US" dirty="0"/>
              <a:t>Reflections on Example State</a:t>
            </a:r>
          </a:p>
        </p:txBody>
      </p:sp>
      <p:sp>
        <p:nvSpPr>
          <p:cNvPr id="3" name="Slide Number Placeholder 2">
            <a:extLst>
              <a:ext uri="{FF2B5EF4-FFF2-40B4-BE49-F238E27FC236}">
                <a16:creationId xmlns:a16="http://schemas.microsoft.com/office/drawing/2014/main" id="{8BAD2672-F0FB-4416-911D-F039353A59A3}"/>
              </a:ext>
            </a:extLst>
          </p:cNvPr>
          <p:cNvSpPr>
            <a:spLocks noGrp="1"/>
          </p:cNvSpPr>
          <p:nvPr>
            <p:ph type="sldNum" sz="quarter" idx="10"/>
          </p:nvPr>
        </p:nvSpPr>
        <p:spPr/>
        <p:txBody>
          <a:bodyPr/>
          <a:lstStyle/>
          <a:p>
            <a:fld id="{B2897048-00E0-47FB-B07B-F36BBE8AF579}" type="slidenum">
              <a:rPr lang="en-US" smtClean="0"/>
              <a:pPr/>
              <a:t>19</a:t>
            </a:fld>
            <a:endParaRPr lang="en-US" dirty="0"/>
          </a:p>
        </p:txBody>
      </p:sp>
    </p:spTree>
    <p:extLst>
      <p:ext uri="{BB962C8B-B14F-4D97-AF65-F5344CB8AC3E}">
        <p14:creationId xmlns:p14="http://schemas.microsoft.com/office/powerpoint/2010/main" val="380658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DCEDC6F-687A-4FA9-9751-0D9519CFFB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4669" y="1600200"/>
            <a:ext cx="7934661" cy="4038600"/>
          </a:xfrm>
        </p:spPr>
      </p:pic>
      <p:sp>
        <p:nvSpPr>
          <p:cNvPr id="2" name="Title 1">
            <a:extLst>
              <a:ext uri="{FF2B5EF4-FFF2-40B4-BE49-F238E27FC236}">
                <a16:creationId xmlns:a16="http://schemas.microsoft.com/office/drawing/2014/main" id="{26CA4DF7-428D-47BE-ABBF-BE84E2973F8A}"/>
              </a:ext>
            </a:extLst>
          </p:cNvPr>
          <p:cNvSpPr>
            <a:spLocks noGrp="1"/>
          </p:cNvSpPr>
          <p:nvPr>
            <p:ph type="title"/>
          </p:nvPr>
        </p:nvSpPr>
        <p:spPr/>
        <p:txBody>
          <a:bodyPr/>
          <a:lstStyle/>
          <a:p>
            <a:r>
              <a:rPr lang="en-US" dirty="0"/>
              <a:t>Word Cloud from Session 1</a:t>
            </a:r>
          </a:p>
        </p:txBody>
      </p:sp>
      <p:sp>
        <p:nvSpPr>
          <p:cNvPr id="4" name="Slide Number Placeholder 3">
            <a:extLst>
              <a:ext uri="{FF2B5EF4-FFF2-40B4-BE49-F238E27FC236}">
                <a16:creationId xmlns:a16="http://schemas.microsoft.com/office/drawing/2014/main" id="{B37DB2D9-A0B2-452D-8E7F-CB0D6E4F9EDA}"/>
              </a:ext>
            </a:extLst>
          </p:cNvPr>
          <p:cNvSpPr>
            <a:spLocks noGrp="1"/>
          </p:cNvSpPr>
          <p:nvPr>
            <p:ph type="sldNum" sz="quarter" idx="10"/>
          </p:nvPr>
        </p:nvSpPr>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3122546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EF5415-B809-4784-BDA5-41D7717A9C01}"/>
              </a:ext>
            </a:extLst>
          </p:cNvPr>
          <p:cNvSpPr>
            <a:spLocks noGrp="1"/>
          </p:cNvSpPr>
          <p:nvPr>
            <p:ph idx="1"/>
          </p:nvPr>
        </p:nvSpPr>
        <p:spPr>
          <a:xfrm>
            <a:off x="457200" y="1600200"/>
            <a:ext cx="8229600" cy="4343399"/>
          </a:xfrm>
        </p:spPr>
        <p:txBody>
          <a:bodyPr/>
          <a:lstStyle/>
          <a:p>
            <a:r>
              <a:rPr lang="en-US" dirty="0"/>
              <a:t>Data aggregation</a:t>
            </a:r>
          </a:p>
          <a:p>
            <a:r>
              <a:rPr lang="en-US" dirty="0"/>
              <a:t>Analysis by subgroups, time points</a:t>
            </a:r>
          </a:p>
          <a:p>
            <a:r>
              <a:rPr lang="en-US" dirty="0"/>
              <a:t>Distribution of data (range, outliers)</a:t>
            </a:r>
          </a:p>
          <a:p>
            <a:r>
              <a:rPr lang="en-US" dirty="0"/>
              <a:t>Multiple methods</a:t>
            </a:r>
          </a:p>
          <a:p>
            <a:pPr lvl="1"/>
            <a:r>
              <a:rPr lang="en-US" dirty="0"/>
              <a:t>Quantitative</a:t>
            </a:r>
          </a:p>
          <a:p>
            <a:pPr lvl="1"/>
            <a:r>
              <a:rPr lang="en-US" dirty="0"/>
              <a:t>Qualitative</a:t>
            </a:r>
          </a:p>
          <a:p>
            <a:r>
              <a:rPr lang="en-US" dirty="0"/>
              <a:t>Presentation of data through charts</a:t>
            </a:r>
          </a:p>
          <a:p>
            <a:r>
              <a:rPr lang="en-US" dirty="0"/>
              <a:t>Quotations</a:t>
            </a:r>
          </a:p>
          <a:p>
            <a:endParaRPr lang="en-US" sz="2400" dirty="0"/>
          </a:p>
        </p:txBody>
      </p:sp>
      <p:sp>
        <p:nvSpPr>
          <p:cNvPr id="2" name="Title 1">
            <a:extLst>
              <a:ext uri="{FF2B5EF4-FFF2-40B4-BE49-F238E27FC236}">
                <a16:creationId xmlns:a16="http://schemas.microsoft.com/office/drawing/2014/main" id="{C1C9BBBF-BD9C-41EA-A2DC-5986D9EC182C}"/>
              </a:ext>
            </a:extLst>
          </p:cNvPr>
          <p:cNvSpPr>
            <a:spLocks noGrp="1"/>
          </p:cNvSpPr>
          <p:nvPr>
            <p:ph type="title"/>
          </p:nvPr>
        </p:nvSpPr>
        <p:spPr/>
        <p:txBody>
          <a:bodyPr>
            <a:normAutofit fontScale="90000"/>
          </a:bodyPr>
          <a:lstStyle/>
          <a:p>
            <a:r>
              <a:rPr lang="en-US" dirty="0"/>
              <a:t>Analysis and Presentation Strategies Used in Example</a:t>
            </a:r>
          </a:p>
        </p:txBody>
      </p:sp>
      <p:sp>
        <p:nvSpPr>
          <p:cNvPr id="3" name="Slide Number Placeholder 2">
            <a:extLst>
              <a:ext uri="{FF2B5EF4-FFF2-40B4-BE49-F238E27FC236}">
                <a16:creationId xmlns:a16="http://schemas.microsoft.com/office/drawing/2014/main" id="{8BAD2672-F0FB-4416-911D-F039353A59A3}"/>
              </a:ext>
            </a:extLst>
          </p:cNvPr>
          <p:cNvSpPr>
            <a:spLocks noGrp="1"/>
          </p:cNvSpPr>
          <p:nvPr>
            <p:ph type="sldNum" sz="quarter" idx="10"/>
          </p:nvPr>
        </p:nvSpPr>
        <p:spPr/>
        <p:txBody>
          <a:bodyPr/>
          <a:lstStyle/>
          <a:p>
            <a:fld id="{B2897048-00E0-47FB-B07B-F36BBE8AF579}" type="slidenum">
              <a:rPr lang="en-US" smtClean="0"/>
              <a:pPr/>
              <a:t>20</a:t>
            </a:fld>
            <a:endParaRPr lang="en-US" dirty="0"/>
          </a:p>
        </p:txBody>
      </p:sp>
    </p:spTree>
    <p:extLst>
      <p:ext uri="{BB962C8B-B14F-4D97-AF65-F5344CB8AC3E}">
        <p14:creationId xmlns:p14="http://schemas.microsoft.com/office/powerpoint/2010/main" val="14168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99AF19-2FE9-B245-90B9-A5C75A2C024C}"/>
              </a:ext>
            </a:extLst>
          </p:cNvPr>
          <p:cNvSpPr>
            <a:spLocks noGrp="1"/>
          </p:cNvSpPr>
          <p:nvPr>
            <p:ph idx="1"/>
          </p:nvPr>
        </p:nvSpPr>
        <p:spPr>
          <a:xfrm>
            <a:off x="457200" y="1600200"/>
            <a:ext cx="8229600" cy="4419600"/>
          </a:xfrm>
        </p:spPr>
        <p:txBody>
          <a:bodyPr/>
          <a:lstStyle/>
          <a:p>
            <a:pPr lvl="0"/>
            <a:r>
              <a:rPr lang="en-US" dirty="0"/>
              <a:t>Use qualitative data when</a:t>
            </a:r>
          </a:p>
          <a:p>
            <a:pPr lvl="1"/>
            <a:r>
              <a:rPr lang="en-US" dirty="0"/>
              <a:t>Focus is exploratory, identify questions to ask</a:t>
            </a:r>
          </a:p>
          <a:p>
            <a:pPr lvl="1"/>
            <a:r>
              <a:rPr lang="en-US" dirty="0"/>
              <a:t>Information you want is not easily quantifiable</a:t>
            </a:r>
          </a:p>
          <a:p>
            <a:pPr lvl="1"/>
            <a:r>
              <a:rPr lang="en-US" dirty="0"/>
              <a:t>Need rich, detailed understanding of an issue</a:t>
            </a:r>
          </a:p>
          <a:p>
            <a:pPr lvl="0"/>
            <a:r>
              <a:rPr lang="en-US" dirty="0"/>
              <a:t>Best practices</a:t>
            </a:r>
          </a:p>
          <a:p>
            <a:pPr lvl="1"/>
            <a:r>
              <a:rPr lang="en-US" dirty="0"/>
              <a:t>Alignment with evaluation questions</a:t>
            </a:r>
          </a:p>
          <a:p>
            <a:pPr lvl="1"/>
            <a:r>
              <a:rPr lang="en-US" dirty="0"/>
              <a:t>Planning, training, written procedures</a:t>
            </a:r>
          </a:p>
          <a:p>
            <a:pPr lvl="1"/>
            <a:r>
              <a:rPr lang="en-US" dirty="0"/>
              <a:t>Systematic analysis of data</a:t>
            </a:r>
          </a:p>
          <a:p>
            <a:endParaRPr lang="en-US" dirty="0"/>
          </a:p>
        </p:txBody>
      </p:sp>
      <p:sp>
        <p:nvSpPr>
          <p:cNvPr id="3" name="Title 2">
            <a:extLst>
              <a:ext uri="{FF2B5EF4-FFF2-40B4-BE49-F238E27FC236}">
                <a16:creationId xmlns:a16="http://schemas.microsoft.com/office/drawing/2014/main" id="{5FEC063C-DB2B-A946-8CD4-86139D7B8DCD}"/>
              </a:ext>
            </a:extLst>
          </p:cNvPr>
          <p:cNvSpPr>
            <a:spLocks noGrp="1"/>
          </p:cNvSpPr>
          <p:nvPr>
            <p:ph type="title"/>
          </p:nvPr>
        </p:nvSpPr>
        <p:spPr/>
        <p:txBody>
          <a:bodyPr/>
          <a:lstStyle/>
          <a:p>
            <a:r>
              <a:rPr lang="en-US" dirty="0"/>
              <a:t>Qualitative Data</a:t>
            </a:r>
          </a:p>
        </p:txBody>
      </p:sp>
      <p:sp>
        <p:nvSpPr>
          <p:cNvPr id="4" name="Slide Number Placeholder 3">
            <a:extLst>
              <a:ext uri="{FF2B5EF4-FFF2-40B4-BE49-F238E27FC236}">
                <a16:creationId xmlns:a16="http://schemas.microsoft.com/office/drawing/2014/main" id="{43C3778C-73DA-4C44-B37F-A497FF995D7C}"/>
              </a:ext>
            </a:extLst>
          </p:cNvPr>
          <p:cNvSpPr>
            <a:spLocks noGrp="1"/>
          </p:cNvSpPr>
          <p:nvPr>
            <p:ph type="sldNum" sz="quarter" idx="10"/>
          </p:nvPr>
        </p:nvSpPr>
        <p:spPr/>
        <p:txBody>
          <a:bodyPr/>
          <a:lstStyle/>
          <a:p>
            <a:fld id="{B2897048-00E0-47FB-B07B-F36BBE8AF579}" type="slidenum">
              <a:rPr lang="en-US" smtClean="0"/>
              <a:pPr/>
              <a:t>21</a:t>
            </a:fld>
            <a:endParaRPr lang="en-US" dirty="0"/>
          </a:p>
        </p:txBody>
      </p:sp>
      <p:pic>
        <p:nvPicPr>
          <p:cNvPr id="6" name="Picture 3" descr="C:\Users\Robin\AppData\Local\Microsoft\Windows\INetCache\IE\0WLNIB7T\wordcloud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65817"/>
            <a:ext cx="2358828" cy="178891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91781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2A84DA-27E3-4462-B116-3A9881825ABD}"/>
              </a:ext>
            </a:extLst>
          </p:cNvPr>
          <p:cNvSpPr>
            <a:spLocks noGrp="1"/>
          </p:cNvSpPr>
          <p:nvPr>
            <p:ph idx="1"/>
          </p:nvPr>
        </p:nvSpPr>
        <p:spPr/>
        <p:txBody>
          <a:bodyPr/>
          <a:lstStyle/>
          <a:p>
            <a:r>
              <a:rPr lang="en-US" sz="2400" dirty="0"/>
              <a:t>Alignment, alignment, alignment</a:t>
            </a:r>
          </a:p>
          <a:p>
            <a:r>
              <a:rPr lang="en-US" sz="2400" dirty="0"/>
              <a:t>Practices = behaviors</a:t>
            </a:r>
          </a:p>
          <a:p>
            <a:r>
              <a:rPr lang="en-US" sz="2400" dirty="0"/>
              <a:t>Use the same tools and methods to evaluate practice change and fidelity</a:t>
            </a:r>
          </a:p>
          <a:p>
            <a:r>
              <a:rPr lang="en-US" sz="2400" dirty="0"/>
              <a:t>High quality measurement = meaningful, useful data</a:t>
            </a:r>
          </a:p>
          <a:p>
            <a:r>
              <a:rPr lang="en-US" sz="2400" dirty="0"/>
              <a:t>Independent observation yields more objective information than practitioners’ self-report</a:t>
            </a:r>
          </a:p>
          <a:p>
            <a:r>
              <a:rPr lang="en-US" sz="2400" dirty="0"/>
              <a:t>Use multiple methods</a:t>
            </a:r>
          </a:p>
          <a:p>
            <a:r>
              <a:rPr lang="en-US" sz="2400" dirty="0"/>
              <a:t>Different types of data analysis will be used at different levels</a:t>
            </a:r>
          </a:p>
          <a:p>
            <a:r>
              <a:rPr lang="en-US" sz="2400" dirty="0"/>
              <a:t>No one way</a:t>
            </a:r>
          </a:p>
        </p:txBody>
      </p:sp>
      <p:sp>
        <p:nvSpPr>
          <p:cNvPr id="3" name="Title 2">
            <a:extLst>
              <a:ext uri="{FF2B5EF4-FFF2-40B4-BE49-F238E27FC236}">
                <a16:creationId xmlns:a16="http://schemas.microsoft.com/office/drawing/2014/main" id="{F301BE43-4414-4F15-B690-1C03C83DAC8C}"/>
              </a:ext>
            </a:extLst>
          </p:cNvPr>
          <p:cNvSpPr>
            <a:spLocks noGrp="1"/>
          </p:cNvSpPr>
          <p:nvPr>
            <p:ph type="title"/>
          </p:nvPr>
        </p:nvSpPr>
        <p:spPr/>
        <p:txBody>
          <a:bodyPr>
            <a:normAutofit fontScale="90000"/>
          </a:bodyPr>
          <a:lstStyle/>
          <a:p>
            <a:r>
              <a:rPr lang="en-US" dirty="0"/>
              <a:t>Summary of Takeaways Across Series</a:t>
            </a:r>
          </a:p>
        </p:txBody>
      </p:sp>
      <p:sp>
        <p:nvSpPr>
          <p:cNvPr id="4" name="Slide Number Placeholder 3">
            <a:extLst>
              <a:ext uri="{FF2B5EF4-FFF2-40B4-BE49-F238E27FC236}">
                <a16:creationId xmlns:a16="http://schemas.microsoft.com/office/drawing/2014/main" id="{0F446C54-8677-4B21-9AD7-4657372112D8}"/>
              </a:ext>
            </a:extLst>
          </p:cNvPr>
          <p:cNvSpPr>
            <a:spLocks noGrp="1"/>
          </p:cNvSpPr>
          <p:nvPr>
            <p:ph type="sldNum" sz="quarter" idx="10"/>
          </p:nvPr>
        </p:nvSpPr>
        <p:spPr/>
        <p:txBody>
          <a:bodyPr/>
          <a:lstStyle/>
          <a:p>
            <a:fld id="{B2897048-00E0-47FB-B07B-F36BBE8AF579}" type="slidenum">
              <a:rPr lang="en-US" smtClean="0"/>
              <a:pPr/>
              <a:t>22</a:t>
            </a:fld>
            <a:endParaRPr lang="en-US" dirty="0"/>
          </a:p>
        </p:txBody>
      </p:sp>
    </p:spTree>
    <p:extLst>
      <p:ext uri="{BB962C8B-B14F-4D97-AF65-F5344CB8AC3E}">
        <p14:creationId xmlns:p14="http://schemas.microsoft.com/office/powerpoint/2010/main" val="707368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83F7624-BEBD-F849-90C7-DE57EC222E8B}"/>
              </a:ext>
            </a:extLst>
          </p:cNvPr>
          <p:cNvSpPr>
            <a:spLocks noGrp="1"/>
          </p:cNvSpPr>
          <p:nvPr>
            <p:ph idx="1"/>
          </p:nvPr>
        </p:nvSpPr>
        <p:spPr>
          <a:xfrm>
            <a:off x="457200" y="1600200"/>
            <a:ext cx="8229600" cy="4267199"/>
          </a:xfrm>
        </p:spPr>
        <p:txBody>
          <a:bodyPr/>
          <a:lstStyle/>
          <a:p>
            <a:r>
              <a:rPr lang="en-US" sz="2400" dirty="0">
                <a:hlinkClick r:id="rId3"/>
              </a:rPr>
              <a:t>Building Stakeholder Knowledge about Data</a:t>
            </a:r>
            <a:r>
              <a:rPr lang="en-US" sz="2400" dirty="0"/>
              <a:t> (DaSy)</a:t>
            </a:r>
          </a:p>
          <a:p>
            <a:r>
              <a:rPr lang="en-US" sz="2400" dirty="0">
                <a:hlinkClick r:id="rId4"/>
              </a:rPr>
              <a:t>Data Meeting Protocol</a:t>
            </a:r>
            <a:r>
              <a:rPr lang="en-US" sz="2400" dirty="0"/>
              <a:t> (IDC)</a:t>
            </a:r>
          </a:p>
          <a:p>
            <a:r>
              <a:rPr lang="en-US" sz="2400" dirty="0">
                <a:hlinkClick r:id="rId5"/>
              </a:rPr>
              <a:t>Telling Your SSIP Story in an Infographic</a:t>
            </a:r>
            <a:r>
              <a:rPr lang="en-US" sz="2400" dirty="0"/>
              <a:t> (DaSy, NCSI, ECTA)</a:t>
            </a:r>
          </a:p>
          <a:p>
            <a:pPr lvl="1"/>
            <a:r>
              <a:rPr lang="en-US" sz="2000" dirty="0"/>
              <a:t>Webinar coming April 26</a:t>
            </a:r>
          </a:p>
          <a:p>
            <a:r>
              <a:rPr lang="en-US" sz="2400" dirty="0">
                <a:hlinkClick r:id="rId6"/>
              </a:rPr>
              <a:t>Data Visualization Toolkit</a:t>
            </a:r>
            <a:r>
              <a:rPr lang="en-US" sz="2400" dirty="0"/>
              <a:t> (DaSy, NCSI) </a:t>
            </a:r>
          </a:p>
          <a:p>
            <a:r>
              <a:rPr lang="en-US" sz="2400" dirty="0">
                <a:hlinkClick r:id="rId7"/>
              </a:rPr>
              <a:t>Strengthening SSIP </a:t>
            </a:r>
            <a:r>
              <a:rPr lang="en-US" sz="2400">
                <a:hlinkClick r:id="rId7"/>
              </a:rPr>
              <a:t>Evaluations with Qualitative </a:t>
            </a:r>
            <a:r>
              <a:rPr lang="en-US" sz="2400" dirty="0">
                <a:hlinkClick r:id="rId7"/>
              </a:rPr>
              <a:t>Methods</a:t>
            </a:r>
            <a:r>
              <a:rPr lang="en-US" sz="2400" dirty="0"/>
              <a:t> (DaSy)</a:t>
            </a:r>
          </a:p>
          <a:p>
            <a:r>
              <a:rPr lang="en-US" sz="2400" dirty="0"/>
              <a:t>Materials from the Evaluating Practice Change and Fidelity Series are posted on the DaSy website: </a:t>
            </a:r>
            <a:r>
              <a:rPr lang="en-US" sz="2400" dirty="0">
                <a:hlinkClick r:id="rId8"/>
              </a:rPr>
              <a:t>Evaluation of Implementation of EBP Workshop Resources</a:t>
            </a:r>
            <a:endParaRPr lang="en-US" sz="2400" dirty="0"/>
          </a:p>
          <a:p>
            <a:endParaRPr lang="en-US" sz="2400" dirty="0"/>
          </a:p>
          <a:p>
            <a:endParaRPr lang="en-US" sz="2400" dirty="0"/>
          </a:p>
          <a:p>
            <a:endParaRPr lang="en-US" sz="2400" dirty="0"/>
          </a:p>
        </p:txBody>
      </p:sp>
      <p:sp>
        <p:nvSpPr>
          <p:cNvPr id="6" name="Title 5">
            <a:extLst>
              <a:ext uri="{FF2B5EF4-FFF2-40B4-BE49-F238E27FC236}">
                <a16:creationId xmlns:a16="http://schemas.microsoft.com/office/drawing/2014/main" id="{B56361AD-D791-3141-9136-1BCDC0F11714}"/>
              </a:ext>
            </a:extLst>
          </p:cNvPr>
          <p:cNvSpPr>
            <a:spLocks noGrp="1"/>
          </p:cNvSpPr>
          <p:nvPr>
            <p:ph type="title"/>
          </p:nvPr>
        </p:nvSpPr>
        <p:spPr/>
        <p:txBody>
          <a:bodyPr/>
          <a:lstStyle/>
          <a:p>
            <a:r>
              <a:rPr lang="en-US" dirty="0"/>
              <a:t>Key Resources</a:t>
            </a:r>
          </a:p>
        </p:txBody>
      </p:sp>
      <p:sp>
        <p:nvSpPr>
          <p:cNvPr id="5" name="Slide Number Placeholder 4">
            <a:extLst>
              <a:ext uri="{FF2B5EF4-FFF2-40B4-BE49-F238E27FC236}">
                <a16:creationId xmlns:a16="http://schemas.microsoft.com/office/drawing/2014/main" id="{7C21A4A3-90BB-E440-B584-F5D35F312C69}"/>
              </a:ext>
            </a:extLst>
          </p:cNvPr>
          <p:cNvSpPr>
            <a:spLocks noGrp="1"/>
          </p:cNvSpPr>
          <p:nvPr>
            <p:ph type="sldNum" sz="quarter" idx="10"/>
          </p:nvPr>
        </p:nvSpPr>
        <p:spPr/>
        <p:txBody>
          <a:bodyPr/>
          <a:lstStyle/>
          <a:p>
            <a:fld id="{B2897048-00E0-47FB-B07B-F36BBE8AF579}" type="slidenum">
              <a:rPr lang="en-US" smtClean="0"/>
              <a:pPr/>
              <a:t>23</a:t>
            </a:fld>
            <a:endParaRPr lang="en-US" dirty="0"/>
          </a:p>
        </p:txBody>
      </p:sp>
    </p:spTree>
    <p:extLst>
      <p:ext uri="{BB962C8B-B14F-4D97-AF65-F5344CB8AC3E}">
        <p14:creationId xmlns:p14="http://schemas.microsoft.com/office/powerpoint/2010/main" val="1607615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114799"/>
          </a:xfrm>
        </p:spPr>
        <p:txBody>
          <a:bodyPr/>
          <a:lstStyle/>
          <a:p>
            <a:r>
              <a:rPr lang="en-US" dirty="0"/>
              <a:t>You have identified changes you want to make to your evaluation plan! Yay!!!</a:t>
            </a:r>
          </a:p>
          <a:p>
            <a:pPr marL="342900" lvl="4" indent="-342900"/>
            <a:r>
              <a:rPr lang="en-US" sz="2800" dirty="0">
                <a:solidFill>
                  <a:srgbClr val="154578"/>
                </a:solidFill>
              </a:rPr>
              <a:t>Depending on the type and nature of the change, you don’t necessarily have to have all of this reflected in your April submission.</a:t>
            </a:r>
          </a:p>
          <a:p>
            <a:pPr marL="342900" lvl="4" indent="-342900"/>
            <a:r>
              <a:rPr lang="en-US" sz="2800" dirty="0">
                <a:solidFill>
                  <a:srgbClr val="154578"/>
                </a:solidFill>
              </a:rPr>
              <a:t>This is an iterative process.</a:t>
            </a:r>
          </a:p>
          <a:p>
            <a:pPr marL="342900" lvl="4" indent="-342900"/>
            <a:r>
              <a:rPr lang="en-US" sz="2800" dirty="0">
                <a:solidFill>
                  <a:srgbClr val="154578"/>
                </a:solidFill>
              </a:rPr>
              <a:t>If you have the capacity, go for it;</a:t>
            </a:r>
          </a:p>
          <a:p>
            <a:pPr marL="342900" lvl="4" indent="-342900"/>
            <a:r>
              <a:rPr lang="en-US" sz="2800" dirty="0">
                <a:solidFill>
                  <a:srgbClr val="154578"/>
                </a:solidFill>
              </a:rPr>
              <a:t>If not, be judicious in what you incorporate.</a:t>
            </a:r>
          </a:p>
          <a:p>
            <a:endParaRPr lang="en-US" dirty="0"/>
          </a:p>
        </p:txBody>
      </p:sp>
      <p:sp>
        <p:nvSpPr>
          <p:cNvPr id="3" name="Title 2"/>
          <p:cNvSpPr>
            <a:spLocks noGrp="1"/>
          </p:cNvSpPr>
          <p:nvPr>
            <p:ph type="title"/>
          </p:nvPr>
        </p:nvSpPr>
        <p:spPr/>
        <p:txBody>
          <a:bodyPr>
            <a:normAutofit fontScale="90000"/>
          </a:bodyPr>
          <a:lstStyle/>
          <a:p>
            <a:r>
              <a:rPr lang="en-US" dirty="0"/>
              <a:t>Thinking About Your April Submission</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24</a:t>
            </a:fld>
            <a:endParaRPr lang="en-US" dirty="0"/>
          </a:p>
        </p:txBody>
      </p:sp>
    </p:spTree>
    <p:extLst>
      <p:ext uri="{BB962C8B-B14F-4D97-AF65-F5344CB8AC3E}">
        <p14:creationId xmlns:p14="http://schemas.microsoft.com/office/powerpoint/2010/main" val="3428580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1"/>
            <a:ext cx="8229600" cy="4343400"/>
          </a:xfrm>
        </p:spPr>
        <p:txBody>
          <a:bodyPr/>
          <a:lstStyle/>
          <a:p>
            <a:r>
              <a:rPr lang="en-US" dirty="0"/>
              <a:t>Follow-up TA Requests</a:t>
            </a:r>
          </a:p>
          <a:p>
            <a:pPr lvl="1"/>
            <a:r>
              <a:rPr lang="en-US" dirty="0"/>
              <a:t>Talk to your breakout group leader(s) for this workshop series</a:t>
            </a:r>
          </a:p>
          <a:p>
            <a:pPr lvl="1"/>
            <a:r>
              <a:rPr lang="en-US" dirty="0"/>
              <a:t>Let us know if you would like to have individualized calls to apply and extend the work to your plan</a:t>
            </a:r>
          </a:p>
          <a:p>
            <a:pPr lvl="1"/>
            <a:r>
              <a:rPr lang="en-US" dirty="0"/>
              <a:t>Small group calls to continue discussion</a:t>
            </a:r>
          </a:p>
          <a:p>
            <a:pPr lvl="1"/>
            <a:r>
              <a:rPr lang="en-US" dirty="0"/>
              <a:t>Contact Betsy Davies-Mercier: </a:t>
            </a:r>
            <a:r>
              <a:rPr lang="en-US" dirty="0">
                <a:hlinkClick r:id="rId3"/>
              </a:rPr>
              <a:t>Elizabeth.mercier@sri.com</a:t>
            </a:r>
            <a:r>
              <a:rPr lang="en-US" dirty="0"/>
              <a:t> </a:t>
            </a:r>
          </a:p>
          <a:p>
            <a:r>
              <a:rPr lang="en-US" dirty="0"/>
              <a:t>Bring your ideas and thoughts from this series to your state teams and other TA providers</a:t>
            </a:r>
          </a:p>
        </p:txBody>
      </p:sp>
      <p:sp>
        <p:nvSpPr>
          <p:cNvPr id="3" name="Title 2"/>
          <p:cNvSpPr>
            <a:spLocks noGrp="1"/>
          </p:cNvSpPr>
          <p:nvPr>
            <p:ph type="title"/>
          </p:nvPr>
        </p:nvSpPr>
        <p:spPr/>
        <p:txBody>
          <a:bodyPr/>
          <a:lstStyle/>
          <a:p>
            <a:r>
              <a:rPr lang="en-US" dirty="0"/>
              <a:t>Follow up TA Support</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25</a:t>
            </a:fld>
            <a:endParaRPr lang="en-US" dirty="0"/>
          </a:p>
        </p:txBody>
      </p:sp>
    </p:spTree>
    <p:extLst>
      <p:ext uri="{BB962C8B-B14F-4D97-AF65-F5344CB8AC3E}">
        <p14:creationId xmlns:p14="http://schemas.microsoft.com/office/powerpoint/2010/main" val="343339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19599"/>
          </a:xfrm>
        </p:spPr>
        <p:txBody>
          <a:bodyPr/>
          <a:lstStyle/>
          <a:p>
            <a:r>
              <a:rPr lang="en-US" dirty="0"/>
              <a:t>Email asking you to evaluate this workshop series</a:t>
            </a:r>
          </a:p>
          <a:p>
            <a:pPr lvl="1"/>
            <a:r>
              <a:rPr lang="en-US" dirty="0"/>
              <a:t>We value your feedback! </a:t>
            </a:r>
          </a:p>
          <a:p>
            <a:r>
              <a:rPr lang="en-US" dirty="0"/>
              <a:t>Potential topics for Coffee Hours</a:t>
            </a:r>
          </a:p>
          <a:p>
            <a:pPr lvl="1"/>
            <a:r>
              <a:rPr lang="en-US" dirty="0"/>
              <a:t>Defining and operationalizing practices</a:t>
            </a:r>
          </a:p>
          <a:p>
            <a:pPr lvl="1"/>
            <a:r>
              <a:rPr lang="en-US" dirty="0"/>
              <a:t>Setting a fidelity threshold</a:t>
            </a:r>
          </a:p>
          <a:p>
            <a:pPr lvl="1"/>
            <a:r>
              <a:rPr lang="en-US" dirty="0"/>
              <a:t>Selecting a fidelity tool</a:t>
            </a:r>
          </a:p>
          <a:p>
            <a:pPr lvl="1"/>
            <a:r>
              <a:rPr lang="en-US" dirty="0"/>
              <a:t>How to improve the quality of self-report data</a:t>
            </a:r>
          </a:p>
          <a:p>
            <a:pPr lvl="1"/>
            <a:r>
              <a:rPr lang="en-US" dirty="0"/>
              <a:t>Using qualitative data in reporting about practices</a:t>
            </a:r>
          </a:p>
          <a:p>
            <a:pPr marL="914400" lvl="2" indent="0">
              <a:buNone/>
            </a:pPr>
            <a:endParaRPr lang="en-US" dirty="0"/>
          </a:p>
        </p:txBody>
      </p:sp>
      <p:sp>
        <p:nvSpPr>
          <p:cNvPr id="3" name="Title 2"/>
          <p:cNvSpPr>
            <a:spLocks noGrp="1"/>
          </p:cNvSpPr>
          <p:nvPr>
            <p:ph type="title"/>
          </p:nvPr>
        </p:nvSpPr>
        <p:spPr/>
        <p:txBody>
          <a:bodyPr/>
          <a:lstStyle/>
          <a:p>
            <a:r>
              <a:rPr lang="en-US" dirty="0"/>
              <a:t>Coming Soon</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26</a:t>
            </a:fld>
            <a:endParaRPr lang="en-US" dirty="0"/>
          </a:p>
        </p:txBody>
      </p:sp>
    </p:spTree>
    <p:extLst>
      <p:ext uri="{BB962C8B-B14F-4D97-AF65-F5344CB8AC3E}">
        <p14:creationId xmlns:p14="http://schemas.microsoft.com/office/powerpoint/2010/main" val="3105335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3999"/>
            <a:ext cx="8229600" cy="4419601"/>
          </a:xfrm>
        </p:spPr>
        <p:txBody>
          <a:bodyPr/>
          <a:lstStyle/>
          <a:p>
            <a:pPr lvl="0"/>
            <a:r>
              <a:rPr lang="en-US" dirty="0"/>
              <a:t>State sharing and discussion</a:t>
            </a:r>
          </a:p>
          <a:p>
            <a:pPr lvl="1"/>
            <a:r>
              <a:rPr lang="en-US" dirty="0"/>
              <a:t>Data aggregation</a:t>
            </a:r>
          </a:p>
          <a:p>
            <a:pPr lvl="2"/>
            <a:r>
              <a:rPr lang="en-US" dirty="0"/>
              <a:t>At what level does aggregation happen?</a:t>
            </a:r>
          </a:p>
          <a:p>
            <a:pPr lvl="2"/>
            <a:r>
              <a:rPr lang="en-US" dirty="0"/>
              <a:t>How do local programs and the state coordinate to aggregate data?</a:t>
            </a:r>
          </a:p>
          <a:p>
            <a:pPr lvl="1"/>
            <a:r>
              <a:rPr lang="en-US" dirty="0"/>
              <a:t>Pulling it all together</a:t>
            </a:r>
          </a:p>
          <a:p>
            <a:pPr lvl="2"/>
            <a:r>
              <a:rPr lang="en-US" dirty="0"/>
              <a:t>What do you want to know from your data and what do you need to answer your questions?</a:t>
            </a:r>
          </a:p>
          <a:p>
            <a:pPr lvl="2"/>
            <a:r>
              <a:rPr lang="en-US" dirty="0"/>
              <a:t>How can data support implementation and improvement?</a:t>
            </a:r>
          </a:p>
          <a:p>
            <a:endParaRPr lang="en-US" dirty="0"/>
          </a:p>
        </p:txBody>
      </p:sp>
      <p:sp>
        <p:nvSpPr>
          <p:cNvPr id="3" name="Title 2"/>
          <p:cNvSpPr>
            <a:spLocks noGrp="1"/>
          </p:cNvSpPr>
          <p:nvPr>
            <p:ph type="title"/>
          </p:nvPr>
        </p:nvSpPr>
        <p:spPr/>
        <p:txBody>
          <a:bodyPr/>
          <a:lstStyle/>
          <a:p>
            <a:r>
              <a:rPr lang="en-US" dirty="0"/>
              <a:t>Small Breakout Group Work</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27</a:t>
            </a:fld>
            <a:endParaRPr lang="en-US" dirty="0"/>
          </a:p>
        </p:txBody>
      </p:sp>
    </p:spTree>
    <p:extLst>
      <p:ext uri="{BB962C8B-B14F-4D97-AF65-F5344CB8AC3E}">
        <p14:creationId xmlns:p14="http://schemas.microsoft.com/office/powerpoint/2010/main" val="975508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19599"/>
          </a:xfrm>
        </p:spPr>
        <p:txBody>
          <a:bodyPr/>
          <a:lstStyle/>
          <a:p>
            <a:pPr marL="0" indent="0">
              <a:buNone/>
            </a:pPr>
            <a:r>
              <a:rPr lang="en-US" dirty="0"/>
              <a:t>To request follow-up support or individualized TA</a:t>
            </a:r>
          </a:p>
          <a:p>
            <a:r>
              <a:rPr lang="en-US" dirty="0"/>
              <a:t>Talk to your breakout group leader(s) for this workshop series</a:t>
            </a:r>
          </a:p>
          <a:p>
            <a:r>
              <a:rPr lang="en-US" dirty="0"/>
              <a:t>Contact Betsy Davies-Mercier:</a:t>
            </a:r>
          </a:p>
          <a:p>
            <a:pPr marL="457200" lvl="1" indent="0">
              <a:buNone/>
            </a:pPr>
            <a:r>
              <a:rPr lang="en-US" dirty="0">
                <a:hlinkClick r:id="rId3"/>
              </a:rPr>
              <a:t>Elizabeth.mercier@sri.com</a:t>
            </a:r>
            <a:r>
              <a:rPr lang="en-US" dirty="0"/>
              <a:t> </a:t>
            </a:r>
          </a:p>
          <a:p>
            <a:r>
              <a:rPr lang="en-US" dirty="0"/>
              <a:t>Contact your current TA provider</a:t>
            </a:r>
          </a:p>
        </p:txBody>
      </p:sp>
      <p:sp>
        <p:nvSpPr>
          <p:cNvPr id="3" name="Title 2"/>
          <p:cNvSpPr>
            <a:spLocks noGrp="1"/>
          </p:cNvSpPr>
          <p:nvPr>
            <p:ph type="title"/>
          </p:nvPr>
        </p:nvSpPr>
        <p:spPr/>
        <p:txBody>
          <a:bodyPr/>
          <a:lstStyle/>
          <a:p>
            <a:r>
              <a:rPr lang="en-US" dirty="0"/>
              <a:t>Additional TA Support</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28</a:t>
            </a:fld>
            <a:endParaRPr lang="en-US" dirty="0"/>
          </a:p>
        </p:txBody>
      </p:sp>
    </p:spTree>
    <p:extLst>
      <p:ext uri="{BB962C8B-B14F-4D97-AF65-F5344CB8AC3E}">
        <p14:creationId xmlns:p14="http://schemas.microsoft.com/office/powerpoint/2010/main" val="2971190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FC9F587-E50E-BB41-BFE9-1C90E45712F8}"/>
              </a:ext>
            </a:extLst>
          </p:cNvPr>
          <p:cNvSpPr>
            <a:spLocks noGrp="1"/>
          </p:cNvSpPr>
          <p:nvPr>
            <p:ph idx="1"/>
          </p:nvPr>
        </p:nvSpPr>
        <p:spPr/>
        <p:txBody>
          <a:bodyPr/>
          <a:lstStyle/>
          <a:p>
            <a:r>
              <a:rPr lang="en-US" sz="3200" dirty="0"/>
              <a:t>What struck you today?</a:t>
            </a:r>
          </a:p>
          <a:p>
            <a:r>
              <a:rPr lang="en-US" sz="3200" dirty="0"/>
              <a:t>What did this get you thinking about?</a:t>
            </a:r>
          </a:p>
        </p:txBody>
      </p:sp>
      <p:sp>
        <p:nvSpPr>
          <p:cNvPr id="3" name="Title 2">
            <a:extLst>
              <a:ext uri="{FF2B5EF4-FFF2-40B4-BE49-F238E27FC236}">
                <a16:creationId xmlns:a16="http://schemas.microsoft.com/office/drawing/2014/main" id="{C9E060C5-9C75-C845-A4EA-2D131133CB2B}"/>
              </a:ext>
            </a:extLst>
          </p:cNvPr>
          <p:cNvSpPr>
            <a:spLocks noGrp="1"/>
          </p:cNvSpPr>
          <p:nvPr>
            <p:ph type="title"/>
          </p:nvPr>
        </p:nvSpPr>
        <p:spPr/>
        <p:txBody>
          <a:bodyPr/>
          <a:lstStyle/>
          <a:p>
            <a:r>
              <a:rPr lang="en-US" dirty="0"/>
              <a:t>Your Take Aways</a:t>
            </a:r>
          </a:p>
        </p:txBody>
      </p:sp>
      <p:sp>
        <p:nvSpPr>
          <p:cNvPr id="4" name="Slide Number Placeholder 3">
            <a:extLst>
              <a:ext uri="{FF2B5EF4-FFF2-40B4-BE49-F238E27FC236}">
                <a16:creationId xmlns:a16="http://schemas.microsoft.com/office/drawing/2014/main" id="{2F6E3575-6F76-9241-82E8-A179697673A8}"/>
              </a:ext>
            </a:extLst>
          </p:cNvPr>
          <p:cNvSpPr>
            <a:spLocks noGrp="1"/>
          </p:cNvSpPr>
          <p:nvPr>
            <p:ph type="sldNum" sz="quarter" idx="10"/>
          </p:nvPr>
        </p:nvSpPr>
        <p:spPr/>
        <p:txBody>
          <a:bodyPr/>
          <a:lstStyle/>
          <a:p>
            <a:fld id="{B2897048-00E0-47FB-B07B-F36BBE8AF579}" type="slidenum">
              <a:rPr lang="en-US" smtClean="0"/>
              <a:pPr/>
              <a:t>29</a:t>
            </a:fld>
            <a:endParaRPr lang="en-US" dirty="0"/>
          </a:p>
        </p:txBody>
      </p:sp>
      <p:pic>
        <p:nvPicPr>
          <p:cNvPr id="12" name="Picture 11">
            <a:extLst>
              <a:ext uri="{FF2B5EF4-FFF2-40B4-BE49-F238E27FC236}">
                <a16:creationId xmlns:a16="http://schemas.microsoft.com/office/drawing/2014/main" id="{30A99B3D-081C-6E4A-A50A-9FDB8F6DE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323618"/>
            <a:ext cx="5181600" cy="2315183"/>
          </a:xfrm>
          <a:prstGeom prst="rect">
            <a:avLst/>
          </a:prstGeom>
        </p:spPr>
      </p:pic>
    </p:spTree>
    <p:extLst>
      <p:ext uri="{BB962C8B-B14F-4D97-AF65-F5344CB8AC3E}">
        <p14:creationId xmlns:p14="http://schemas.microsoft.com/office/powerpoint/2010/main" val="3128932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066800"/>
            <a:ext cx="6702552" cy="1676400"/>
          </a:xfrm>
          <a:prstGeom prst="rect">
            <a:avLst/>
          </a:prstGeom>
        </p:spPr>
        <p:txBody>
          <a:bodyPr vert="horz" lIns="91440" tIns="45720" rIns="91440" bIns="45720" rtlCol="0" anchor="ctr">
            <a:normAutofit fontScale="62500" lnSpcReduction="20000"/>
          </a:bodyPr>
          <a:lstStyle>
            <a:lvl1pPr algn="l" defTabSz="914400" rtl="0" eaLnBrk="1" latinLnBrk="0" hangingPunct="1">
              <a:spcBef>
                <a:spcPct val="0"/>
              </a:spcBef>
              <a:buNone/>
              <a:defRPr sz="5400" b="1" kern="1200">
                <a:solidFill>
                  <a:srgbClr val="154578"/>
                </a:solidFill>
                <a:latin typeface="Century Gothic" panose="020B0502020202020204" pitchFamily="34" charset="0"/>
                <a:ea typeface="+mj-ea"/>
                <a:cs typeface="+mj-cs"/>
              </a:defRPr>
            </a:lvl1pPr>
            <a:lvl2pPr>
              <a:defRPr sz="5400" b="1">
                <a:solidFill>
                  <a:srgbClr val="154578"/>
                </a:solidFill>
                <a:latin typeface="Century Gothic" panose="020B0502020202020204" pitchFamily="34" charset="0"/>
              </a:defRPr>
            </a:lvl2pPr>
          </a:lstStyle>
          <a:p>
            <a:pPr>
              <a:lnSpc>
                <a:spcPct val="120000"/>
              </a:lnSpc>
            </a:pPr>
            <a:r>
              <a:rPr lang="en-US" dirty="0"/>
              <a:t>Evaluating Practice Change and Fidelity Workshop Series</a:t>
            </a:r>
          </a:p>
        </p:txBody>
      </p:sp>
      <p:sp>
        <p:nvSpPr>
          <p:cNvPr id="6" name="Subtitle 2"/>
          <p:cNvSpPr txBox="1">
            <a:spLocks/>
          </p:cNvSpPr>
          <p:nvPr/>
        </p:nvSpPr>
        <p:spPr>
          <a:xfrm>
            <a:off x="457200" y="5184648"/>
            <a:ext cx="4270248" cy="758952"/>
          </a:xfrm>
          <a:prstGeom prst="rect">
            <a:avLst/>
          </a:prstGeom>
        </p:spPr>
        <p:txBody>
          <a:bodyPr anchor="b">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t>March 1, 2018</a:t>
            </a:r>
          </a:p>
        </p:txBody>
      </p:sp>
      <p:sp>
        <p:nvSpPr>
          <p:cNvPr id="7" name="Text Placeholder 10"/>
          <p:cNvSpPr txBox="1">
            <a:spLocks/>
          </p:cNvSpPr>
          <p:nvPr/>
        </p:nvSpPr>
        <p:spPr>
          <a:xfrm>
            <a:off x="457200" y="2994086"/>
            <a:ext cx="7848600" cy="12192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Session 3: What do we do with all this data?</a:t>
            </a:r>
          </a:p>
        </p:txBody>
      </p:sp>
      <p:pic>
        <p:nvPicPr>
          <p:cNvPr id="11" name="Picture 2" descr="C:\Users\Robin\Documents\DaSy\SSIP\Yr6 TA\Webinar\Photos\iStock_000017463968XSmall.jpg"/>
          <p:cNvPicPr>
            <a:picLocks noChangeAspect="1" noChangeArrowheads="1"/>
          </p:cNvPicPr>
          <p:nvPr/>
        </p:nvPicPr>
        <p:blipFill>
          <a:blip r:embed="rId3">
            <a:extLst>
              <a:ext uri="{28A0092B-C50C-407E-A947-70E740481C1C}">
                <a14:useLocalDpi xmlns:a14="http://schemas.microsoft.com/office/drawing/2010/main" val="0"/>
              </a:ext>
            </a:extLst>
          </a:blip>
          <a:srcRect l="10908" r="10908"/>
          <a:stretch>
            <a:fillRect/>
          </a:stretch>
        </p:blipFill>
        <p:spPr bwMode="auto">
          <a:xfrm>
            <a:off x="4621298" y="4234576"/>
            <a:ext cx="3455902" cy="19513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41942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Formative Evaluation	</a:t>
            </a:r>
          </a:p>
        </p:txBody>
      </p:sp>
      <p:sp>
        <p:nvSpPr>
          <p:cNvPr id="2" name="Content Placeholder 1"/>
          <p:cNvSpPr>
            <a:spLocks noGrp="1"/>
          </p:cNvSpPr>
          <p:nvPr>
            <p:ph sz="half" idx="1"/>
          </p:nvPr>
        </p:nvSpPr>
        <p:spPr>
          <a:xfrm>
            <a:off x="457200" y="1417638"/>
            <a:ext cx="4419600" cy="4708525"/>
          </a:xfrm>
        </p:spPr>
        <p:txBody>
          <a:bodyPr/>
          <a:lstStyle/>
          <a:p>
            <a:pPr>
              <a:spcAft>
                <a:spcPts val="1200"/>
              </a:spcAft>
            </a:pPr>
            <a:r>
              <a:rPr lang="en-US" sz="3600" dirty="0"/>
              <a:t>What worked well?</a:t>
            </a:r>
          </a:p>
          <a:p>
            <a:pPr>
              <a:spcAft>
                <a:spcPts val="1200"/>
              </a:spcAft>
            </a:pPr>
            <a:r>
              <a:rPr lang="en-US" sz="3600" dirty="0"/>
              <a:t>What could be improved for future online workshops?</a:t>
            </a:r>
          </a:p>
          <a:p>
            <a:pPr>
              <a:spcAft>
                <a:spcPts val="1200"/>
              </a:spcAft>
            </a:pPr>
            <a:r>
              <a:rPr lang="en-US" sz="3200" dirty="0">
                <a:solidFill>
                  <a:srgbClr val="39B54A"/>
                </a:solidFill>
              </a:rPr>
              <a:t>Please also complete the evaluation survey coming via email!</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30</a:t>
            </a:fld>
            <a:endParaRPr lang="en-US" dirty="0"/>
          </a:p>
        </p:txBody>
      </p:sp>
      <p:pic>
        <p:nvPicPr>
          <p:cNvPr id="21" name="Picture 20">
            <a:extLst>
              <a:ext uri="{FF2B5EF4-FFF2-40B4-BE49-F238E27FC236}">
                <a16:creationId xmlns:a16="http://schemas.microsoft.com/office/drawing/2014/main" id="{A9ED3A18-567C-A241-8E46-55517CEB4D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38700" y="2019300"/>
            <a:ext cx="3962400" cy="2971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74987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1"/>
            <a:ext cx="8229600" cy="3962400"/>
          </a:xfrm>
        </p:spPr>
        <p:txBody>
          <a:bodyPr/>
          <a:lstStyle/>
          <a:p>
            <a:pPr marL="0" indent="0">
              <a:buNone/>
            </a:pPr>
            <a:endParaRPr lang="en-US" sz="1800" dirty="0"/>
          </a:p>
          <a:p>
            <a:pPr marL="0" indent="0">
              <a:buNone/>
            </a:pPr>
            <a:endParaRPr lang="en-US" sz="1800" dirty="0"/>
          </a:p>
          <a:p>
            <a:pPr marL="0" indent="0">
              <a:buNone/>
            </a:pPr>
            <a:r>
              <a:rPr lang="en-US" sz="1800" dirty="0"/>
              <a:t>The contents of this presentation were developed under grants from the U.S. Department of Education, # H373Z120002, #H326P120002, H326R140006, and H373Y130002. However, those contents do not necessarily represent the policy of the U.S. Department of Education, and you should not assume endorsement by the Federal Government. Project Officers: Meredith Miceli, Richelle Davis, Julia Martin Eile, Perry Williams, and Shedeh Hajghassemali.</a:t>
            </a:r>
          </a:p>
        </p:txBody>
      </p:sp>
      <p:sp>
        <p:nvSpPr>
          <p:cNvPr id="8" name="Slide Number Placeholder 7"/>
          <p:cNvSpPr>
            <a:spLocks noGrp="1"/>
          </p:cNvSpPr>
          <p:nvPr>
            <p:ph type="sldNum" sz="quarter" idx="10"/>
          </p:nvPr>
        </p:nvSpPr>
        <p:spPr/>
        <p:txBody>
          <a:bodyPr/>
          <a:lstStyle/>
          <a:p>
            <a:fld id="{B2897048-00E0-47FB-B07B-F36BBE8AF579}" type="slidenum">
              <a:rPr lang="en-US" smtClean="0"/>
              <a:pPr/>
              <a:t>31</a:t>
            </a:fld>
            <a:endParaRPr lang="en-US" dirty="0"/>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981" y="5097399"/>
            <a:ext cx="1062037" cy="885825"/>
          </a:xfrm>
          <a:prstGeom prst="rect">
            <a:avLst/>
          </a:prstGeom>
        </p:spPr>
      </p:pic>
      <p:sp>
        <p:nvSpPr>
          <p:cNvPr id="2" name="Title 1"/>
          <p:cNvSpPr>
            <a:spLocks noGrp="1"/>
          </p:cNvSpPr>
          <p:nvPr>
            <p:ph type="title"/>
          </p:nvPr>
        </p:nvSpPr>
        <p:spPr/>
        <p:txBody>
          <a:bodyPr>
            <a:normAutofit/>
          </a:bodyPr>
          <a:lstStyle/>
          <a:p>
            <a:r>
              <a:rPr lang="en-US" sz="6000" dirty="0"/>
              <a:t>Thank You!</a:t>
            </a:r>
          </a:p>
        </p:txBody>
      </p:sp>
    </p:spTree>
    <p:extLst>
      <p:ext uri="{BB962C8B-B14F-4D97-AF65-F5344CB8AC3E}">
        <p14:creationId xmlns:p14="http://schemas.microsoft.com/office/powerpoint/2010/main" val="262124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Participants will increase understanding of </a:t>
            </a:r>
            <a:r>
              <a:rPr lang="en-US" b="1" dirty="0"/>
              <a:t>strategies for analysis and use </a:t>
            </a:r>
            <a:r>
              <a:rPr lang="en-US" dirty="0"/>
              <a:t>of practice change and fidelity data.</a:t>
            </a:r>
          </a:p>
          <a:p>
            <a:r>
              <a:rPr lang="en-US" dirty="0"/>
              <a:t>Participants will identify clear </a:t>
            </a:r>
            <a:r>
              <a:rPr lang="en-US" b="1" dirty="0"/>
              <a:t>strategies for improving their evaluation plan </a:t>
            </a:r>
            <a:r>
              <a:rPr lang="en-US" dirty="0"/>
              <a:t>that will enable them to effectively evaluate practice change and fidelity.</a:t>
            </a:r>
          </a:p>
        </p:txBody>
      </p:sp>
      <p:sp>
        <p:nvSpPr>
          <p:cNvPr id="3" name="Title 2"/>
          <p:cNvSpPr>
            <a:spLocks noGrp="1"/>
          </p:cNvSpPr>
          <p:nvPr>
            <p:ph type="title"/>
          </p:nvPr>
        </p:nvSpPr>
        <p:spPr/>
        <p:txBody>
          <a:bodyPr/>
          <a:lstStyle/>
          <a:p>
            <a:r>
              <a:rPr lang="en-US" dirty="0"/>
              <a:t>Intended Outcomes of this Session</a:t>
            </a:r>
          </a:p>
        </p:txBody>
      </p:sp>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spTree>
    <p:extLst>
      <p:ext uri="{BB962C8B-B14F-4D97-AF65-F5344CB8AC3E}">
        <p14:creationId xmlns:p14="http://schemas.microsoft.com/office/powerpoint/2010/main" val="1180909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419599"/>
          </a:xfrm>
        </p:spPr>
        <p:txBody>
          <a:bodyPr/>
          <a:lstStyle/>
          <a:p>
            <a:r>
              <a:rPr lang="en-US" dirty="0"/>
              <a:t>Presentation</a:t>
            </a:r>
          </a:p>
          <a:p>
            <a:pPr lvl="1"/>
            <a:r>
              <a:rPr lang="en-US" sz="2600" dirty="0"/>
              <a:t>Data aggregation and unit of analysis </a:t>
            </a:r>
          </a:p>
          <a:p>
            <a:pPr lvl="1"/>
            <a:r>
              <a:rPr lang="en-US" sz="2600" dirty="0"/>
              <a:t>Pulling it all together</a:t>
            </a:r>
          </a:p>
          <a:p>
            <a:r>
              <a:rPr lang="en-US" dirty="0"/>
              <a:t>Key Takeaways</a:t>
            </a:r>
          </a:p>
          <a:p>
            <a:r>
              <a:rPr lang="en-US" dirty="0"/>
              <a:t>Wrapping up and coming soon</a:t>
            </a:r>
          </a:p>
          <a:p>
            <a:r>
              <a:rPr lang="en-US" dirty="0"/>
              <a:t>Small Group Work </a:t>
            </a:r>
          </a:p>
          <a:p>
            <a:r>
              <a:rPr lang="en-US" dirty="0"/>
              <a:t>Wrap-Up</a:t>
            </a:r>
          </a:p>
        </p:txBody>
      </p:sp>
      <p:sp>
        <p:nvSpPr>
          <p:cNvPr id="3" name="Title 2"/>
          <p:cNvSpPr>
            <a:spLocks noGrp="1"/>
          </p:cNvSpPr>
          <p:nvPr>
            <p:ph type="title"/>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spTree>
    <p:extLst>
      <p:ext uri="{BB962C8B-B14F-4D97-AF65-F5344CB8AC3E}">
        <p14:creationId xmlns:p14="http://schemas.microsoft.com/office/powerpoint/2010/main" val="22651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37F4A-F668-48FE-B4D3-7394E98F1103}"/>
              </a:ext>
            </a:extLst>
          </p:cNvPr>
          <p:cNvSpPr>
            <a:spLocks noGrp="1"/>
          </p:cNvSpPr>
          <p:nvPr>
            <p:ph type="title"/>
          </p:nvPr>
        </p:nvSpPr>
        <p:spPr/>
        <p:txBody>
          <a:bodyPr/>
          <a:lstStyle/>
          <a:p>
            <a:r>
              <a:rPr lang="en-US" dirty="0"/>
              <a:t>Data Aggregation	</a:t>
            </a:r>
          </a:p>
        </p:txBody>
      </p:sp>
      <p:sp>
        <p:nvSpPr>
          <p:cNvPr id="4" name="Slide Number Placeholder 3">
            <a:extLst>
              <a:ext uri="{FF2B5EF4-FFF2-40B4-BE49-F238E27FC236}">
                <a16:creationId xmlns:a16="http://schemas.microsoft.com/office/drawing/2014/main" id="{D77C0E0E-9140-45A6-B332-ACCFCF167BE2}"/>
              </a:ext>
            </a:extLst>
          </p:cNvPr>
          <p:cNvSpPr>
            <a:spLocks noGrp="1"/>
          </p:cNvSpPr>
          <p:nvPr>
            <p:ph type="sldNum" sz="quarter" idx="10"/>
          </p:nvPr>
        </p:nvSpPr>
        <p:spPr/>
        <p:txBody>
          <a:bodyPr/>
          <a:lstStyle/>
          <a:p>
            <a:fld id="{B2897048-00E0-47FB-B07B-F36BBE8AF579}" type="slidenum">
              <a:rPr lang="en-US" smtClean="0"/>
              <a:pPr/>
              <a:t>6</a:t>
            </a:fld>
            <a:endParaRPr lang="en-US" dirty="0"/>
          </a:p>
        </p:txBody>
      </p:sp>
      <p:graphicFrame>
        <p:nvGraphicFramePr>
          <p:cNvPr id="7" name="Table 6">
            <a:extLst>
              <a:ext uri="{FF2B5EF4-FFF2-40B4-BE49-F238E27FC236}">
                <a16:creationId xmlns:a16="http://schemas.microsoft.com/office/drawing/2014/main" id="{3A61BE48-A527-4291-B41E-ABE0C8F953CF}"/>
              </a:ext>
            </a:extLst>
          </p:cNvPr>
          <p:cNvGraphicFramePr>
            <a:graphicFrameLocks noGrp="1"/>
          </p:cNvGraphicFramePr>
          <p:nvPr>
            <p:extLst>
              <p:ext uri="{D42A27DB-BD31-4B8C-83A1-F6EECF244321}">
                <p14:modId xmlns:p14="http://schemas.microsoft.com/office/powerpoint/2010/main" val="2962379368"/>
              </p:ext>
            </p:extLst>
          </p:nvPr>
        </p:nvGraphicFramePr>
        <p:xfrm>
          <a:off x="457200" y="1472806"/>
          <a:ext cx="8229600" cy="4074819"/>
        </p:xfrm>
        <a:graphic>
          <a:graphicData uri="http://schemas.openxmlformats.org/drawingml/2006/table">
            <a:tbl>
              <a:tblPr firstRow="1" bandRow="1">
                <a:tableStyleId>{5C22544A-7EE6-4342-B048-85BDC9FD1C3A}</a:tableStyleId>
              </a:tblPr>
              <a:tblGrid>
                <a:gridCol w="2746872">
                  <a:extLst>
                    <a:ext uri="{9D8B030D-6E8A-4147-A177-3AD203B41FA5}">
                      <a16:colId xmlns:a16="http://schemas.microsoft.com/office/drawing/2014/main" val="1703536451"/>
                    </a:ext>
                  </a:extLst>
                </a:gridCol>
                <a:gridCol w="5482728">
                  <a:extLst>
                    <a:ext uri="{9D8B030D-6E8A-4147-A177-3AD203B41FA5}">
                      <a16:colId xmlns:a16="http://schemas.microsoft.com/office/drawing/2014/main" val="2380530241"/>
                    </a:ext>
                  </a:extLst>
                </a:gridCol>
              </a:tblGrid>
              <a:tr h="440079">
                <a:tc>
                  <a:txBody>
                    <a:bodyPr/>
                    <a:lstStyle/>
                    <a:p>
                      <a:r>
                        <a:rPr lang="en-US" sz="1650" dirty="0"/>
                        <a:t>Aggregation Method</a:t>
                      </a:r>
                    </a:p>
                  </a:txBody>
                  <a:tcPr/>
                </a:tc>
                <a:tc>
                  <a:txBody>
                    <a:bodyPr/>
                    <a:lstStyle/>
                    <a:p>
                      <a:r>
                        <a:rPr lang="en-US" sz="1650" dirty="0"/>
                        <a:t>Considerations</a:t>
                      </a:r>
                    </a:p>
                  </a:txBody>
                  <a:tcPr/>
                </a:tc>
                <a:extLst>
                  <a:ext uri="{0D108BD9-81ED-4DB2-BD59-A6C34878D82A}">
                    <a16:rowId xmlns:a16="http://schemas.microsoft.com/office/drawing/2014/main" val="233564051"/>
                  </a:ext>
                </a:extLst>
              </a:tr>
              <a:tr h="759589">
                <a:tc>
                  <a:txBody>
                    <a:bodyPr/>
                    <a:lstStyle/>
                    <a:p>
                      <a:r>
                        <a:rPr lang="en-US" sz="1650" dirty="0"/>
                        <a:t>Percentage of practitioners with improved scores</a:t>
                      </a:r>
                    </a:p>
                  </a:txBody>
                  <a:tcPr/>
                </a:tc>
                <a:tc>
                  <a:txBody>
                    <a:bodyPr/>
                    <a:lstStyle/>
                    <a:p>
                      <a:r>
                        <a:rPr lang="en-US" sz="1650" dirty="0"/>
                        <a:t>Need to determine criteria for labeling scores as “improved” (e.g., increase of 10 points, moved from “emerging” to “partially implementing”)</a:t>
                      </a:r>
                    </a:p>
                  </a:txBody>
                  <a:tcPr/>
                </a:tc>
                <a:extLst>
                  <a:ext uri="{0D108BD9-81ED-4DB2-BD59-A6C34878D82A}">
                    <a16:rowId xmlns:a16="http://schemas.microsoft.com/office/drawing/2014/main" val="3183785493"/>
                  </a:ext>
                </a:extLst>
              </a:tr>
              <a:tr h="759589">
                <a:tc>
                  <a:txBody>
                    <a:bodyPr/>
                    <a:lstStyle/>
                    <a:p>
                      <a:r>
                        <a:rPr lang="en-US" sz="1650" dirty="0"/>
                        <a:t>Percentage of practitioners meeting fidelity threshold</a:t>
                      </a:r>
                    </a:p>
                  </a:txBody>
                  <a:tcPr/>
                </a:tc>
                <a:tc>
                  <a:txBody>
                    <a:bodyPr/>
                    <a:lstStyle/>
                    <a:p>
                      <a:r>
                        <a:rPr lang="en-US" sz="1650" dirty="0"/>
                        <a:t>May take time to see increases in the number of practitioners meeting fidelity; consider combining with analysis of progress toward fidelity </a:t>
                      </a:r>
                    </a:p>
                  </a:txBody>
                  <a:tcPr/>
                </a:tc>
                <a:extLst>
                  <a:ext uri="{0D108BD9-81ED-4DB2-BD59-A6C34878D82A}">
                    <a16:rowId xmlns:a16="http://schemas.microsoft.com/office/drawing/2014/main" val="3011926258"/>
                  </a:ext>
                </a:extLst>
              </a:tr>
              <a:tr h="1043842">
                <a:tc>
                  <a:txBody>
                    <a:bodyPr/>
                    <a:lstStyle/>
                    <a:p>
                      <a:r>
                        <a:rPr lang="en-US" sz="1650" dirty="0"/>
                        <a:t>Percentage of programs meeting performance indicator for practitioner fidelity</a:t>
                      </a:r>
                    </a:p>
                  </a:txBody>
                  <a:tcPr/>
                </a:tc>
                <a:tc>
                  <a:txBody>
                    <a:bodyPr/>
                    <a:lstStyle/>
                    <a:p>
                      <a:r>
                        <a:rPr lang="en-US" sz="1650" dirty="0"/>
                        <a:t>Need to set criteria for determining whether a program meets a performance indicator for the percentage of practitioners implementing with fidelity (e.g., 75% of practitioners within a program); may take time for practitioners to reach fidelity; consider combining with analysis of progress toward fidelity </a:t>
                      </a:r>
                    </a:p>
                  </a:txBody>
                  <a:tcPr/>
                </a:tc>
                <a:extLst>
                  <a:ext uri="{0D108BD9-81ED-4DB2-BD59-A6C34878D82A}">
                    <a16:rowId xmlns:a16="http://schemas.microsoft.com/office/drawing/2014/main" val="429140348"/>
                  </a:ext>
                </a:extLst>
              </a:tr>
              <a:tr h="440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50" dirty="0"/>
                        <a:t>Average practitioner change scores</a:t>
                      </a:r>
                    </a:p>
                  </a:txBody>
                  <a:tcPr/>
                </a:tc>
                <a:tc>
                  <a:txBody>
                    <a:bodyPr/>
                    <a:lstStyle/>
                    <a:p>
                      <a:r>
                        <a:rPr lang="en-US" sz="1650" dirty="0"/>
                        <a:t>Can be a less reliable method, as variability among scores can range and average can be skewed by outliers</a:t>
                      </a:r>
                    </a:p>
                  </a:txBody>
                  <a:tcPr/>
                </a:tc>
                <a:extLst>
                  <a:ext uri="{0D108BD9-81ED-4DB2-BD59-A6C34878D82A}">
                    <a16:rowId xmlns:a16="http://schemas.microsoft.com/office/drawing/2014/main" val="2760277976"/>
                  </a:ext>
                </a:extLst>
              </a:tr>
            </a:tbl>
          </a:graphicData>
        </a:graphic>
      </p:graphicFrame>
    </p:spTree>
    <p:extLst>
      <p:ext uri="{BB962C8B-B14F-4D97-AF65-F5344CB8AC3E}">
        <p14:creationId xmlns:p14="http://schemas.microsoft.com/office/powerpoint/2010/main" val="977104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99513D-4B26-4C84-924B-BF00C7A06FC9}"/>
              </a:ext>
            </a:extLst>
          </p:cNvPr>
          <p:cNvSpPr>
            <a:spLocks noGrp="1"/>
          </p:cNvSpPr>
          <p:nvPr>
            <p:ph idx="1"/>
          </p:nvPr>
        </p:nvSpPr>
        <p:spPr/>
        <p:txBody>
          <a:bodyPr/>
          <a:lstStyle/>
          <a:p>
            <a:r>
              <a:rPr lang="en-US" dirty="0"/>
              <a:t>Practitioner</a:t>
            </a:r>
          </a:p>
          <a:p>
            <a:r>
              <a:rPr lang="en-US" dirty="0"/>
              <a:t>Coach</a:t>
            </a:r>
          </a:p>
          <a:p>
            <a:r>
              <a:rPr lang="en-US" dirty="0"/>
              <a:t>Program</a:t>
            </a:r>
          </a:p>
          <a:p>
            <a:r>
              <a:rPr lang="en-US" dirty="0"/>
              <a:t>Region</a:t>
            </a:r>
          </a:p>
          <a:p>
            <a:r>
              <a:rPr lang="en-US" dirty="0"/>
              <a:t>State</a:t>
            </a:r>
          </a:p>
        </p:txBody>
      </p:sp>
      <p:sp>
        <p:nvSpPr>
          <p:cNvPr id="3" name="Title 2">
            <a:extLst>
              <a:ext uri="{FF2B5EF4-FFF2-40B4-BE49-F238E27FC236}">
                <a16:creationId xmlns:a16="http://schemas.microsoft.com/office/drawing/2014/main" id="{E2F56B32-59CC-47B1-857E-C640B0B25ED5}"/>
              </a:ext>
            </a:extLst>
          </p:cNvPr>
          <p:cNvSpPr>
            <a:spLocks noGrp="1"/>
          </p:cNvSpPr>
          <p:nvPr>
            <p:ph type="title"/>
          </p:nvPr>
        </p:nvSpPr>
        <p:spPr/>
        <p:txBody>
          <a:bodyPr/>
          <a:lstStyle/>
          <a:p>
            <a:r>
              <a:rPr lang="en-US" dirty="0"/>
              <a:t>Unit of Analysis </a:t>
            </a:r>
          </a:p>
        </p:txBody>
      </p:sp>
      <p:sp>
        <p:nvSpPr>
          <p:cNvPr id="4" name="Slide Number Placeholder 3">
            <a:extLst>
              <a:ext uri="{FF2B5EF4-FFF2-40B4-BE49-F238E27FC236}">
                <a16:creationId xmlns:a16="http://schemas.microsoft.com/office/drawing/2014/main" id="{565486D2-A6D6-4756-A84A-E9E91E385329}"/>
              </a:ext>
            </a:extLst>
          </p:cNvPr>
          <p:cNvSpPr>
            <a:spLocks noGrp="1"/>
          </p:cNvSpPr>
          <p:nvPr>
            <p:ph type="sldNum" sz="quarter" idx="10"/>
          </p:nvPr>
        </p:nvSpPr>
        <p:spPr/>
        <p:txBody>
          <a:bodyPr/>
          <a:lstStyle/>
          <a:p>
            <a:fld id="{B2897048-00E0-47FB-B07B-F36BBE8AF579}" type="slidenum">
              <a:rPr lang="en-US" smtClean="0"/>
              <a:pPr/>
              <a:t>7</a:t>
            </a:fld>
            <a:endParaRPr lang="en-US" dirty="0"/>
          </a:p>
        </p:txBody>
      </p:sp>
    </p:spTree>
    <p:extLst>
      <p:ext uri="{BB962C8B-B14F-4D97-AF65-F5344CB8AC3E}">
        <p14:creationId xmlns:p14="http://schemas.microsoft.com/office/powerpoint/2010/main" val="410011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77B753-6961-412C-9263-BE3867691F6A}"/>
              </a:ext>
            </a:extLst>
          </p:cNvPr>
          <p:cNvSpPr>
            <a:spLocks noGrp="1"/>
          </p:cNvSpPr>
          <p:nvPr>
            <p:ph type="title"/>
          </p:nvPr>
        </p:nvSpPr>
        <p:spPr/>
        <p:txBody>
          <a:bodyPr>
            <a:noAutofit/>
          </a:bodyPr>
          <a:lstStyle/>
          <a:p>
            <a:r>
              <a:rPr lang="en-US" sz="2400" dirty="0"/>
              <a:t>Example data from the RP</a:t>
            </a:r>
            <a:r>
              <a:rPr lang="en-US" sz="2400" baseline="30000" dirty="0"/>
              <a:t>2</a:t>
            </a:r>
            <a:r>
              <a:rPr lang="en-US" sz="2400" dirty="0"/>
              <a:t>OS-HV for a single practitioner with each item within Interaction Practices displayed</a:t>
            </a:r>
          </a:p>
        </p:txBody>
      </p:sp>
      <p:sp>
        <p:nvSpPr>
          <p:cNvPr id="4" name="Slide Number Placeholder 3">
            <a:extLst>
              <a:ext uri="{FF2B5EF4-FFF2-40B4-BE49-F238E27FC236}">
                <a16:creationId xmlns:a16="http://schemas.microsoft.com/office/drawing/2014/main" id="{44D88F03-6E66-4CF3-B2DF-5436C059019F}"/>
              </a:ext>
            </a:extLst>
          </p:cNvPr>
          <p:cNvSpPr>
            <a:spLocks noGrp="1"/>
          </p:cNvSpPr>
          <p:nvPr>
            <p:ph type="sldNum" sz="quarter" idx="10"/>
          </p:nvPr>
        </p:nvSpPr>
        <p:spPr/>
        <p:txBody>
          <a:bodyPr/>
          <a:lstStyle/>
          <a:p>
            <a:fld id="{B2897048-00E0-47FB-B07B-F36BBE8AF579}" type="slidenum">
              <a:rPr lang="en-US" smtClean="0"/>
              <a:pPr/>
              <a:t>8</a:t>
            </a:fld>
            <a:endParaRPr lang="en-US" dirty="0"/>
          </a:p>
        </p:txBody>
      </p:sp>
      <p:graphicFrame>
        <p:nvGraphicFramePr>
          <p:cNvPr id="5" name="Chart 4">
            <a:extLst>
              <a:ext uri="{FF2B5EF4-FFF2-40B4-BE49-F238E27FC236}">
                <a16:creationId xmlns:a16="http://schemas.microsoft.com/office/drawing/2014/main" id="{ED444692-1310-4249-A3FE-01CCA061BB8C}"/>
              </a:ext>
            </a:extLst>
          </p:cNvPr>
          <p:cNvGraphicFramePr/>
          <p:nvPr>
            <p:extLst>
              <p:ext uri="{D42A27DB-BD31-4B8C-83A1-F6EECF244321}">
                <p14:modId xmlns:p14="http://schemas.microsoft.com/office/powerpoint/2010/main" val="1944262566"/>
              </p:ext>
            </p:extLst>
          </p:nvPr>
        </p:nvGraphicFramePr>
        <p:xfrm>
          <a:off x="457200" y="1524000"/>
          <a:ext cx="8229600" cy="4464050"/>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37099D65-1305-4D2F-B354-4DF1510E2548}"/>
              </a:ext>
            </a:extLst>
          </p:cNvPr>
          <p:cNvPicPr>
            <a:picLocks noChangeAspect="1"/>
          </p:cNvPicPr>
          <p:nvPr/>
        </p:nvPicPr>
        <p:blipFill>
          <a:blip r:embed="rId4"/>
          <a:stretch>
            <a:fillRect/>
          </a:stretch>
        </p:blipFill>
        <p:spPr>
          <a:xfrm>
            <a:off x="7620000" y="3205247"/>
            <a:ext cx="1143000" cy="2952602"/>
          </a:xfrm>
          <a:prstGeom prst="rect">
            <a:avLst/>
          </a:prstGeom>
        </p:spPr>
      </p:pic>
    </p:spTree>
    <p:extLst>
      <p:ext uri="{BB962C8B-B14F-4D97-AF65-F5344CB8AC3E}">
        <p14:creationId xmlns:p14="http://schemas.microsoft.com/office/powerpoint/2010/main" val="2872855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04BA86-933A-4BA3-8858-073AF2956635}"/>
              </a:ext>
            </a:extLst>
          </p:cNvPr>
          <p:cNvSpPr>
            <a:spLocks noGrp="1"/>
          </p:cNvSpPr>
          <p:nvPr>
            <p:ph type="sldNum" sz="quarter" idx="10"/>
          </p:nvPr>
        </p:nvSpPr>
        <p:spPr/>
        <p:txBody>
          <a:bodyPr/>
          <a:lstStyle/>
          <a:p>
            <a:fld id="{B2897048-00E0-47FB-B07B-F36BBE8AF579}" type="slidenum">
              <a:rPr lang="en-US" smtClean="0"/>
              <a:pPr/>
              <a:t>9</a:t>
            </a:fld>
            <a:endParaRPr lang="en-US" dirty="0"/>
          </a:p>
        </p:txBody>
      </p:sp>
      <p:pic>
        <p:nvPicPr>
          <p:cNvPr id="5" name="Picture 4">
            <a:extLst>
              <a:ext uri="{FF2B5EF4-FFF2-40B4-BE49-F238E27FC236}">
                <a16:creationId xmlns:a16="http://schemas.microsoft.com/office/drawing/2014/main" id="{31FBD7AB-43E4-4E0A-B64F-C4BB959C4820}"/>
              </a:ext>
            </a:extLst>
          </p:cNvPr>
          <p:cNvPicPr>
            <a:picLocks noChangeAspect="1"/>
          </p:cNvPicPr>
          <p:nvPr/>
        </p:nvPicPr>
        <p:blipFill>
          <a:blip r:embed="rId3"/>
          <a:stretch>
            <a:fillRect/>
          </a:stretch>
        </p:blipFill>
        <p:spPr>
          <a:xfrm>
            <a:off x="70260" y="1417638"/>
            <a:ext cx="8845139" cy="4667835"/>
          </a:xfrm>
          <a:prstGeom prst="rect">
            <a:avLst/>
          </a:prstGeom>
        </p:spPr>
      </p:pic>
      <p:sp>
        <p:nvSpPr>
          <p:cNvPr id="7" name="Title 6">
            <a:extLst>
              <a:ext uri="{FF2B5EF4-FFF2-40B4-BE49-F238E27FC236}">
                <a16:creationId xmlns:a16="http://schemas.microsoft.com/office/drawing/2014/main" id="{BB8934B9-09B8-4526-93AB-ABC2EEE84A6B}"/>
              </a:ext>
            </a:extLst>
          </p:cNvPr>
          <p:cNvSpPr>
            <a:spLocks noGrp="1"/>
          </p:cNvSpPr>
          <p:nvPr>
            <p:ph type="title"/>
          </p:nvPr>
        </p:nvSpPr>
        <p:spPr/>
        <p:txBody>
          <a:bodyPr>
            <a:noAutofit/>
          </a:bodyPr>
          <a:lstStyle/>
          <a:p>
            <a:r>
              <a:rPr lang="en-US" sz="2400" dirty="0"/>
              <a:t>Example data from the TPOT for all practitioners within a local program with average scores for each item displayed</a:t>
            </a:r>
          </a:p>
        </p:txBody>
      </p:sp>
      <p:sp>
        <p:nvSpPr>
          <p:cNvPr id="2" name="Oval 1">
            <a:extLst>
              <a:ext uri="{FF2B5EF4-FFF2-40B4-BE49-F238E27FC236}">
                <a16:creationId xmlns:a16="http://schemas.microsoft.com/office/drawing/2014/main" id="{63FAD68B-B6F4-4656-B381-6759D3CEBB9C}"/>
              </a:ext>
            </a:extLst>
          </p:cNvPr>
          <p:cNvSpPr/>
          <p:nvPr/>
        </p:nvSpPr>
        <p:spPr>
          <a:xfrm>
            <a:off x="8229600" y="2209800"/>
            <a:ext cx="685799" cy="2209800"/>
          </a:xfrm>
          <a:prstGeom prst="ellipse">
            <a:avLst/>
          </a:prstGeom>
          <a:noFill/>
          <a:ln>
            <a:solidFill>
              <a:srgbClr val="F66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7484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22742</TotalTime>
  <Words>2356</Words>
  <Application>Microsoft Macintosh PowerPoint</Application>
  <PresentationFormat>On-screen Show (4:3)</PresentationFormat>
  <Paragraphs>330</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Century Gothic</vt:lpstr>
      <vt:lpstr>Helvetica Neue Light</vt:lpstr>
      <vt:lpstr>Mangal</vt:lpstr>
      <vt:lpstr>Microsoft Sans Serif</vt:lpstr>
      <vt:lpstr>Office Theme</vt:lpstr>
      <vt:lpstr>Today’s Word Cloud</vt:lpstr>
      <vt:lpstr>Word Cloud from Session 1</vt:lpstr>
      <vt:lpstr>PowerPoint Presentation</vt:lpstr>
      <vt:lpstr>Intended Outcomes of this Session</vt:lpstr>
      <vt:lpstr>Agenda</vt:lpstr>
      <vt:lpstr>Data Aggregation </vt:lpstr>
      <vt:lpstr>Unit of Analysis </vt:lpstr>
      <vt:lpstr>Example data from the RP2OS-HV for a single practitioner with each item within Interaction Practices displayed</vt:lpstr>
      <vt:lpstr>Example data from the TPOT for all practitioners within a local program with average scores for each item displayed</vt:lpstr>
      <vt:lpstr>Example data from the TPOT with average total scores for all practitioners in the state displayed by local program</vt:lpstr>
      <vt:lpstr>Example: Locals select from multiple EBPs</vt:lpstr>
      <vt:lpstr>Example: Locals select from multiple EBPs – with data! </vt:lpstr>
      <vt:lpstr>Pulling it all Together</vt:lpstr>
      <vt:lpstr>Example: Data Sources for Evaluating Practice Implementation</vt:lpstr>
      <vt:lpstr>Observation Data by Region</vt:lpstr>
      <vt:lpstr>Observation Data by Topic, Program, Coach, and Time Since Initial Training</vt:lpstr>
      <vt:lpstr>Key Themes from Interviews and Focus Groups—Bright Spots</vt:lpstr>
      <vt:lpstr>Key Themes from Interviews and Focus Groups--Challenges</vt:lpstr>
      <vt:lpstr>Reflections on Example State</vt:lpstr>
      <vt:lpstr>Analysis and Presentation Strategies Used in Example</vt:lpstr>
      <vt:lpstr>Qualitative Data</vt:lpstr>
      <vt:lpstr>Summary of Takeaways Across Series</vt:lpstr>
      <vt:lpstr>Key Resources</vt:lpstr>
      <vt:lpstr>Thinking About Your April Submission</vt:lpstr>
      <vt:lpstr>Follow up TA Support</vt:lpstr>
      <vt:lpstr>Coming Soon</vt:lpstr>
      <vt:lpstr>Small Breakout Group Work</vt:lpstr>
      <vt:lpstr>Additional TA Support</vt:lpstr>
      <vt:lpstr>Your Take Aways</vt:lpstr>
      <vt:lpstr>Formative Evaluation </vt:lpstr>
      <vt:lpstr>Thank You!</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DaSy Center</dc:creator>
  <cp:lastModifiedBy>Betsy Davies-Mercier</cp:lastModifiedBy>
  <cp:revision>553</cp:revision>
  <cp:lastPrinted>2018-02-28T19:50:48Z</cp:lastPrinted>
  <dcterms:created xsi:type="dcterms:W3CDTF">2013-02-06T21:54:43Z</dcterms:created>
  <dcterms:modified xsi:type="dcterms:W3CDTF">2018-03-01T22:02:54Z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