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58" r:id="rId2"/>
    <p:sldId id="280" r:id="rId3"/>
    <p:sldId id="281" r:id="rId4"/>
    <p:sldId id="320" r:id="rId5"/>
    <p:sldId id="286" r:id="rId6"/>
    <p:sldId id="282" r:id="rId7"/>
    <p:sldId id="312" r:id="rId8"/>
    <p:sldId id="319" r:id="rId9"/>
    <p:sldId id="327" r:id="rId10"/>
    <p:sldId id="315" r:id="rId11"/>
    <p:sldId id="337" r:id="rId12"/>
    <p:sldId id="314" r:id="rId13"/>
    <p:sldId id="317" r:id="rId14"/>
    <p:sldId id="324" r:id="rId15"/>
    <p:sldId id="316" r:id="rId16"/>
    <p:sldId id="326" r:id="rId17"/>
    <p:sldId id="306" r:id="rId18"/>
    <p:sldId id="284" r:id="rId19"/>
    <p:sldId id="295" r:id="rId20"/>
    <p:sldId id="341" r:id="rId21"/>
    <p:sldId id="323" r:id="rId22"/>
    <p:sldId id="330" r:id="rId23"/>
    <p:sldId id="334" r:id="rId24"/>
    <p:sldId id="332" r:id="rId25"/>
    <p:sldId id="335" r:id="rId26"/>
    <p:sldId id="289" r:id="rId27"/>
    <p:sldId id="309" r:id="rId28"/>
    <p:sldId id="290" r:id="rId29"/>
    <p:sldId id="269" r:id="rId30"/>
    <p:sldId id="340" r:id="rId31"/>
    <p:sldId id="338" r:id="rId32"/>
    <p:sldId id="329" r:id="rId33"/>
    <p:sldId id="328" r:id="rId34"/>
    <p:sldId id="318" r:id="rId35"/>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ED3532"/>
    <a:srgbClr val="154578"/>
    <a:srgbClr val="6DB467"/>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5" autoAdjust="0"/>
    <p:restoredTop sz="83894" autoAdjust="0"/>
  </p:normalViewPr>
  <p:slideViewPr>
    <p:cSldViewPr>
      <p:cViewPr varScale="1">
        <p:scale>
          <a:sx n="80" d="100"/>
          <a:sy n="80" d="100"/>
        </p:scale>
        <p:origin x="2016"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14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3386A-635C-4052-8420-277140E8EA12}" type="doc">
      <dgm:prSet loTypeId="urn:microsoft.com/office/officeart/2005/8/layout/hierarchy2" loCatId="hierarchy" qsTypeId="urn:microsoft.com/office/officeart/2005/8/quickstyle/3d5" qsCatId="3D" csTypeId="urn:microsoft.com/office/officeart/2005/8/colors/accent1_2" csCatId="accent1" phldr="1"/>
      <dgm:spPr/>
      <dgm:t>
        <a:bodyPr/>
        <a:lstStyle/>
        <a:p>
          <a:endParaRPr lang="en-US"/>
        </a:p>
      </dgm:t>
    </dgm:pt>
    <dgm:pt modelId="{DBA2330F-AD90-46C7-9D04-71082C7D4C57}">
      <dgm:prSet phldrT="[Text]"/>
      <dgm:spPr>
        <a:xfrm>
          <a:off x="2143" y="1598815"/>
          <a:ext cx="2164556" cy="1082278"/>
        </a:xfrm>
        <a:prstGeom prst="roundRect">
          <a:avLst>
            <a:gd name="adj" fmla="val 10000"/>
          </a:avLst>
        </a:prstGeom>
        <a:solidFill>
          <a:srgbClr val="1B416C">
            <a:lumMod val="75000"/>
          </a:srgbClr>
        </a:solidFill>
        <a:ln>
          <a:solidFill>
            <a:sysClr val="windowText" lastClr="000000"/>
          </a:solidFill>
        </a:ln>
        <a:effectLst/>
        <a:sp3d extrusionH="381000" contourW="38100" prstMaterial="matte">
          <a:contourClr>
            <a:sysClr val="window" lastClr="FFFFFF"/>
          </a:contourClr>
        </a:sp3d>
      </dgm:spPr>
      <dgm:t>
        <a:bodyPr/>
        <a:lstStyle/>
        <a:p>
          <a:r>
            <a:rPr lang="en-US" dirty="0">
              <a:solidFill>
                <a:sysClr val="window" lastClr="FFFFFF"/>
              </a:solidFill>
              <a:latin typeface="Calibri"/>
              <a:ea typeface="+mn-ea"/>
              <a:cs typeface="+mn-cs"/>
            </a:rPr>
            <a:t>Subcomponent 4</a:t>
          </a:r>
        </a:p>
      </dgm:t>
    </dgm:pt>
    <dgm:pt modelId="{513C99F1-D358-497F-8DA1-025620CDD51E}" type="parTrans" cxnId="{0271AE22-913A-424F-ACC7-186E7D2FB545}">
      <dgm:prSet/>
      <dgm:spPr/>
      <dgm:t>
        <a:bodyPr/>
        <a:lstStyle/>
        <a:p>
          <a:endParaRPr lang="en-US"/>
        </a:p>
      </dgm:t>
    </dgm:pt>
    <dgm:pt modelId="{B759237A-1001-4999-92D8-1ACB878430BB}" type="sibTrans" cxnId="{0271AE22-913A-424F-ACC7-186E7D2FB545}">
      <dgm:prSet/>
      <dgm:spPr/>
      <dgm:t>
        <a:bodyPr/>
        <a:lstStyle/>
        <a:p>
          <a:endParaRPr lang="en-US"/>
        </a:p>
      </dgm:t>
    </dgm:pt>
    <dgm:pt modelId="{E8DD528A-5D36-4C41-98CE-F3372A7157C5}">
      <dgm:prSet phldrT="[Text]"/>
      <dgm:spPr>
        <a:xfrm>
          <a:off x="3032521" y="665351"/>
          <a:ext cx="2164556" cy="1082278"/>
        </a:xfrm>
        <a:prstGeom prst="roundRect">
          <a:avLst>
            <a:gd name="adj" fmla="val 10000"/>
          </a:avLst>
        </a:prstGeom>
        <a:solidFill>
          <a:srgbClr val="FE9B00">
            <a:hueOff val="0"/>
            <a:satOff val="0"/>
            <a:lumOff val="0"/>
            <a:alphaOff val="0"/>
          </a:srgbClr>
        </a:solidFill>
        <a:ln>
          <a:noFill/>
        </a:ln>
        <a:effectLst/>
        <a:sp3d extrusionH="381000" contourW="38100" prstMaterial="matte">
          <a:contourClr>
            <a:sysClr val="window" lastClr="FFFFFF"/>
          </a:contourClr>
        </a:sp3d>
      </dgm:spPr>
      <dgm:t>
        <a:bodyPr/>
        <a:lstStyle/>
        <a:p>
          <a:r>
            <a:rPr lang="en-US" dirty="0">
              <a:solidFill>
                <a:sysClr val="window" lastClr="FFFFFF"/>
              </a:solidFill>
              <a:latin typeface="Calibri"/>
              <a:ea typeface="+mn-ea"/>
              <a:cs typeface="+mn-cs"/>
            </a:rPr>
            <a:t>Quality Indicator 7</a:t>
          </a:r>
        </a:p>
      </dgm:t>
    </dgm:pt>
    <dgm:pt modelId="{DF22A776-3695-452D-B53B-8C2A71D2A49C}" type="parTrans" cxnId="{4AA037CE-E6BC-4CFB-8F21-113E51292E7A}">
      <dgm:prSet/>
      <dgm:spPr>
        <a:xfrm rot="18770822">
          <a:off x="1963017" y="1646591"/>
          <a:ext cx="1273187" cy="53261"/>
        </a:xfrm>
        <a:custGeom>
          <a:avLst/>
          <a:gdLst/>
          <a:ahLst/>
          <a:cxnLst/>
          <a:rect l="0" t="0" r="0" b="0"/>
          <a:pathLst>
            <a:path>
              <a:moveTo>
                <a:pt x="0" y="26630"/>
              </a:moveTo>
              <a:lnTo>
                <a:pt x="1273187" y="26630"/>
              </a:lnTo>
            </a:path>
          </a:pathLst>
        </a:custGeom>
        <a:noFill/>
        <a:ln w="25400" cap="flat" cmpd="sng" algn="ctr">
          <a:solidFill>
            <a:srgbClr val="FE9B00">
              <a:shade val="60000"/>
              <a:hueOff val="0"/>
              <a:satOff val="0"/>
              <a:lumOff val="0"/>
              <a:alphaOff val="0"/>
            </a:srgbClr>
          </a:solidFill>
          <a:prstDash val="solid"/>
        </a:ln>
        <a:effectLst/>
        <a:sp3d z="-40000" prstMaterial="matte"/>
      </dgm:spPr>
      <dgm:t>
        <a:bodyPr/>
        <a:lstStyle/>
        <a:p>
          <a:endParaRPr lang="en-US" dirty="0">
            <a:solidFill>
              <a:sysClr val="windowText" lastClr="000000">
                <a:hueOff val="0"/>
                <a:satOff val="0"/>
                <a:lumOff val="0"/>
                <a:alphaOff val="0"/>
              </a:sysClr>
            </a:solidFill>
            <a:latin typeface="Calibri"/>
            <a:ea typeface="+mn-ea"/>
            <a:cs typeface="+mn-cs"/>
          </a:endParaRPr>
        </a:p>
      </dgm:t>
    </dgm:pt>
    <dgm:pt modelId="{15803527-4C19-4085-A287-1C02BD727654}" type="sibTrans" cxnId="{4AA037CE-E6BC-4CFB-8F21-113E51292E7A}">
      <dgm:prSet/>
      <dgm:spPr/>
      <dgm:t>
        <a:bodyPr/>
        <a:lstStyle/>
        <a:p>
          <a:endParaRPr lang="en-US"/>
        </a:p>
      </dgm:t>
    </dgm:pt>
    <dgm:pt modelId="{A1BAD61E-9357-484D-9F28-85422005C0B9}">
      <dgm:prSet phldrT="[Text]"/>
      <dgm:spPr>
        <a:xfrm>
          <a:off x="6062900" y="0"/>
          <a:ext cx="2164556" cy="1082278"/>
        </a:xfrm>
        <a:prstGeom prst="roundRect">
          <a:avLst>
            <a:gd name="adj" fmla="val 10000"/>
          </a:avLst>
        </a:prstGeom>
        <a:solidFill>
          <a:srgbClr val="FE9B00">
            <a:hueOff val="0"/>
            <a:satOff val="0"/>
            <a:lumOff val="0"/>
            <a:alphaOff val="0"/>
          </a:srgbClr>
        </a:solidFill>
        <a:ln>
          <a:noFill/>
        </a:ln>
        <a:effectLst/>
        <a:sp3d extrusionH="381000" contourW="38100" prstMaterial="matte">
          <a:contourClr>
            <a:sysClr val="window" lastClr="FFFFFF"/>
          </a:contourClr>
        </a:sp3d>
      </dgm:spPr>
      <dgm:t>
        <a:bodyPr/>
        <a:lstStyle/>
        <a:p>
          <a:r>
            <a:rPr lang="en-US" dirty="0">
              <a:solidFill>
                <a:sysClr val="window" lastClr="FFFFFF"/>
              </a:solidFill>
              <a:latin typeface="Calibri"/>
              <a:ea typeface="+mn-ea"/>
              <a:cs typeface="+mn-cs"/>
            </a:rPr>
            <a:t>Element of Quality 1.1a</a:t>
          </a:r>
        </a:p>
      </dgm:t>
    </dgm:pt>
    <dgm:pt modelId="{A6CE4BE3-364E-4E69-BDCE-B2F8AFED134D}" type="parTrans" cxnId="{45273CAF-AF16-49AD-A033-416904921BCD}">
      <dgm:prSet/>
      <dgm:spPr>
        <a:xfrm rot="19347547">
          <a:off x="5084017" y="847183"/>
          <a:ext cx="1091943" cy="53261"/>
        </a:xfrm>
        <a:custGeom>
          <a:avLst/>
          <a:gdLst/>
          <a:ahLst/>
          <a:cxnLst/>
          <a:rect l="0" t="0" r="0" b="0"/>
          <a:pathLst>
            <a:path>
              <a:moveTo>
                <a:pt x="0" y="26630"/>
              </a:moveTo>
              <a:lnTo>
                <a:pt x="1091943" y="26630"/>
              </a:lnTo>
            </a:path>
          </a:pathLst>
        </a:custGeom>
        <a:noFill/>
        <a:ln w="25400" cap="flat" cmpd="sng" algn="ctr">
          <a:solidFill>
            <a:srgbClr val="FE9B00">
              <a:shade val="80000"/>
              <a:hueOff val="0"/>
              <a:satOff val="0"/>
              <a:lumOff val="0"/>
              <a:alphaOff val="0"/>
            </a:srgbClr>
          </a:solidFill>
          <a:prstDash val="solid"/>
        </a:ln>
        <a:effectLst/>
        <a:sp3d z="-40000" prstMaterial="matte"/>
      </dgm:spPr>
      <dgm:t>
        <a:bodyPr/>
        <a:lstStyle/>
        <a:p>
          <a:endParaRPr lang="en-US" dirty="0">
            <a:solidFill>
              <a:sysClr val="windowText" lastClr="000000">
                <a:hueOff val="0"/>
                <a:satOff val="0"/>
                <a:lumOff val="0"/>
                <a:alphaOff val="0"/>
              </a:sysClr>
            </a:solidFill>
            <a:latin typeface="Calibri"/>
            <a:ea typeface="+mn-ea"/>
            <a:cs typeface="+mn-cs"/>
          </a:endParaRPr>
        </a:p>
      </dgm:t>
    </dgm:pt>
    <dgm:pt modelId="{0AED5FA5-E4B1-48A7-9087-8DD33D61CA22}" type="sibTrans" cxnId="{45273CAF-AF16-49AD-A033-416904921BCD}">
      <dgm:prSet/>
      <dgm:spPr/>
      <dgm:t>
        <a:bodyPr/>
        <a:lstStyle/>
        <a:p>
          <a:endParaRPr lang="en-US"/>
        </a:p>
      </dgm:t>
    </dgm:pt>
    <dgm:pt modelId="{E98DC1A7-3559-470F-BC5D-95749C5CA028}">
      <dgm:prSet phldrT="[Text]"/>
      <dgm:spPr>
        <a:xfrm>
          <a:off x="6062900" y="1202821"/>
          <a:ext cx="2164556" cy="1082278"/>
        </a:xfrm>
        <a:prstGeom prst="roundRect">
          <a:avLst>
            <a:gd name="adj" fmla="val 10000"/>
          </a:avLst>
        </a:prstGeom>
        <a:solidFill>
          <a:srgbClr val="FE9B00">
            <a:hueOff val="0"/>
            <a:satOff val="0"/>
            <a:lumOff val="0"/>
            <a:alphaOff val="0"/>
          </a:srgbClr>
        </a:solidFill>
        <a:ln>
          <a:noFill/>
        </a:ln>
        <a:effectLst/>
        <a:sp3d extrusionH="381000" contourW="38100" prstMaterial="matte">
          <a:contourClr>
            <a:sysClr val="window" lastClr="FFFFFF"/>
          </a:contourClr>
        </a:sp3d>
      </dgm:spPr>
      <dgm:t>
        <a:bodyPr/>
        <a:lstStyle/>
        <a:p>
          <a:r>
            <a:rPr lang="en-US" dirty="0">
              <a:solidFill>
                <a:sysClr val="window" lastClr="FFFFFF"/>
              </a:solidFill>
              <a:latin typeface="Calibri"/>
              <a:ea typeface="+mn-ea"/>
              <a:cs typeface="+mn-cs"/>
            </a:rPr>
            <a:t>Element of Quality 1.1b</a:t>
          </a:r>
        </a:p>
      </dgm:t>
    </dgm:pt>
    <dgm:pt modelId="{FDC7313F-5F49-4B64-A65A-5830796556FA}" type="parTrans" cxnId="{E6D05F6F-6368-4B6C-AAED-F2E9B9F018F4}">
      <dgm:prSet/>
      <dgm:spPr>
        <a:xfrm rot="1909828">
          <a:off x="5120449" y="1448594"/>
          <a:ext cx="1019079" cy="53261"/>
        </a:xfrm>
        <a:custGeom>
          <a:avLst/>
          <a:gdLst/>
          <a:ahLst/>
          <a:cxnLst/>
          <a:rect l="0" t="0" r="0" b="0"/>
          <a:pathLst>
            <a:path>
              <a:moveTo>
                <a:pt x="0" y="26630"/>
              </a:moveTo>
              <a:lnTo>
                <a:pt x="1019079" y="26630"/>
              </a:lnTo>
            </a:path>
          </a:pathLst>
        </a:custGeom>
        <a:noFill/>
        <a:ln w="25400" cap="flat" cmpd="sng" algn="ctr">
          <a:solidFill>
            <a:srgbClr val="FE9B00">
              <a:shade val="80000"/>
              <a:hueOff val="0"/>
              <a:satOff val="0"/>
              <a:lumOff val="0"/>
              <a:alphaOff val="0"/>
            </a:srgbClr>
          </a:solidFill>
          <a:prstDash val="solid"/>
        </a:ln>
        <a:effectLst/>
        <a:sp3d z="-40000" prstMaterial="matte"/>
      </dgm:spPr>
      <dgm:t>
        <a:bodyPr/>
        <a:lstStyle/>
        <a:p>
          <a:endParaRPr lang="en-US" dirty="0">
            <a:solidFill>
              <a:sysClr val="windowText" lastClr="000000">
                <a:hueOff val="0"/>
                <a:satOff val="0"/>
                <a:lumOff val="0"/>
                <a:alphaOff val="0"/>
              </a:sysClr>
            </a:solidFill>
            <a:latin typeface="Calibri"/>
            <a:ea typeface="+mn-ea"/>
            <a:cs typeface="+mn-cs"/>
          </a:endParaRPr>
        </a:p>
      </dgm:t>
    </dgm:pt>
    <dgm:pt modelId="{7AABE167-04EC-4B6F-A418-0381F543EEFB}" type="sibTrans" cxnId="{E6D05F6F-6368-4B6C-AAED-F2E9B9F018F4}">
      <dgm:prSet/>
      <dgm:spPr/>
      <dgm:t>
        <a:bodyPr/>
        <a:lstStyle/>
        <a:p>
          <a:endParaRPr lang="en-US"/>
        </a:p>
      </dgm:t>
    </dgm:pt>
    <dgm:pt modelId="{C1376C7D-3025-40BB-9EA0-7C54DBBE69A1}">
      <dgm:prSet phldrT="[Text]"/>
      <dgm:spPr>
        <a:xfrm>
          <a:off x="3032521" y="2532280"/>
          <a:ext cx="2164556" cy="1082278"/>
        </a:xfrm>
        <a:prstGeom prst="roundRect">
          <a:avLst>
            <a:gd name="adj" fmla="val 10000"/>
          </a:avLst>
        </a:prstGeom>
        <a:solidFill>
          <a:srgbClr val="FE9B00">
            <a:lumMod val="60000"/>
            <a:lumOff val="40000"/>
          </a:srgbClr>
        </a:solidFill>
        <a:ln>
          <a:noFill/>
        </a:ln>
        <a:effectLst/>
        <a:sp3d extrusionH="381000" contourW="38100" prstMaterial="matte">
          <a:contourClr>
            <a:sysClr val="window" lastClr="FFFFFF"/>
          </a:contourClr>
        </a:sp3d>
      </dgm:spPr>
      <dgm:t>
        <a:bodyPr/>
        <a:lstStyle/>
        <a:p>
          <a:r>
            <a:rPr lang="en-US" dirty="0">
              <a:solidFill>
                <a:sysClr val="window" lastClr="FFFFFF"/>
              </a:solidFill>
              <a:latin typeface="Calibri"/>
              <a:ea typeface="+mn-ea"/>
              <a:cs typeface="+mn-cs"/>
            </a:rPr>
            <a:t>Quality Indicator 8</a:t>
          </a:r>
        </a:p>
      </dgm:t>
    </dgm:pt>
    <dgm:pt modelId="{F8208C0A-F511-42EC-82B8-1AE80F36CB5A}" type="parTrans" cxnId="{7A7C6C44-1CE6-4967-AB4B-BCC821DA80B0}">
      <dgm:prSet/>
      <dgm:spPr>
        <a:xfrm rot="2829178">
          <a:off x="1963017" y="2580056"/>
          <a:ext cx="1273187" cy="53261"/>
        </a:xfrm>
        <a:custGeom>
          <a:avLst/>
          <a:gdLst/>
          <a:ahLst/>
          <a:cxnLst/>
          <a:rect l="0" t="0" r="0" b="0"/>
          <a:pathLst>
            <a:path>
              <a:moveTo>
                <a:pt x="0" y="26630"/>
              </a:moveTo>
              <a:lnTo>
                <a:pt x="1273187" y="26630"/>
              </a:lnTo>
            </a:path>
          </a:pathLst>
        </a:custGeom>
        <a:noFill/>
        <a:ln w="25400" cap="flat" cmpd="sng" algn="ctr">
          <a:solidFill>
            <a:srgbClr val="FE9B00">
              <a:shade val="60000"/>
              <a:hueOff val="0"/>
              <a:satOff val="0"/>
              <a:lumOff val="0"/>
              <a:alphaOff val="0"/>
            </a:srgbClr>
          </a:solidFill>
          <a:prstDash val="solid"/>
        </a:ln>
        <a:effectLst/>
        <a:sp3d z="-40000" prstMaterial="matte"/>
      </dgm:spPr>
      <dgm:t>
        <a:bodyPr/>
        <a:lstStyle/>
        <a:p>
          <a:endParaRPr lang="en-US" dirty="0">
            <a:solidFill>
              <a:sysClr val="windowText" lastClr="000000">
                <a:hueOff val="0"/>
                <a:satOff val="0"/>
                <a:lumOff val="0"/>
                <a:alphaOff val="0"/>
              </a:sysClr>
            </a:solidFill>
            <a:latin typeface="Calibri"/>
            <a:ea typeface="+mn-ea"/>
            <a:cs typeface="+mn-cs"/>
          </a:endParaRPr>
        </a:p>
      </dgm:t>
    </dgm:pt>
    <dgm:pt modelId="{4A684114-3316-4454-BEA6-8FABA85416B4}" type="sibTrans" cxnId="{7A7C6C44-1CE6-4967-AB4B-BCC821DA80B0}">
      <dgm:prSet/>
      <dgm:spPr/>
      <dgm:t>
        <a:bodyPr/>
        <a:lstStyle/>
        <a:p>
          <a:endParaRPr lang="en-US"/>
        </a:p>
      </dgm:t>
    </dgm:pt>
    <dgm:pt modelId="{81F8B5E0-376B-482E-B441-5BADB4158CA1}">
      <dgm:prSet phldrT="[Text]"/>
      <dgm:spPr>
        <a:xfrm>
          <a:off x="6062900" y="2575321"/>
          <a:ext cx="2164556" cy="1082278"/>
        </a:xfrm>
        <a:prstGeom prst="roundRect">
          <a:avLst>
            <a:gd name="adj" fmla="val 10000"/>
          </a:avLst>
        </a:prstGeom>
        <a:solidFill>
          <a:srgbClr val="FE9B00">
            <a:lumMod val="60000"/>
            <a:lumOff val="40000"/>
          </a:srgbClr>
        </a:solidFill>
        <a:ln>
          <a:noFill/>
        </a:ln>
        <a:effectLst/>
        <a:sp3d extrusionH="381000" contourW="38100" prstMaterial="matte">
          <a:contourClr>
            <a:sysClr val="window" lastClr="FFFFFF"/>
          </a:contourClr>
        </a:sp3d>
      </dgm:spPr>
      <dgm:t>
        <a:bodyPr/>
        <a:lstStyle/>
        <a:p>
          <a:r>
            <a:rPr lang="en-US" dirty="0">
              <a:solidFill>
                <a:sysClr val="window" lastClr="FFFFFF"/>
              </a:solidFill>
              <a:latin typeface="Calibri"/>
              <a:ea typeface="+mn-ea"/>
              <a:cs typeface="+mn-cs"/>
            </a:rPr>
            <a:t>Element of Quality 1.2a</a:t>
          </a:r>
        </a:p>
      </dgm:t>
    </dgm:pt>
    <dgm:pt modelId="{7B7B1D90-A7A4-47D0-ADE9-DD9282757724}" type="parTrans" cxnId="{6C17B214-EEF2-4A66-8150-DEBE7FF3A46E}">
      <dgm:prSet/>
      <dgm:spPr>
        <a:xfrm rot="170754">
          <a:off x="5196543" y="3068309"/>
          <a:ext cx="866891" cy="53261"/>
        </a:xfrm>
        <a:custGeom>
          <a:avLst/>
          <a:gdLst/>
          <a:ahLst/>
          <a:cxnLst/>
          <a:rect l="0" t="0" r="0" b="0"/>
          <a:pathLst>
            <a:path>
              <a:moveTo>
                <a:pt x="0" y="26630"/>
              </a:moveTo>
              <a:lnTo>
                <a:pt x="866891" y="26630"/>
              </a:lnTo>
            </a:path>
          </a:pathLst>
        </a:custGeom>
        <a:noFill/>
        <a:ln w="25400" cap="flat" cmpd="sng" algn="ctr">
          <a:solidFill>
            <a:srgbClr val="FE9B00">
              <a:shade val="80000"/>
              <a:hueOff val="0"/>
              <a:satOff val="0"/>
              <a:lumOff val="0"/>
              <a:alphaOff val="0"/>
            </a:srgbClr>
          </a:solidFill>
          <a:prstDash val="solid"/>
        </a:ln>
        <a:effectLst/>
        <a:sp3d z="-40000" prstMaterial="matte"/>
      </dgm:spPr>
      <dgm:t>
        <a:bodyPr/>
        <a:lstStyle/>
        <a:p>
          <a:endParaRPr lang="en-US" dirty="0">
            <a:solidFill>
              <a:sysClr val="windowText" lastClr="000000">
                <a:hueOff val="0"/>
                <a:satOff val="0"/>
                <a:lumOff val="0"/>
                <a:alphaOff val="0"/>
              </a:sysClr>
            </a:solidFill>
            <a:latin typeface="Calibri"/>
            <a:ea typeface="+mn-ea"/>
            <a:cs typeface="+mn-cs"/>
          </a:endParaRPr>
        </a:p>
      </dgm:t>
    </dgm:pt>
    <dgm:pt modelId="{6E7F91FE-BAC2-4C1C-B3AB-54A883C533D1}" type="sibTrans" cxnId="{6C17B214-EEF2-4A66-8150-DEBE7FF3A46E}">
      <dgm:prSet/>
      <dgm:spPr/>
      <dgm:t>
        <a:bodyPr/>
        <a:lstStyle/>
        <a:p>
          <a:endParaRPr lang="en-US"/>
        </a:p>
      </dgm:t>
    </dgm:pt>
    <dgm:pt modelId="{7966D1C3-6258-4E09-AED3-A5C3E91460C2}" type="pres">
      <dgm:prSet presAssocID="{9A73386A-635C-4052-8420-277140E8EA12}" presName="diagram" presStyleCnt="0">
        <dgm:presLayoutVars>
          <dgm:chPref val="1"/>
          <dgm:dir/>
          <dgm:animOne val="branch"/>
          <dgm:animLvl val="lvl"/>
          <dgm:resizeHandles val="exact"/>
        </dgm:presLayoutVars>
      </dgm:prSet>
      <dgm:spPr/>
    </dgm:pt>
    <dgm:pt modelId="{F44D38A3-0081-4CDC-9A1E-2D643D2B806C}" type="pres">
      <dgm:prSet presAssocID="{DBA2330F-AD90-46C7-9D04-71082C7D4C57}" presName="root1" presStyleCnt="0"/>
      <dgm:spPr/>
    </dgm:pt>
    <dgm:pt modelId="{F3AC7C38-5B78-40BB-8246-5B655B10501C}" type="pres">
      <dgm:prSet presAssocID="{DBA2330F-AD90-46C7-9D04-71082C7D4C57}" presName="LevelOneTextNode" presStyleLbl="node0" presStyleIdx="0" presStyleCnt="1">
        <dgm:presLayoutVars>
          <dgm:chPref val="3"/>
        </dgm:presLayoutVars>
      </dgm:prSet>
      <dgm:spPr/>
    </dgm:pt>
    <dgm:pt modelId="{8D75427E-865C-42E8-BF4D-34CE8E40B288}" type="pres">
      <dgm:prSet presAssocID="{DBA2330F-AD90-46C7-9D04-71082C7D4C57}" presName="level2hierChild" presStyleCnt="0"/>
      <dgm:spPr/>
    </dgm:pt>
    <dgm:pt modelId="{DF727BBC-DF72-4DE0-BA62-9E0AE99A7ABE}" type="pres">
      <dgm:prSet presAssocID="{DF22A776-3695-452D-B53B-8C2A71D2A49C}" presName="conn2-1" presStyleLbl="parChTrans1D2" presStyleIdx="0" presStyleCnt="2"/>
      <dgm:spPr/>
    </dgm:pt>
    <dgm:pt modelId="{BEDAD79C-65CE-43DA-9917-A0F167FE0FD9}" type="pres">
      <dgm:prSet presAssocID="{DF22A776-3695-452D-B53B-8C2A71D2A49C}" presName="connTx" presStyleLbl="parChTrans1D2" presStyleIdx="0" presStyleCnt="2"/>
      <dgm:spPr/>
    </dgm:pt>
    <dgm:pt modelId="{E4610BC2-E247-4165-8610-C712CE4836FB}" type="pres">
      <dgm:prSet presAssocID="{E8DD528A-5D36-4C41-98CE-F3372A7157C5}" presName="root2" presStyleCnt="0"/>
      <dgm:spPr/>
    </dgm:pt>
    <dgm:pt modelId="{01167698-A5F6-48DD-B3C3-7CF0E6032D34}" type="pres">
      <dgm:prSet presAssocID="{E8DD528A-5D36-4C41-98CE-F3372A7157C5}" presName="LevelTwoTextNode" presStyleLbl="node2" presStyleIdx="0" presStyleCnt="2" custLinFactNeighborX="-12081" custLinFactNeighborY="-43000">
        <dgm:presLayoutVars>
          <dgm:chPref val="3"/>
        </dgm:presLayoutVars>
      </dgm:prSet>
      <dgm:spPr/>
    </dgm:pt>
    <dgm:pt modelId="{C49E3308-54BC-4D88-8ED4-517DFBC370F1}" type="pres">
      <dgm:prSet presAssocID="{E8DD528A-5D36-4C41-98CE-F3372A7157C5}" presName="level3hierChild" presStyleCnt="0"/>
      <dgm:spPr/>
    </dgm:pt>
    <dgm:pt modelId="{C06E5D76-2DC9-4672-9048-DE81034AE98A}" type="pres">
      <dgm:prSet presAssocID="{A6CE4BE3-364E-4E69-BDCE-B2F8AFED134D}" presName="conn2-1" presStyleLbl="parChTrans1D3" presStyleIdx="0" presStyleCnt="3"/>
      <dgm:spPr/>
    </dgm:pt>
    <dgm:pt modelId="{77426605-AC04-4928-BC70-7BCD696E3045}" type="pres">
      <dgm:prSet presAssocID="{A6CE4BE3-364E-4E69-BDCE-B2F8AFED134D}" presName="connTx" presStyleLbl="parChTrans1D3" presStyleIdx="0" presStyleCnt="3"/>
      <dgm:spPr/>
    </dgm:pt>
    <dgm:pt modelId="{890503BE-8B8C-46B5-8508-08EC41CB8609}" type="pres">
      <dgm:prSet presAssocID="{A1BAD61E-9357-484D-9F28-85422005C0B9}" presName="root2" presStyleCnt="0"/>
      <dgm:spPr/>
    </dgm:pt>
    <dgm:pt modelId="{4EC00B7B-B886-4FBB-A8A5-64D84503D017}" type="pres">
      <dgm:prSet presAssocID="{A1BAD61E-9357-484D-9F28-85422005C0B9}" presName="LevelTwoTextNode" presStyleLbl="node3" presStyleIdx="0" presStyleCnt="3" custLinFactNeighborY="-13065">
        <dgm:presLayoutVars>
          <dgm:chPref val="3"/>
        </dgm:presLayoutVars>
      </dgm:prSet>
      <dgm:spPr/>
    </dgm:pt>
    <dgm:pt modelId="{89F2352E-AF44-490A-AC6B-5897344A4F84}" type="pres">
      <dgm:prSet presAssocID="{A1BAD61E-9357-484D-9F28-85422005C0B9}" presName="level3hierChild" presStyleCnt="0"/>
      <dgm:spPr/>
    </dgm:pt>
    <dgm:pt modelId="{CD050A03-07C4-4CE0-B824-B94A8D8AE904}" type="pres">
      <dgm:prSet presAssocID="{FDC7313F-5F49-4B64-A65A-5830796556FA}" presName="conn2-1" presStyleLbl="parChTrans1D3" presStyleIdx="1" presStyleCnt="3"/>
      <dgm:spPr/>
    </dgm:pt>
    <dgm:pt modelId="{487D7BAF-D893-47DB-A058-1DBA76A280D7}" type="pres">
      <dgm:prSet presAssocID="{FDC7313F-5F49-4B64-A65A-5830796556FA}" presName="connTx" presStyleLbl="parChTrans1D3" presStyleIdx="1" presStyleCnt="3"/>
      <dgm:spPr/>
    </dgm:pt>
    <dgm:pt modelId="{A3B61579-EF46-45B5-92EC-982362C75994}" type="pres">
      <dgm:prSet presAssocID="{E98DC1A7-3559-470F-BC5D-95749C5CA028}" presName="root2" presStyleCnt="0"/>
      <dgm:spPr/>
    </dgm:pt>
    <dgm:pt modelId="{D03BC337-B652-4B63-B642-531518B70B67}" type="pres">
      <dgm:prSet presAssocID="{E98DC1A7-3559-470F-BC5D-95749C5CA028}" presName="LevelTwoTextNode" presStyleLbl="node3" presStyleIdx="1" presStyleCnt="3" custLinFactNeighborY="-7839">
        <dgm:presLayoutVars>
          <dgm:chPref val="3"/>
        </dgm:presLayoutVars>
      </dgm:prSet>
      <dgm:spPr/>
    </dgm:pt>
    <dgm:pt modelId="{0C0790F6-DF57-4E2E-ACB3-ED7BC20A8C1E}" type="pres">
      <dgm:prSet presAssocID="{E98DC1A7-3559-470F-BC5D-95749C5CA028}" presName="level3hierChild" presStyleCnt="0"/>
      <dgm:spPr/>
    </dgm:pt>
    <dgm:pt modelId="{5DCB59F0-F426-4D16-AFC7-C5C00F3EE7E8}" type="pres">
      <dgm:prSet presAssocID="{F8208C0A-F511-42EC-82B8-1AE80F36CB5A}" presName="conn2-1" presStyleLbl="parChTrans1D2" presStyleIdx="1" presStyleCnt="2"/>
      <dgm:spPr/>
    </dgm:pt>
    <dgm:pt modelId="{F9F8C57E-867B-446E-B257-6F1B116453E9}" type="pres">
      <dgm:prSet presAssocID="{F8208C0A-F511-42EC-82B8-1AE80F36CB5A}" presName="connTx" presStyleLbl="parChTrans1D2" presStyleIdx="1" presStyleCnt="2"/>
      <dgm:spPr/>
    </dgm:pt>
    <dgm:pt modelId="{8C166730-53F7-4BB4-8465-C0FB55553987}" type="pres">
      <dgm:prSet presAssocID="{C1376C7D-3025-40BB-9EA0-7C54DBBE69A1}" presName="root2" presStyleCnt="0"/>
      <dgm:spPr/>
    </dgm:pt>
    <dgm:pt modelId="{48ED7D42-6B24-4757-B5BA-3B13E79245AB}" type="pres">
      <dgm:prSet presAssocID="{C1376C7D-3025-40BB-9EA0-7C54DBBE69A1}" presName="LevelTwoTextNode" presStyleLbl="node2" presStyleIdx="1" presStyleCnt="2">
        <dgm:presLayoutVars>
          <dgm:chPref val="3"/>
        </dgm:presLayoutVars>
      </dgm:prSet>
      <dgm:spPr/>
    </dgm:pt>
    <dgm:pt modelId="{1C8D6588-5F81-40D2-B64F-C7141828C2BB}" type="pres">
      <dgm:prSet presAssocID="{C1376C7D-3025-40BB-9EA0-7C54DBBE69A1}" presName="level3hierChild" presStyleCnt="0"/>
      <dgm:spPr/>
    </dgm:pt>
    <dgm:pt modelId="{B22E93BC-63AF-404D-8CD6-9D1D3C47CD9B}" type="pres">
      <dgm:prSet presAssocID="{7B7B1D90-A7A4-47D0-ADE9-DD9282757724}" presName="conn2-1" presStyleLbl="parChTrans1D3" presStyleIdx="2" presStyleCnt="3"/>
      <dgm:spPr/>
    </dgm:pt>
    <dgm:pt modelId="{55C22C32-3D32-49EC-9177-5C84FC7C7A12}" type="pres">
      <dgm:prSet presAssocID="{7B7B1D90-A7A4-47D0-ADE9-DD9282757724}" presName="connTx" presStyleLbl="parChTrans1D3" presStyleIdx="2" presStyleCnt="3"/>
      <dgm:spPr/>
    </dgm:pt>
    <dgm:pt modelId="{973DD9CA-46A9-4CAB-8ADE-C3C6C5371314}" type="pres">
      <dgm:prSet presAssocID="{81F8B5E0-376B-482E-B441-5BADB4158CA1}" presName="root2" presStyleCnt="0"/>
      <dgm:spPr/>
    </dgm:pt>
    <dgm:pt modelId="{89AC9ADC-378F-4922-A178-7482E56F4648}" type="pres">
      <dgm:prSet presAssocID="{81F8B5E0-376B-482E-B441-5BADB4158CA1}" presName="LevelTwoTextNode" presStyleLbl="node3" presStyleIdx="2" presStyleCnt="3" custLinFactNeighborY="22366">
        <dgm:presLayoutVars>
          <dgm:chPref val="3"/>
        </dgm:presLayoutVars>
      </dgm:prSet>
      <dgm:spPr/>
    </dgm:pt>
    <dgm:pt modelId="{65F6FA13-E57B-48E5-BB30-CC0D491CB447}" type="pres">
      <dgm:prSet presAssocID="{81F8B5E0-376B-482E-B441-5BADB4158CA1}" presName="level3hierChild" presStyleCnt="0"/>
      <dgm:spPr/>
    </dgm:pt>
  </dgm:ptLst>
  <dgm:cxnLst>
    <dgm:cxn modelId="{6C17B214-EEF2-4A66-8150-DEBE7FF3A46E}" srcId="{C1376C7D-3025-40BB-9EA0-7C54DBBE69A1}" destId="{81F8B5E0-376B-482E-B441-5BADB4158CA1}" srcOrd="0" destOrd="0" parTransId="{7B7B1D90-A7A4-47D0-ADE9-DD9282757724}" sibTransId="{6E7F91FE-BAC2-4C1C-B3AB-54A883C533D1}"/>
    <dgm:cxn modelId="{3EFB1918-DAD7-4EB7-B4E8-20E229A34107}" type="presOf" srcId="{FDC7313F-5F49-4B64-A65A-5830796556FA}" destId="{CD050A03-07C4-4CE0-B824-B94A8D8AE904}" srcOrd="0" destOrd="0" presId="urn:microsoft.com/office/officeart/2005/8/layout/hierarchy2"/>
    <dgm:cxn modelId="{0271AE22-913A-424F-ACC7-186E7D2FB545}" srcId="{9A73386A-635C-4052-8420-277140E8EA12}" destId="{DBA2330F-AD90-46C7-9D04-71082C7D4C57}" srcOrd="0" destOrd="0" parTransId="{513C99F1-D358-497F-8DA1-025620CDD51E}" sibTransId="{B759237A-1001-4999-92D8-1ACB878430BB}"/>
    <dgm:cxn modelId="{D18C4923-2146-4DFF-ADF7-9D49257EDA85}" type="presOf" srcId="{9A73386A-635C-4052-8420-277140E8EA12}" destId="{7966D1C3-6258-4E09-AED3-A5C3E91460C2}" srcOrd="0" destOrd="0" presId="urn:microsoft.com/office/officeart/2005/8/layout/hierarchy2"/>
    <dgm:cxn modelId="{202A623C-F085-4A5F-8D4C-B5678918E730}" type="presOf" srcId="{A1BAD61E-9357-484D-9F28-85422005C0B9}" destId="{4EC00B7B-B886-4FBB-A8A5-64D84503D017}" srcOrd="0" destOrd="0" presId="urn:microsoft.com/office/officeart/2005/8/layout/hierarchy2"/>
    <dgm:cxn modelId="{7A7C6C44-1CE6-4967-AB4B-BCC821DA80B0}" srcId="{DBA2330F-AD90-46C7-9D04-71082C7D4C57}" destId="{C1376C7D-3025-40BB-9EA0-7C54DBBE69A1}" srcOrd="1" destOrd="0" parTransId="{F8208C0A-F511-42EC-82B8-1AE80F36CB5A}" sibTransId="{4A684114-3316-4454-BEA6-8FABA85416B4}"/>
    <dgm:cxn modelId="{DF1C0C67-CECC-47C3-8912-A225D07732C3}" type="presOf" srcId="{A6CE4BE3-364E-4E69-BDCE-B2F8AFED134D}" destId="{77426605-AC04-4928-BC70-7BCD696E3045}" srcOrd="1" destOrd="0" presId="urn:microsoft.com/office/officeart/2005/8/layout/hierarchy2"/>
    <dgm:cxn modelId="{307A956A-EB8A-4400-AE6E-8E0C7D83DD53}" type="presOf" srcId="{DF22A776-3695-452D-B53B-8C2A71D2A49C}" destId="{BEDAD79C-65CE-43DA-9917-A0F167FE0FD9}" srcOrd="1" destOrd="0" presId="urn:microsoft.com/office/officeart/2005/8/layout/hierarchy2"/>
    <dgm:cxn modelId="{E6D05F6F-6368-4B6C-AAED-F2E9B9F018F4}" srcId="{E8DD528A-5D36-4C41-98CE-F3372A7157C5}" destId="{E98DC1A7-3559-470F-BC5D-95749C5CA028}" srcOrd="1" destOrd="0" parTransId="{FDC7313F-5F49-4B64-A65A-5830796556FA}" sibTransId="{7AABE167-04EC-4B6F-A418-0381F543EEFB}"/>
    <dgm:cxn modelId="{70177C74-1489-4BDF-B703-230397C71354}" type="presOf" srcId="{C1376C7D-3025-40BB-9EA0-7C54DBBE69A1}" destId="{48ED7D42-6B24-4757-B5BA-3B13E79245AB}" srcOrd="0" destOrd="0" presId="urn:microsoft.com/office/officeart/2005/8/layout/hierarchy2"/>
    <dgm:cxn modelId="{98897387-2E20-4ED4-B2A6-A3398088977E}" type="presOf" srcId="{F8208C0A-F511-42EC-82B8-1AE80F36CB5A}" destId="{F9F8C57E-867B-446E-B257-6F1B116453E9}" srcOrd="1" destOrd="0" presId="urn:microsoft.com/office/officeart/2005/8/layout/hierarchy2"/>
    <dgm:cxn modelId="{593EF68C-C1DA-42D1-AB1B-81FBDC8383A3}" type="presOf" srcId="{A6CE4BE3-364E-4E69-BDCE-B2F8AFED134D}" destId="{C06E5D76-2DC9-4672-9048-DE81034AE98A}" srcOrd="0" destOrd="0" presId="urn:microsoft.com/office/officeart/2005/8/layout/hierarchy2"/>
    <dgm:cxn modelId="{2AAA858D-59C9-4A9C-A3E5-EBC7B32BA74A}" type="presOf" srcId="{7B7B1D90-A7A4-47D0-ADE9-DD9282757724}" destId="{55C22C32-3D32-49EC-9177-5C84FC7C7A12}" srcOrd="1" destOrd="0" presId="urn:microsoft.com/office/officeart/2005/8/layout/hierarchy2"/>
    <dgm:cxn modelId="{25AA6B91-6A99-4AAD-9073-DA8C0CDAF479}" type="presOf" srcId="{7B7B1D90-A7A4-47D0-ADE9-DD9282757724}" destId="{B22E93BC-63AF-404D-8CD6-9D1D3C47CD9B}" srcOrd="0" destOrd="0" presId="urn:microsoft.com/office/officeart/2005/8/layout/hierarchy2"/>
    <dgm:cxn modelId="{1A3C489F-F67A-42D9-81E5-798777A018ED}" type="presOf" srcId="{FDC7313F-5F49-4B64-A65A-5830796556FA}" destId="{487D7BAF-D893-47DB-A058-1DBA76A280D7}" srcOrd="1" destOrd="0" presId="urn:microsoft.com/office/officeart/2005/8/layout/hierarchy2"/>
    <dgm:cxn modelId="{7FFC45A6-67BC-4ECA-BE24-2635C05DEE22}" type="presOf" srcId="{DBA2330F-AD90-46C7-9D04-71082C7D4C57}" destId="{F3AC7C38-5B78-40BB-8246-5B655B10501C}" srcOrd="0" destOrd="0" presId="urn:microsoft.com/office/officeart/2005/8/layout/hierarchy2"/>
    <dgm:cxn modelId="{45273CAF-AF16-49AD-A033-416904921BCD}" srcId="{E8DD528A-5D36-4C41-98CE-F3372A7157C5}" destId="{A1BAD61E-9357-484D-9F28-85422005C0B9}" srcOrd="0" destOrd="0" parTransId="{A6CE4BE3-364E-4E69-BDCE-B2F8AFED134D}" sibTransId="{0AED5FA5-E4B1-48A7-9087-8DD33D61CA22}"/>
    <dgm:cxn modelId="{9A1062B1-0A51-4923-B8A3-DE2121461118}" type="presOf" srcId="{E98DC1A7-3559-470F-BC5D-95749C5CA028}" destId="{D03BC337-B652-4B63-B642-531518B70B67}" srcOrd="0" destOrd="0" presId="urn:microsoft.com/office/officeart/2005/8/layout/hierarchy2"/>
    <dgm:cxn modelId="{D58D92BB-E6B1-4730-897F-5B29BC08012F}" type="presOf" srcId="{DF22A776-3695-452D-B53B-8C2A71D2A49C}" destId="{DF727BBC-DF72-4DE0-BA62-9E0AE99A7ABE}" srcOrd="0" destOrd="0" presId="urn:microsoft.com/office/officeart/2005/8/layout/hierarchy2"/>
    <dgm:cxn modelId="{BEA1F5C7-0B6B-4329-A192-A7D4523FB8E2}" type="presOf" srcId="{81F8B5E0-376B-482E-B441-5BADB4158CA1}" destId="{89AC9ADC-378F-4922-A178-7482E56F4648}" srcOrd="0" destOrd="0" presId="urn:microsoft.com/office/officeart/2005/8/layout/hierarchy2"/>
    <dgm:cxn modelId="{0EF90ACB-6C37-40DF-BF22-3853B9038222}" type="presOf" srcId="{E8DD528A-5D36-4C41-98CE-F3372A7157C5}" destId="{01167698-A5F6-48DD-B3C3-7CF0E6032D34}" srcOrd="0" destOrd="0" presId="urn:microsoft.com/office/officeart/2005/8/layout/hierarchy2"/>
    <dgm:cxn modelId="{4AA037CE-E6BC-4CFB-8F21-113E51292E7A}" srcId="{DBA2330F-AD90-46C7-9D04-71082C7D4C57}" destId="{E8DD528A-5D36-4C41-98CE-F3372A7157C5}" srcOrd="0" destOrd="0" parTransId="{DF22A776-3695-452D-B53B-8C2A71D2A49C}" sibTransId="{15803527-4C19-4085-A287-1C02BD727654}"/>
    <dgm:cxn modelId="{08B93FD5-CDB2-44AB-8CA6-BE77052D36B6}" type="presOf" srcId="{F8208C0A-F511-42EC-82B8-1AE80F36CB5A}" destId="{5DCB59F0-F426-4D16-AFC7-C5C00F3EE7E8}" srcOrd="0" destOrd="0" presId="urn:microsoft.com/office/officeart/2005/8/layout/hierarchy2"/>
    <dgm:cxn modelId="{0EC345B0-49BD-44AE-A6C8-14763966E2B4}" type="presParOf" srcId="{7966D1C3-6258-4E09-AED3-A5C3E91460C2}" destId="{F44D38A3-0081-4CDC-9A1E-2D643D2B806C}" srcOrd="0" destOrd="0" presId="urn:microsoft.com/office/officeart/2005/8/layout/hierarchy2"/>
    <dgm:cxn modelId="{025B3504-D9DA-474E-89F3-71A1DBC97729}" type="presParOf" srcId="{F44D38A3-0081-4CDC-9A1E-2D643D2B806C}" destId="{F3AC7C38-5B78-40BB-8246-5B655B10501C}" srcOrd="0" destOrd="0" presId="urn:microsoft.com/office/officeart/2005/8/layout/hierarchy2"/>
    <dgm:cxn modelId="{E9FDB0D2-2020-4F59-8321-9BD99A75D8AB}" type="presParOf" srcId="{F44D38A3-0081-4CDC-9A1E-2D643D2B806C}" destId="{8D75427E-865C-42E8-BF4D-34CE8E40B288}" srcOrd="1" destOrd="0" presId="urn:microsoft.com/office/officeart/2005/8/layout/hierarchy2"/>
    <dgm:cxn modelId="{3953C5B8-84D3-4D88-9CC8-A7DE4A280B65}" type="presParOf" srcId="{8D75427E-865C-42E8-BF4D-34CE8E40B288}" destId="{DF727BBC-DF72-4DE0-BA62-9E0AE99A7ABE}" srcOrd="0" destOrd="0" presId="urn:microsoft.com/office/officeart/2005/8/layout/hierarchy2"/>
    <dgm:cxn modelId="{3A6D57FE-72D6-40CF-99A1-B63AC6B5E8D9}" type="presParOf" srcId="{DF727BBC-DF72-4DE0-BA62-9E0AE99A7ABE}" destId="{BEDAD79C-65CE-43DA-9917-A0F167FE0FD9}" srcOrd="0" destOrd="0" presId="urn:microsoft.com/office/officeart/2005/8/layout/hierarchy2"/>
    <dgm:cxn modelId="{BF76D479-0330-4549-983D-E158B5135262}" type="presParOf" srcId="{8D75427E-865C-42E8-BF4D-34CE8E40B288}" destId="{E4610BC2-E247-4165-8610-C712CE4836FB}" srcOrd="1" destOrd="0" presId="urn:microsoft.com/office/officeart/2005/8/layout/hierarchy2"/>
    <dgm:cxn modelId="{500CFA30-3C5C-4DA9-ADDC-FA8DEDFAFF26}" type="presParOf" srcId="{E4610BC2-E247-4165-8610-C712CE4836FB}" destId="{01167698-A5F6-48DD-B3C3-7CF0E6032D34}" srcOrd="0" destOrd="0" presId="urn:microsoft.com/office/officeart/2005/8/layout/hierarchy2"/>
    <dgm:cxn modelId="{9F8402BC-BB28-4C21-9449-BC39853E098B}" type="presParOf" srcId="{E4610BC2-E247-4165-8610-C712CE4836FB}" destId="{C49E3308-54BC-4D88-8ED4-517DFBC370F1}" srcOrd="1" destOrd="0" presId="urn:microsoft.com/office/officeart/2005/8/layout/hierarchy2"/>
    <dgm:cxn modelId="{1EFA08B4-4CE8-4FF5-BAC7-7B442B13958B}" type="presParOf" srcId="{C49E3308-54BC-4D88-8ED4-517DFBC370F1}" destId="{C06E5D76-2DC9-4672-9048-DE81034AE98A}" srcOrd="0" destOrd="0" presId="urn:microsoft.com/office/officeart/2005/8/layout/hierarchy2"/>
    <dgm:cxn modelId="{A10A702C-6F49-4E99-8792-3616B852F9E0}" type="presParOf" srcId="{C06E5D76-2DC9-4672-9048-DE81034AE98A}" destId="{77426605-AC04-4928-BC70-7BCD696E3045}" srcOrd="0" destOrd="0" presId="urn:microsoft.com/office/officeart/2005/8/layout/hierarchy2"/>
    <dgm:cxn modelId="{33A732F4-A403-401F-A9D9-05D54BD6737A}" type="presParOf" srcId="{C49E3308-54BC-4D88-8ED4-517DFBC370F1}" destId="{890503BE-8B8C-46B5-8508-08EC41CB8609}" srcOrd="1" destOrd="0" presId="urn:microsoft.com/office/officeart/2005/8/layout/hierarchy2"/>
    <dgm:cxn modelId="{94A3642F-19ED-443D-88FA-D3E6B163C2AF}" type="presParOf" srcId="{890503BE-8B8C-46B5-8508-08EC41CB8609}" destId="{4EC00B7B-B886-4FBB-A8A5-64D84503D017}" srcOrd="0" destOrd="0" presId="urn:microsoft.com/office/officeart/2005/8/layout/hierarchy2"/>
    <dgm:cxn modelId="{B9A21B17-82CE-45DB-B4C2-6D73309DF72A}" type="presParOf" srcId="{890503BE-8B8C-46B5-8508-08EC41CB8609}" destId="{89F2352E-AF44-490A-AC6B-5897344A4F84}" srcOrd="1" destOrd="0" presId="urn:microsoft.com/office/officeart/2005/8/layout/hierarchy2"/>
    <dgm:cxn modelId="{15827165-BB9A-4DBB-9DC0-C1546204D16F}" type="presParOf" srcId="{C49E3308-54BC-4D88-8ED4-517DFBC370F1}" destId="{CD050A03-07C4-4CE0-B824-B94A8D8AE904}" srcOrd="2" destOrd="0" presId="urn:microsoft.com/office/officeart/2005/8/layout/hierarchy2"/>
    <dgm:cxn modelId="{EE630B3B-B23C-4E43-9E79-E73768D67B46}" type="presParOf" srcId="{CD050A03-07C4-4CE0-B824-B94A8D8AE904}" destId="{487D7BAF-D893-47DB-A058-1DBA76A280D7}" srcOrd="0" destOrd="0" presId="urn:microsoft.com/office/officeart/2005/8/layout/hierarchy2"/>
    <dgm:cxn modelId="{B6C75DA9-FDD2-48B5-831A-5447D7FA91A4}" type="presParOf" srcId="{C49E3308-54BC-4D88-8ED4-517DFBC370F1}" destId="{A3B61579-EF46-45B5-92EC-982362C75994}" srcOrd="3" destOrd="0" presId="urn:microsoft.com/office/officeart/2005/8/layout/hierarchy2"/>
    <dgm:cxn modelId="{F1FA5FF0-B128-4BF4-BE22-53BD5F76ED34}" type="presParOf" srcId="{A3B61579-EF46-45B5-92EC-982362C75994}" destId="{D03BC337-B652-4B63-B642-531518B70B67}" srcOrd="0" destOrd="0" presId="urn:microsoft.com/office/officeart/2005/8/layout/hierarchy2"/>
    <dgm:cxn modelId="{DBCE476A-D947-47A9-BA2C-D9B46D24B75C}" type="presParOf" srcId="{A3B61579-EF46-45B5-92EC-982362C75994}" destId="{0C0790F6-DF57-4E2E-ACB3-ED7BC20A8C1E}" srcOrd="1" destOrd="0" presId="urn:microsoft.com/office/officeart/2005/8/layout/hierarchy2"/>
    <dgm:cxn modelId="{012346E5-7134-4359-AAC2-46F789F11C52}" type="presParOf" srcId="{8D75427E-865C-42E8-BF4D-34CE8E40B288}" destId="{5DCB59F0-F426-4D16-AFC7-C5C00F3EE7E8}" srcOrd="2" destOrd="0" presId="urn:microsoft.com/office/officeart/2005/8/layout/hierarchy2"/>
    <dgm:cxn modelId="{F7A6B77D-E70D-4D69-851E-311A3E568507}" type="presParOf" srcId="{5DCB59F0-F426-4D16-AFC7-C5C00F3EE7E8}" destId="{F9F8C57E-867B-446E-B257-6F1B116453E9}" srcOrd="0" destOrd="0" presId="urn:microsoft.com/office/officeart/2005/8/layout/hierarchy2"/>
    <dgm:cxn modelId="{456633BC-CB53-48E0-B8D1-E8EF45655E64}" type="presParOf" srcId="{8D75427E-865C-42E8-BF4D-34CE8E40B288}" destId="{8C166730-53F7-4BB4-8465-C0FB55553987}" srcOrd="3" destOrd="0" presId="urn:microsoft.com/office/officeart/2005/8/layout/hierarchy2"/>
    <dgm:cxn modelId="{A5BF1828-8099-43C8-88F7-28A0CE9FBD3B}" type="presParOf" srcId="{8C166730-53F7-4BB4-8465-C0FB55553987}" destId="{48ED7D42-6B24-4757-B5BA-3B13E79245AB}" srcOrd="0" destOrd="0" presId="urn:microsoft.com/office/officeart/2005/8/layout/hierarchy2"/>
    <dgm:cxn modelId="{591707A2-12EF-458E-A97F-6C58109F5FE4}" type="presParOf" srcId="{8C166730-53F7-4BB4-8465-C0FB55553987}" destId="{1C8D6588-5F81-40D2-B64F-C7141828C2BB}" srcOrd="1" destOrd="0" presId="urn:microsoft.com/office/officeart/2005/8/layout/hierarchy2"/>
    <dgm:cxn modelId="{9A889CF0-9F1C-4D5C-8909-DC320CFA9C17}" type="presParOf" srcId="{1C8D6588-5F81-40D2-B64F-C7141828C2BB}" destId="{B22E93BC-63AF-404D-8CD6-9D1D3C47CD9B}" srcOrd="0" destOrd="0" presId="urn:microsoft.com/office/officeart/2005/8/layout/hierarchy2"/>
    <dgm:cxn modelId="{99573E3D-6533-48BC-A853-54A8D78CDA2A}" type="presParOf" srcId="{B22E93BC-63AF-404D-8CD6-9D1D3C47CD9B}" destId="{55C22C32-3D32-49EC-9177-5C84FC7C7A12}" srcOrd="0" destOrd="0" presId="urn:microsoft.com/office/officeart/2005/8/layout/hierarchy2"/>
    <dgm:cxn modelId="{F5530ED1-A26F-4746-A129-1942D78D0CED}" type="presParOf" srcId="{1C8D6588-5F81-40D2-B64F-C7141828C2BB}" destId="{973DD9CA-46A9-4CAB-8ADE-C3C6C5371314}" srcOrd="1" destOrd="0" presId="urn:microsoft.com/office/officeart/2005/8/layout/hierarchy2"/>
    <dgm:cxn modelId="{853D0A0C-373B-4936-8E92-1237033234C0}" type="presParOf" srcId="{973DD9CA-46A9-4CAB-8ADE-C3C6C5371314}" destId="{89AC9ADC-378F-4922-A178-7482E56F4648}" srcOrd="0" destOrd="0" presId="urn:microsoft.com/office/officeart/2005/8/layout/hierarchy2"/>
    <dgm:cxn modelId="{7269CDDC-A30A-4361-B87F-B7067897DC74}" type="presParOf" srcId="{973DD9CA-46A9-4CAB-8ADE-C3C6C5371314}" destId="{65F6FA13-E57B-48E5-BB30-CC0D491CB4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C7C38-5B78-40BB-8246-5B655B10501C}">
      <dsp:nvSpPr>
        <dsp:cNvPr id="0" name=""/>
        <dsp:cNvSpPr/>
      </dsp:nvSpPr>
      <dsp:spPr>
        <a:xfrm>
          <a:off x="119" y="1613616"/>
          <a:ext cx="2025253" cy="1012626"/>
        </a:xfrm>
        <a:prstGeom prst="roundRect">
          <a:avLst>
            <a:gd name="adj" fmla="val 10000"/>
          </a:avLst>
        </a:prstGeom>
        <a:solidFill>
          <a:srgbClr val="1B416C">
            <a:lumMod val="75000"/>
          </a:srgbClr>
        </a:solidFill>
        <a:ln>
          <a:solidFill>
            <a:sysClr val="windowText" lastClr="000000"/>
          </a:solid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a:ea typeface="+mn-ea"/>
              <a:cs typeface="+mn-cs"/>
            </a:rPr>
            <a:t>Subcomponent 4</a:t>
          </a:r>
        </a:p>
      </dsp:txBody>
      <dsp:txXfrm>
        <a:off x="29778" y="1643275"/>
        <a:ext cx="1965935" cy="953308"/>
      </dsp:txXfrm>
    </dsp:sp>
    <dsp:sp modelId="{DF727BBC-DF72-4DE0-BA62-9E0AE99A7ABE}">
      <dsp:nvSpPr>
        <dsp:cNvPr id="0" name=""/>
        <dsp:cNvSpPr/>
      </dsp:nvSpPr>
      <dsp:spPr>
        <a:xfrm rot="17601905">
          <a:off x="1595219" y="1440603"/>
          <a:ext cx="1425735" cy="49833"/>
        </a:xfrm>
        <a:custGeom>
          <a:avLst/>
          <a:gdLst/>
          <a:ahLst/>
          <a:cxnLst/>
          <a:rect l="0" t="0" r="0" b="0"/>
          <a:pathLst>
            <a:path>
              <a:moveTo>
                <a:pt x="0" y="26630"/>
              </a:moveTo>
              <a:lnTo>
                <a:pt x="1273187" y="26630"/>
              </a:lnTo>
            </a:path>
          </a:pathLst>
        </a:custGeom>
        <a:noFill/>
        <a:ln w="25400" cap="flat" cmpd="sng" algn="ctr">
          <a:solidFill>
            <a:srgbClr val="FE9B00">
              <a:shade val="60000"/>
              <a:hueOff val="0"/>
              <a:satOff val="0"/>
              <a:lumOff val="0"/>
              <a:alphaOff val="0"/>
            </a:srgb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a:ea typeface="+mn-ea"/>
            <a:cs typeface="+mn-cs"/>
          </a:endParaRPr>
        </a:p>
      </dsp:txBody>
      <dsp:txXfrm>
        <a:off x="2261231" y="1484104"/>
        <a:ext cx="0" cy="0"/>
      </dsp:txXfrm>
    </dsp:sp>
    <dsp:sp modelId="{01167698-A5F6-48DD-B3C3-7CF0E6032D34}">
      <dsp:nvSpPr>
        <dsp:cNvPr id="0" name=""/>
        <dsp:cNvSpPr/>
      </dsp:nvSpPr>
      <dsp:spPr>
        <a:xfrm>
          <a:off x="2590802" y="304797"/>
          <a:ext cx="2025253" cy="1012626"/>
        </a:xfrm>
        <a:prstGeom prst="roundRect">
          <a:avLst>
            <a:gd name="adj" fmla="val 10000"/>
          </a:avLst>
        </a:prstGeom>
        <a:solidFill>
          <a:srgbClr val="FE9B00">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a:ea typeface="+mn-ea"/>
              <a:cs typeface="+mn-cs"/>
            </a:rPr>
            <a:t>Quality Indicator 7</a:t>
          </a:r>
        </a:p>
      </dsp:txBody>
      <dsp:txXfrm>
        <a:off x="2620461" y="334456"/>
        <a:ext cx="1965935" cy="953308"/>
      </dsp:txXfrm>
    </dsp:sp>
    <dsp:sp modelId="{C06E5D76-2DC9-4672-9048-DE81034AE98A}">
      <dsp:nvSpPr>
        <dsp:cNvPr id="0" name=""/>
        <dsp:cNvSpPr/>
      </dsp:nvSpPr>
      <dsp:spPr>
        <a:xfrm rot="20710636">
          <a:off x="4597901" y="646628"/>
          <a:ext cx="1091081" cy="49833"/>
        </a:xfrm>
        <a:custGeom>
          <a:avLst/>
          <a:gdLst/>
          <a:ahLst/>
          <a:cxnLst/>
          <a:rect l="0" t="0" r="0" b="0"/>
          <a:pathLst>
            <a:path>
              <a:moveTo>
                <a:pt x="0" y="26630"/>
              </a:moveTo>
              <a:lnTo>
                <a:pt x="1091943" y="26630"/>
              </a:lnTo>
            </a:path>
          </a:pathLst>
        </a:custGeom>
        <a:noFill/>
        <a:ln w="25400" cap="flat" cmpd="sng" algn="ctr">
          <a:solidFill>
            <a:srgbClr val="FE9B00">
              <a:shade val="80000"/>
              <a:hueOff val="0"/>
              <a:satOff val="0"/>
              <a:lumOff val="0"/>
              <a:alphaOff val="0"/>
            </a:srgb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a:ea typeface="+mn-ea"/>
            <a:cs typeface="+mn-cs"/>
          </a:endParaRPr>
        </a:p>
      </dsp:txBody>
      <dsp:txXfrm>
        <a:off x="5110093" y="652154"/>
        <a:ext cx="0" cy="0"/>
      </dsp:txXfrm>
    </dsp:sp>
    <dsp:sp modelId="{4EC00B7B-B886-4FBB-A8A5-64D84503D017}">
      <dsp:nvSpPr>
        <dsp:cNvPr id="0" name=""/>
        <dsp:cNvSpPr/>
      </dsp:nvSpPr>
      <dsp:spPr>
        <a:xfrm>
          <a:off x="5670827" y="25666"/>
          <a:ext cx="2025253" cy="1012626"/>
        </a:xfrm>
        <a:prstGeom prst="roundRect">
          <a:avLst>
            <a:gd name="adj" fmla="val 10000"/>
          </a:avLst>
        </a:prstGeom>
        <a:solidFill>
          <a:srgbClr val="FE9B00">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a:ea typeface="+mn-ea"/>
              <a:cs typeface="+mn-cs"/>
            </a:rPr>
            <a:t>Element of Quality 1.1a</a:t>
          </a:r>
        </a:p>
      </dsp:txBody>
      <dsp:txXfrm>
        <a:off x="5700486" y="55325"/>
        <a:ext cx="1965935" cy="953308"/>
      </dsp:txXfrm>
    </dsp:sp>
    <dsp:sp modelId="{CD050A03-07C4-4CE0-B824-B94A8D8AE904}">
      <dsp:nvSpPr>
        <dsp:cNvPr id="0" name=""/>
        <dsp:cNvSpPr/>
      </dsp:nvSpPr>
      <dsp:spPr>
        <a:xfrm rot="2499350">
          <a:off x="4437578" y="1255348"/>
          <a:ext cx="1411725" cy="49833"/>
        </a:xfrm>
        <a:custGeom>
          <a:avLst/>
          <a:gdLst/>
          <a:ahLst/>
          <a:cxnLst/>
          <a:rect l="0" t="0" r="0" b="0"/>
          <a:pathLst>
            <a:path>
              <a:moveTo>
                <a:pt x="0" y="26630"/>
              </a:moveTo>
              <a:lnTo>
                <a:pt x="1019079" y="26630"/>
              </a:lnTo>
            </a:path>
          </a:pathLst>
        </a:custGeom>
        <a:noFill/>
        <a:ln w="25400" cap="flat" cmpd="sng" algn="ctr">
          <a:solidFill>
            <a:srgbClr val="FE9B00">
              <a:shade val="80000"/>
              <a:hueOff val="0"/>
              <a:satOff val="0"/>
              <a:lumOff val="0"/>
              <a:alphaOff val="0"/>
            </a:srgb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a:ea typeface="+mn-ea"/>
            <a:cs typeface="+mn-cs"/>
          </a:endParaRPr>
        </a:p>
      </dsp:txBody>
      <dsp:txXfrm>
        <a:off x="5140529" y="1230438"/>
        <a:ext cx="0" cy="0"/>
      </dsp:txXfrm>
    </dsp:sp>
    <dsp:sp modelId="{D03BC337-B652-4B63-B642-531518B70B67}">
      <dsp:nvSpPr>
        <dsp:cNvPr id="0" name=""/>
        <dsp:cNvSpPr/>
      </dsp:nvSpPr>
      <dsp:spPr>
        <a:xfrm>
          <a:off x="5670827" y="1243106"/>
          <a:ext cx="2025253" cy="1012626"/>
        </a:xfrm>
        <a:prstGeom prst="roundRect">
          <a:avLst>
            <a:gd name="adj" fmla="val 10000"/>
          </a:avLst>
        </a:prstGeom>
        <a:solidFill>
          <a:srgbClr val="FE9B00">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a:ea typeface="+mn-ea"/>
              <a:cs typeface="+mn-cs"/>
            </a:rPr>
            <a:t>Element of Quality 1.1b</a:t>
          </a:r>
        </a:p>
      </dsp:txBody>
      <dsp:txXfrm>
        <a:off x="5700486" y="1272765"/>
        <a:ext cx="1965935" cy="953308"/>
      </dsp:txXfrm>
    </dsp:sp>
    <dsp:sp modelId="{5DCB59F0-F426-4D16-AFC7-C5C00F3EE7E8}">
      <dsp:nvSpPr>
        <dsp:cNvPr id="0" name=""/>
        <dsp:cNvSpPr/>
      </dsp:nvSpPr>
      <dsp:spPr>
        <a:xfrm rot="2829178">
          <a:off x="1834798" y="2531708"/>
          <a:ext cx="1191249" cy="49833"/>
        </a:xfrm>
        <a:custGeom>
          <a:avLst/>
          <a:gdLst/>
          <a:ahLst/>
          <a:cxnLst/>
          <a:rect l="0" t="0" r="0" b="0"/>
          <a:pathLst>
            <a:path>
              <a:moveTo>
                <a:pt x="0" y="26630"/>
              </a:moveTo>
              <a:lnTo>
                <a:pt x="1273187" y="26630"/>
              </a:lnTo>
            </a:path>
          </a:pathLst>
        </a:custGeom>
        <a:noFill/>
        <a:ln w="25400" cap="flat" cmpd="sng" algn="ctr">
          <a:solidFill>
            <a:srgbClr val="FE9B00">
              <a:shade val="60000"/>
              <a:hueOff val="0"/>
              <a:satOff val="0"/>
              <a:lumOff val="0"/>
              <a:alphaOff val="0"/>
            </a:srgb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a:ea typeface="+mn-ea"/>
            <a:cs typeface="+mn-cs"/>
          </a:endParaRPr>
        </a:p>
      </dsp:txBody>
      <dsp:txXfrm>
        <a:off x="2432004" y="2514538"/>
        <a:ext cx="0" cy="0"/>
      </dsp:txXfrm>
    </dsp:sp>
    <dsp:sp modelId="{48ED7D42-6B24-4757-B5BA-3B13E79245AB}">
      <dsp:nvSpPr>
        <dsp:cNvPr id="0" name=""/>
        <dsp:cNvSpPr/>
      </dsp:nvSpPr>
      <dsp:spPr>
        <a:xfrm>
          <a:off x="2835473" y="2487007"/>
          <a:ext cx="2025253" cy="1012626"/>
        </a:xfrm>
        <a:prstGeom prst="roundRect">
          <a:avLst>
            <a:gd name="adj" fmla="val 10000"/>
          </a:avLst>
        </a:prstGeom>
        <a:solidFill>
          <a:srgbClr val="FE9B00">
            <a:lumMod val="60000"/>
            <a:lumOff val="4000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a:ea typeface="+mn-ea"/>
              <a:cs typeface="+mn-cs"/>
            </a:rPr>
            <a:t>Quality Indicator 8</a:t>
          </a:r>
        </a:p>
      </dsp:txBody>
      <dsp:txXfrm>
        <a:off x="2865132" y="2516666"/>
        <a:ext cx="1965935" cy="953308"/>
      </dsp:txXfrm>
    </dsp:sp>
    <dsp:sp modelId="{B22E93BC-63AF-404D-8CD6-9D1D3C47CD9B}">
      <dsp:nvSpPr>
        <dsp:cNvPr id="0" name=""/>
        <dsp:cNvSpPr/>
      </dsp:nvSpPr>
      <dsp:spPr>
        <a:xfrm rot="662038">
          <a:off x="4853097" y="3047386"/>
          <a:ext cx="825358" cy="49833"/>
        </a:xfrm>
        <a:custGeom>
          <a:avLst/>
          <a:gdLst/>
          <a:ahLst/>
          <a:cxnLst/>
          <a:rect l="0" t="0" r="0" b="0"/>
          <a:pathLst>
            <a:path>
              <a:moveTo>
                <a:pt x="0" y="26630"/>
              </a:moveTo>
              <a:lnTo>
                <a:pt x="866891" y="26630"/>
              </a:lnTo>
            </a:path>
          </a:pathLst>
        </a:custGeom>
        <a:noFill/>
        <a:ln w="25400" cap="flat" cmpd="sng" algn="ctr">
          <a:solidFill>
            <a:srgbClr val="FE9B00">
              <a:shade val="80000"/>
              <a:hueOff val="0"/>
              <a:satOff val="0"/>
              <a:lumOff val="0"/>
              <a:alphaOff val="0"/>
            </a:srgb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ysClr val="windowText" lastClr="000000">
                <a:hueOff val="0"/>
                <a:satOff val="0"/>
                <a:lumOff val="0"/>
                <a:alphaOff val="0"/>
              </a:sysClr>
            </a:solidFill>
            <a:latin typeface="Calibri"/>
            <a:ea typeface="+mn-ea"/>
            <a:cs typeface="+mn-cs"/>
          </a:endParaRPr>
        </a:p>
      </dsp:txBody>
      <dsp:txXfrm>
        <a:off x="5249473" y="3048101"/>
        <a:ext cx="0" cy="0"/>
      </dsp:txXfrm>
    </dsp:sp>
    <dsp:sp modelId="{89AC9ADC-378F-4922-A178-7482E56F4648}">
      <dsp:nvSpPr>
        <dsp:cNvPr id="0" name=""/>
        <dsp:cNvSpPr/>
      </dsp:nvSpPr>
      <dsp:spPr>
        <a:xfrm>
          <a:off x="5670827" y="2644973"/>
          <a:ext cx="2025253" cy="1012626"/>
        </a:xfrm>
        <a:prstGeom prst="roundRect">
          <a:avLst>
            <a:gd name="adj" fmla="val 10000"/>
          </a:avLst>
        </a:prstGeom>
        <a:solidFill>
          <a:srgbClr val="FE9B00">
            <a:lumMod val="60000"/>
            <a:lumOff val="4000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a:ea typeface="+mn-ea"/>
              <a:cs typeface="+mn-cs"/>
            </a:rPr>
            <a:t>Element of Quality 1.2a</a:t>
          </a:r>
        </a:p>
      </dsp:txBody>
      <dsp:txXfrm>
        <a:off x="5700486" y="2674632"/>
        <a:ext cx="1965935" cy="9533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2/8/18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2/8/18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ctacenter.org/sysframe/glossary.asp#Personnel_Developmen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ectacenter.org/sysframe/glossary.asp#Technical_Assistanc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Session 2: How are we measuring?</a:t>
            </a:r>
            <a:r>
              <a:rPr lang="en-US" sz="1200" kern="1200" dirty="0">
                <a:solidFill>
                  <a:schemeClr val="tx1"/>
                </a:solidFill>
                <a:effectLst/>
                <a:latin typeface="+mn-lt"/>
                <a:ea typeface="+mn-ea"/>
                <a:cs typeface="+mn-cs"/>
              </a:rPr>
              <a:t> Delving deeper into measurement strategies and data 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workshop series is sponsored by DaSy and ECTA, in collaboration with IDC and NCSI.</a:t>
            </a:r>
            <a:r>
              <a:rPr lang="en-US" dirty="0">
                <a:effectLst/>
              </a:rPr>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dirty="0"/>
          </a:p>
        </p:txBody>
      </p:sp>
    </p:spTree>
    <p:extLst>
      <p:ext uri="{BB962C8B-B14F-4D97-AF65-F5344CB8AC3E}">
        <p14:creationId xmlns:p14="http://schemas.microsoft.com/office/powerpoint/2010/main" val="290108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Refresher:</a:t>
            </a:r>
          </a:p>
          <a:p>
            <a:r>
              <a:rPr lang="en-US" dirty="0"/>
              <a:t>Based on model for evaluating training programs, developed in 1959 and still widely used today</a:t>
            </a:r>
          </a:p>
          <a:p>
            <a:r>
              <a:rPr lang="en-US" dirty="0"/>
              <a:t>Kirkpatrick, 1959;</a:t>
            </a:r>
            <a:r>
              <a:rPr lang="en-US" baseline="0" dirty="0"/>
              <a:t> Guskey, 2006</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dirty="0"/>
          </a:p>
        </p:txBody>
      </p:sp>
    </p:spTree>
    <p:extLst>
      <p:ext uri="{BB962C8B-B14F-4D97-AF65-F5344CB8AC3E}">
        <p14:creationId xmlns:p14="http://schemas.microsoft.com/office/powerpoint/2010/main" val="2923637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We’re going to look at one</a:t>
            </a:r>
            <a:r>
              <a:rPr lang="en-US" sz="1200" baseline="0" dirty="0"/>
              <a:t> approach to evaluating infrastructure using the ECTA/</a:t>
            </a:r>
            <a:r>
              <a:rPr lang="en-US" sz="1200" baseline="0" dirty="0" err="1"/>
              <a:t>DaSy</a:t>
            </a:r>
            <a:r>
              <a:rPr lang="en-US" sz="1200" baseline="0" dirty="0"/>
              <a:t> System framework (and self-assessment).</a:t>
            </a:r>
          </a:p>
          <a:p>
            <a:r>
              <a:rPr lang="en-US" sz="1200" baseline="0" dirty="0"/>
              <a:t>Let’s first briefly review the structure of the framework.</a:t>
            </a:r>
          </a:p>
          <a:p>
            <a:r>
              <a:rPr lang="en-US" sz="1200" baseline="0" dirty="0"/>
              <a:t>There are 6 components, e.g., governance, personnel/workforce, data, etc.</a:t>
            </a:r>
          </a:p>
          <a:p>
            <a:r>
              <a:rPr lang="en-US" sz="1200" baseline="0" dirty="0"/>
              <a:t>Each component may have subcomponents – for example, Personnel/workforce has subcomponents on </a:t>
            </a:r>
            <a:r>
              <a:rPr lang="en-US" sz="1200" baseline="0" dirty="0" err="1"/>
              <a:t>inservice</a:t>
            </a:r>
            <a:r>
              <a:rPr lang="en-US" sz="1200" baseline="0" dirty="0"/>
              <a:t> personnel development, </a:t>
            </a:r>
            <a:r>
              <a:rPr lang="en-US" sz="1200" dirty="0"/>
              <a:t>state personnel standards, preservice personnel development, recruitment and retention</a:t>
            </a:r>
          </a:p>
          <a:p>
            <a:r>
              <a:rPr lang="en-US" sz="1200" dirty="0"/>
              <a:t>A component</a:t>
            </a:r>
            <a:r>
              <a:rPr lang="en-US" sz="1200" baseline="0" dirty="0"/>
              <a:t>/subcomponent has quality indicators, and the QI has a number of elements.</a:t>
            </a:r>
            <a:endParaRPr lang="en-US" sz="1200" dirty="0"/>
          </a:p>
          <a:p>
            <a:endParaRPr lang="en-US" sz="1200" dirty="0"/>
          </a:p>
          <a:p>
            <a:pPr fontAlgn="base"/>
            <a:r>
              <a:rPr lang="en-US" sz="1200" b="1" dirty="0"/>
              <a:t>Quality Indicator PN7: 8 elements</a:t>
            </a:r>
          </a:p>
          <a:p>
            <a:pPr fontAlgn="base"/>
            <a:r>
              <a:rPr lang="en-US" sz="1200" dirty="0"/>
              <a:t>A statewide system for </a:t>
            </a:r>
            <a:r>
              <a:rPr lang="en-US" sz="1200" dirty="0" err="1"/>
              <a:t>inservice</a:t>
            </a:r>
            <a:r>
              <a:rPr lang="en-US" sz="1200" dirty="0"/>
              <a:t> </a:t>
            </a:r>
            <a:r>
              <a:rPr lang="en-US" sz="1200" dirty="0">
                <a:hlinkClick r:id="rId3"/>
              </a:rPr>
              <a:t>personnel development</a:t>
            </a:r>
            <a:r>
              <a:rPr lang="en-US" sz="1200" dirty="0"/>
              <a:t> and </a:t>
            </a:r>
            <a:r>
              <a:rPr lang="en-US" sz="1200" dirty="0">
                <a:hlinkClick r:id="rId4"/>
              </a:rPr>
              <a:t>technical assistance</a:t>
            </a:r>
            <a:r>
              <a:rPr lang="en-US" sz="1200" dirty="0"/>
              <a:t> is in place for personnel across disciplines.</a:t>
            </a:r>
          </a:p>
          <a:p>
            <a:pPr defTabSz="940460">
              <a:defRPr/>
            </a:pPr>
            <a:r>
              <a:rPr lang="en-US" sz="1200" b="1" dirty="0"/>
              <a:t>Quality Indicator PN8: 3 elements</a:t>
            </a:r>
          </a:p>
          <a:p>
            <a:r>
              <a:rPr lang="en-US" sz="1200" dirty="0"/>
              <a:t>A statewide system for </a:t>
            </a:r>
            <a:r>
              <a:rPr lang="en-US" sz="1200" dirty="0" err="1"/>
              <a:t>inservice</a:t>
            </a:r>
            <a:r>
              <a:rPr lang="en-US" sz="1200" dirty="0"/>
              <a:t> </a:t>
            </a:r>
            <a:r>
              <a:rPr lang="en-US" sz="1200" dirty="0">
                <a:hlinkClick r:id="rId3"/>
              </a:rPr>
              <a:t>personnel development</a:t>
            </a:r>
            <a:r>
              <a:rPr lang="en-US" sz="1200" dirty="0"/>
              <a:t> and </a:t>
            </a:r>
            <a:r>
              <a:rPr lang="en-US" sz="1200" dirty="0">
                <a:hlinkClick r:id="rId4"/>
              </a:rPr>
              <a:t>technical assistance</a:t>
            </a:r>
            <a:r>
              <a:rPr lang="en-US" sz="1200" dirty="0"/>
              <a:t> is aligned and coordinated with pre-service, curricula, EBPs across disciplines.</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dirty="0"/>
          </a:p>
        </p:txBody>
      </p:sp>
    </p:spTree>
    <p:extLst>
      <p:ext uri="{BB962C8B-B14F-4D97-AF65-F5344CB8AC3E}">
        <p14:creationId xmlns:p14="http://schemas.microsoft.com/office/powerpoint/2010/main" val="2424749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Quality Indicator rating scale goes from 1 to 7, it’s automatically calculated if you’re using the SA tool; </a:t>
            </a:r>
          </a:p>
          <a:p>
            <a:r>
              <a:rPr lang="en-US" sz="1200" dirty="0"/>
              <a:t>Looking at progress from baseline to a later point in time: using QI rating or % of elements fully implemented.</a:t>
            </a:r>
          </a:p>
          <a:p>
            <a:endParaRPr lang="en-US" sz="1200" dirty="0"/>
          </a:p>
          <a:p>
            <a:r>
              <a:rPr lang="en-US" sz="1200" dirty="0"/>
              <a:t>Comparison to a standard: What’s that analogous to within the realm of practices – FIDELITY.</a:t>
            </a:r>
          </a:p>
          <a:p>
            <a:endParaRPr lang="en-US" sz="1200" dirty="0"/>
          </a:p>
          <a:p>
            <a:r>
              <a:rPr lang="en-US" sz="1200" dirty="0"/>
              <a:t>If your standard is a QI rating of 7, that’s a pretty high bar, right? It means that all the elements are fully implemented. </a:t>
            </a:r>
          </a:p>
          <a:p>
            <a:r>
              <a:rPr lang="en-US" sz="1200" dirty="0"/>
              <a:t>Let’s say we don’t think we can meet that – there may be an element that’s partially or completely beyond our control, and/or we may not have sufficient resources.</a:t>
            </a:r>
          </a:p>
          <a:p>
            <a:r>
              <a:rPr lang="en-US" sz="1200" dirty="0"/>
              <a:t>So we decide we’re going to set it a little lower. There are two examples here – which sets a higher bar/standard?</a:t>
            </a:r>
          </a:p>
          <a:p>
            <a:endParaRPr lang="en-US" sz="1200" dirty="0"/>
          </a:p>
          <a:p>
            <a:r>
              <a:rPr lang="en-US" sz="1200" dirty="0"/>
              <a:t>Bottom line: you have to set a standard that is realistic, doable but still provides the support you’ll need to . . . Consider how good/strong that area of infrastructure needs to be, considering whether it’s standing on it’s own or strengthened by other, related infrastructure, such as governance</a:t>
            </a:r>
            <a:r>
              <a:rPr lang="en-US" sz="1200" baseline="0" dirty="0"/>
              <a:t> and </a:t>
            </a:r>
            <a:r>
              <a:rPr lang="en-US" sz="1200" dirty="0"/>
              <a:t>accountability.</a:t>
            </a:r>
          </a:p>
          <a:p>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dirty="0"/>
          </a:p>
        </p:txBody>
      </p:sp>
    </p:spTree>
    <p:extLst>
      <p:ext uri="{BB962C8B-B14F-4D97-AF65-F5344CB8AC3E}">
        <p14:creationId xmlns:p14="http://schemas.microsoft.com/office/powerpoint/2010/main" val="2923637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using comparison over time</a:t>
            </a:r>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dirty="0"/>
          </a:p>
        </p:txBody>
      </p:sp>
    </p:spTree>
    <p:extLst>
      <p:ext uri="{BB962C8B-B14F-4D97-AF65-F5344CB8AC3E}">
        <p14:creationId xmlns:p14="http://schemas.microsoft.com/office/powerpoint/2010/main" val="1643297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Make sure you have alignment between outcome, evaluation question, performance indicator and analysis.</a:t>
            </a:r>
          </a:p>
          <a:p>
            <a:r>
              <a:rPr lang="en-US" sz="1200" dirty="0"/>
              <a:t>You had an example in the pre-work that</a:t>
            </a:r>
            <a:r>
              <a:rPr lang="en-US" sz="1200" baseline="0" dirty="0"/>
              <a:t> had several instances of misalignment. So if you’re going to model one, use this one.</a:t>
            </a:r>
            <a:endParaRPr lang="en-US" sz="1200" dirty="0"/>
          </a:p>
          <a:p>
            <a:r>
              <a:rPr lang="en-US" sz="1200" dirty="0"/>
              <a:t>The second example we gave you in the pre-work was not aligned; outcome expressed improvement but measurement was in relation to a standard.</a:t>
            </a:r>
          </a:p>
          <a:p>
            <a:r>
              <a:rPr lang="en-US" sz="1200" dirty="0"/>
              <a:t>And be careful/precise in articulating your measures, particularly if using percent of elements: 50% of all elements across the 2 QIs is not the same as 50% in each QI.</a:t>
            </a:r>
          </a:p>
          <a:p>
            <a:pPr defTabSz="940460">
              <a:defRPr/>
            </a:pPr>
            <a:r>
              <a:rPr lang="en-US" sz="1200" dirty="0"/>
              <a:t>Whatever approach you take, in addition to using the quantitative </a:t>
            </a:r>
            <a:r>
              <a:rPr lang="en-US" sz="1200" b="1" dirty="0"/>
              <a:t>descriptors</a:t>
            </a:r>
            <a:r>
              <a:rPr lang="en-US" sz="1200" dirty="0"/>
              <a:t> in SSIP report, highlight examples of accomplishments/elements achieved.</a:t>
            </a:r>
          </a:p>
          <a:p>
            <a:endParaRPr lang="en-US" baseline="0" dirty="0"/>
          </a:p>
          <a:p>
            <a:r>
              <a:rPr lang="en-US" baseline="0" dirty="0"/>
              <a:t>In Personnel Workforce component, subcomponent 4 addresses In-service Personnel Development, and it has 2 QIs:</a:t>
            </a:r>
          </a:p>
          <a:p>
            <a:r>
              <a:rPr lang="en-US" baseline="0" dirty="0"/>
              <a:t>QI7 -- </a:t>
            </a:r>
            <a:r>
              <a:rPr lang="en-US" sz="1200" b="0" i="0" kern="1200" dirty="0">
                <a:solidFill>
                  <a:schemeClr val="tx1"/>
                </a:solidFill>
                <a:effectLst/>
                <a:latin typeface="+mn-lt"/>
                <a:ea typeface="+mn-ea"/>
                <a:cs typeface="+mn-cs"/>
              </a:rPr>
              <a:t>A statewide system for in-service personnel development and TA  is in place for personnel across disciplines.</a:t>
            </a:r>
            <a:endParaRPr lang="en-US" baseline="0" dirty="0"/>
          </a:p>
          <a:p>
            <a:r>
              <a:rPr lang="en-US" baseline="0" dirty="0"/>
              <a:t>QI8 -- </a:t>
            </a:r>
            <a:r>
              <a:rPr lang="en-US" sz="1200" b="0" i="0" kern="1200" dirty="0">
                <a:solidFill>
                  <a:schemeClr val="tx1"/>
                </a:solidFill>
                <a:effectLst/>
                <a:latin typeface="+mn-lt"/>
                <a:ea typeface="+mn-ea"/>
                <a:cs typeface="+mn-cs"/>
              </a:rPr>
              <a:t>A statewide system for in-service personnel development and TA  is aligned and coordinated with higher education program and curricula across disciplines.</a:t>
            </a:r>
            <a:endParaRPr lang="en-US"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dirty="0"/>
          </a:p>
        </p:txBody>
      </p:sp>
    </p:spTree>
    <p:extLst>
      <p:ext uri="{BB962C8B-B14F-4D97-AF65-F5344CB8AC3E}">
        <p14:creationId xmlns:p14="http://schemas.microsoft.com/office/powerpoint/2010/main" val="325974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sz="1200" dirty="0"/>
              <a:t>Generally, we recommend completing the SA for an entire component</a:t>
            </a:r>
            <a:r>
              <a:rPr lang="en-US" sz="1200" baseline="0" dirty="0"/>
              <a:t> </a:t>
            </a:r>
            <a:r>
              <a:rPr lang="en-US" sz="1200" dirty="0"/>
              <a:t>so you can identify strengths</a:t>
            </a:r>
            <a:r>
              <a:rPr lang="en-US" sz="1200" baseline="0" dirty="0"/>
              <a:t> and </a:t>
            </a:r>
            <a:r>
              <a:rPr lang="en-US" sz="1200" dirty="0"/>
              <a:t>opportunities</a:t>
            </a:r>
            <a:r>
              <a:rPr lang="en-US" sz="1200" baseline="0" dirty="0"/>
              <a:t> for improvement and because there are some interrelationships -- </a:t>
            </a:r>
            <a:r>
              <a:rPr lang="en-US" sz="1200" dirty="0"/>
              <a:t>but you may know (at a subcomponent</a:t>
            </a:r>
            <a:r>
              <a:rPr lang="en-US" sz="1200" baseline="0" dirty="0"/>
              <a:t> level) </a:t>
            </a:r>
            <a:r>
              <a:rPr lang="en-US" sz="1200" dirty="0"/>
              <a:t>where you need</a:t>
            </a:r>
            <a:r>
              <a:rPr lang="en-US" sz="1200" baseline="0" dirty="0"/>
              <a:t> to focus your efforts.</a:t>
            </a:r>
            <a:endParaRPr lang="en-US" sz="1200" dirty="0"/>
          </a:p>
          <a:p>
            <a:pPr defTabSz="940460">
              <a:defRPr/>
            </a:pPr>
            <a:r>
              <a:rPr lang="en-US" sz="1200" dirty="0"/>
              <a:t>There is recognition that system change is not simple, it takes a while, so you may have an ambitious outcome in mind, but you</a:t>
            </a:r>
            <a:r>
              <a:rPr lang="en-US" sz="1200" baseline="0" dirty="0"/>
              <a:t> can certainly</a:t>
            </a:r>
            <a:r>
              <a:rPr lang="en-US" sz="1200" dirty="0"/>
              <a:t> set up key milestones for getting there.</a:t>
            </a:r>
          </a:p>
          <a:p>
            <a:pPr defTabSz="940460">
              <a:defRPr/>
            </a:pPr>
            <a:endParaRPr lang="en-US" sz="1200" dirty="0"/>
          </a:p>
          <a:p>
            <a:pPr defTabSz="940460">
              <a:defRPr/>
            </a:pPr>
            <a:r>
              <a:rPr lang="en-US" sz="1200" dirty="0"/>
              <a:t>stakeholder involvement – having the right people at the table; from multiple systems, i.e., state and local, as many of the elements speak to what’s happening at the local level.</a:t>
            </a:r>
          </a:p>
          <a:p>
            <a:pPr defTabSz="940460">
              <a:defRPr/>
            </a:pPr>
            <a:endParaRPr lang="en-US" sz="1200" dirty="0"/>
          </a:p>
          <a:p>
            <a:pPr defTabSz="940460">
              <a:defRPr/>
            </a:pPr>
            <a:r>
              <a:rPr lang="en-US" sz="1200" dirty="0"/>
              <a:t>Quality elements are not sensitive to all changes</a:t>
            </a:r>
          </a:p>
          <a:p>
            <a:pPr defTabSz="940460">
              <a:defRPr/>
            </a:pPr>
            <a:endParaRPr lang="en-US" sz="1200" dirty="0"/>
          </a:p>
          <a:p>
            <a:r>
              <a:rPr lang="en-US" sz="1200" dirty="0"/>
              <a:t>Use of the SA helps you address one of the fundamental questions: how is your system different . . .</a:t>
            </a:r>
          </a:p>
          <a:p>
            <a:r>
              <a:rPr lang="en-US" sz="1200" dirty="0"/>
              <a:t>The ability to report PMs around Infra improvement is important, esp. for Year2 of Phase III.</a:t>
            </a:r>
          </a:p>
          <a:p>
            <a:pPr defTabSz="940460">
              <a:defRPr/>
            </a:pPr>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dirty="0"/>
          </a:p>
        </p:txBody>
      </p:sp>
    </p:spTree>
    <p:extLst>
      <p:ext uri="{BB962C8B-B14F-4D97-AF65-F5344CB8AC3E}">
        <p14:creationId xmlns:p14="http://schemas.microsoft.com/office/powerpoint/2010/main" val="2923637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Resource list of tools; used on their own, or adapted for use.</a:t>
            </a:r>
          </a:p>
          <a:p>
            <a:r>
              <a:rPr lang="en-US" sz="1200" dirty="0"/>
              <a:t>These tool, including the System framework, represent some good thinking from experts in the field, including a number of your colleagues.</a:t>
            </a:r>
          </a:p>
          <a:p>
            <a:endParaRPr lang="en-US" sz="1200" dirty="0"/>
          </a:p>
          <a:p>
            <a:r>
              <a:rPr lang="en-US" sz="1200" dirty="0"/>
              <a:t>You may adapt them to look at specific measures of change, Measures of specific change can help “take the temperature of the system”, inform formative evaluation and address incremental progress.</a:t>
            </a:r>
          </a:p>
          <a:p>
            <a:r>
              <a:rPr lang="en-US" sz="1200" dirty="0"/>
              <a:t>Measures of broad change and specific change are not mutually exclusive.</a:t>
            </a:r>
          </a:p>
          <a:p>
            <a:endParaRPr lang="en-US" sz="1200" dirty="0"/>
          </a:p>
          <a:p>
            <a:endParaRPr lang="en-US" sz="1200" dirty="0"/>
          </a:p>
          <a:p>
            <a:pPr defTabSz="940460">
              <a:defRPr/>
            </a:pPr>
            <a:r>
              <a:rPr lang="en-US" sz="1200" dirty="0"/>
              <a:t>specific changes: changes in practitioner</a:t>
            </a:r>
            <a:r>
              <a:rPr lang="en-US" sz="1200" baseline="0" dirty="0"/>
              <a:t> </a:t>
            </a:r>
            <a:r>
              <a:rPr lang="en-US" sz="1200" dirty="0"/>
              <a:t>use of child-level standards; changes in the number of providers with NPI numbers (in</a:t>
            </a:r>
            <a:r>
              <a:rPr lang="en-US" sz="1200" baseline="0" dirty="0"/>
              <a:t> order to bill); </a:t>
            </a:r>
            <a:r>
              <a:rPr lang="en-US" sz="1200" dirty="0"/>
              <a:t>changes in the way providers collect various revenue sources; changes in knowledge or understanding of the COS process; change in data collection procedures, change in actual data; impact of a revised monitoring protocol that focuses as much on results as compliance; changes in the way leaders communicate on performance measurement and engage stakeholders;</a:t>
            </a:r>
          </a:p>
          <a:p>
            <a:endParaRPr lang="en-US" sz="1200"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dirty="0"/>
          </a:p>
        </p:txBody>
      </p:sp>
    </p:spTree>
    <p:extLst>
      <p:ext uri="{BB962C8B-B14F-4D97-AF65-F5344CB8AC3E}">
        <p14:creationId xmlns:p14="http://schemas.microsoft.com/office/powerpoint/2010/main" val="2923637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existing tools you can leverage – use as is or adapt or use as basis for other forms of data collection </a:t>
            </a:r>
          </a:p>
          <a:p>
            <a:r>
              <a:rPr lang="en-US" dirty="0"/>
              <a:t>Align measurement &amp; analysis with performance indicator and evaluation question</a:t>
            </a:r>
          </a:p>
          <a:p>
            <a:r>
              <a:rPr lang="en-US" dirty="0"/>
              <a:t>Relate short-term outcomes to one or more areas of your infrastructure </a:t>
            </a:r>
          </a:p>
          <a:p>
            <a:r>
              <a:rPr lang="en-US" dirty="0"/>
              <a:t>You can look at change or comparison to a standard</a:t>
            </a:r>
          </a:p>
          <a:p>
            <a:r>
              <a:rPr lang="en-US" dirty="0"/>
              <a:t>Think in terms of incremental progress; what’s realistic given where your system is at;</a:t>
            </a:r>
            <a:r>
              <a:rPr lang="en-US" baseline="0" dirty="0"/>
              <a:t> identify </a:t>
            </a:r>
            <a:r>
              <a:rPr lang="en-US" dirty="0"/>
              <a:t>milestones</a:t>
            </a:r>
          </a:p>
          <a:p>
            <a:r>
              <a:rPr lang="en-US" dirty="0"/>
              <a:t>There is no one way</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dirty="0"/>
          </a:p>
        </p:txBody>
      </p:sp>
    </p:spTree>
    <p:extLst>
      <p:ext uri="{BB962C8B-B14F-4D97-AF65-F5344CB8AC3E}">
        <p14:creationId xmlns:p14="http://schemas.microsoft.com/office/powerpoint/2010/main" val="1608447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on Quality Standards is near the end of these slides. F</a:t>
            </a:r>
            <a:r>
              <a:rPr lang="en-US" dirty="0"/>
              <a:t>acilitators may use that to start the discussion, or begin </a:t>
            </a:r>
            <a:r>
              <a:rPr lang="en-US" baseline="0" dirty="0"/>
              <a:t>with another example related to the focus area of the breakout group, which could be an example shared by a state based on the pre-work</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dirty="0"/>
          </a:p>
        </p:txBody>
      </p:sp>
    </p:spTree>
    <p:extLst>
      <p:ext uri="{BB962C8B-B14F-4D97-AF65-F5344CB8AC3E}">
        <p14:creationId xmlns:p14="http://schemas.microsoft.com/office/powerpoint/2010/main" val="454093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go into virtual</a:t>
            </a:r>
            <a:r>
              <a:rPr lang="en-US" baseline="0" dirty="0"/>
              <a:t> breakout groups in Adobe Connect</a:t>
            </a:r>
          </a:p>
          <a:p>
            <a:r>
              <a:rPr lang="en-US" baseline="0" dirty="0"/>
              <a:t>Stay in this Adobe Connect, will be automatically moved into rooms </a:t>
            </a:r>
          </a:p>
          <a:p>
            <a:r>
              <a:rPr lang="en-US" baseline="0" dirty="0"/>
              <a:t>Call into conference line for each specific breakout group for audio</a:t>
            </a:r>
          </a:p>
          <a:p>
            <a:endParaRPr lang="en-US" baseline="0" dirty="0"/>
          </a:p>
          <a:p>
            <a:r>
              <a:rPr lang="en-US" baseline="0" dirty="0"/>
              <a:t>Hoping to spend 1 hour in breakout groups, depending on transition time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dirty="0"/>
          </a:p>
        </p:txBody>
      </p:sp>
    </p:spTree>
    <p:extLst>
      <p:ext uri="{BB962C8B-B14F-4D97-AF65-F5344CB8AC3E}">
        <p14:creationId xmlns:p14="http://schemas.microsoft.com/office/powerpoint/2010/main" val="46155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1056657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All groups, but Group 1 will hang up from the current line and dial back in using the listed participant code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These are preliminary groupings based on information from registration, communication with us or pre-work. If you would like to switch groups let us know. Also everyone is working on more than one area of focus so you are not limited to only discuss the tentative topic for your group – we want these breakouts to meet your needs. This was just a first attempt to create non-arbitrary groups.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do not see your state team on the slide, let us know which group you would like to join!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will then turn on virtual break out rooms in Adobe Connect </a:t>
            </a:r>
            <a:r>
              <a:rPr lang="mr-IN" baseline="0" dirty="0"/>
              <a:t>–</a:t>
            </a:r>
            <a:r>
              <a:rPr lang="en-US" baseline="0" dirty="0"/>
              <a:t> you will be able to share screens, etc. that only your group will see</a:t>
            </a:r>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dirty="0"/>
          </a:p>
        </p:txBody>
      </p:sp>
    </p:spTree>
    <p:extLst>
      <p:ext uri="{BB962C8B-B14F-4D97-AF65-F5344CB8AC3E}">
        <p14:creationId xmlns:p14="http://schemas.microsoft.com/office/powerpoint/2010/main" val="984331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on Quality Standards is near the end of these slides. F</a:t>
            </a:r>
            <a:r>
              <a:rPr lang="en-US" dirty="0"/>
              <a:t>acilitators may use that to start the discussion, or begin </a:t>
            </a:r>
            <a:r>
              <a:rPr lang="en-US" baseline="0" dirty="0"/>
              <a:t>with another example related to the focus area of the breakout group, which could be an example shared by a state based on the pre-work</a:t>
            </a:r>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dirty="0"/>
          </a:p>
        </p:txBody>
      </p:sp>
    </p:spTree>
    <p:extLst>
      <p:ext uri="{BB962C8B-B14F-4D97-AF65-F5344CB8AC3E}">
        <p14:creationId xmlns:p14="http://schemas.microsoft.com/office/powerpoint/2010/main" val="454093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Facilitators</a:t>
            </a:r>
            <a:r>
              <a:rPr lang="en-US" baseline="0" dirty="0"/>
              <a:t> may use their own example(s) in the breakout group, or start with the following example on Quality Standards.</a:t>
            </a:r>
            <a:endParaRPr lang="en-US" dirty="0"/>
          </a:p>
          <a:p>
            <a:r>
              <a:rPr lang="en-US" dirty="0"/>
              <a:t>Also consider data source, data collection methods and frequency of data collection, as applicable.</a:t>
            </a:r>
          </a:p>
          <a:p>
            <a:endParaRPr lang="en-US" dirty="0"/>
          </a:p>
          <a:p>
            <a:r>
              <a:rPr lang="en-US" baseline="0" dirty="0"/>
              <a:t>Are there specific measures of change (beyond the self-assessment) that you would be interested in? For example, for formative evaluation?</a:t>
            </a:r>
          </a:p>
          <a:p>
            <a:r>
              <a:rPr lang="en-US" dirty="0"/>
              <a:t>What</a:t>
            </a:r>
            <a:r>
              <a:rPr lang="en-US" baseline="0" dirty="0"/>
              <a:t> are those and what are some options for how to measure them?</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dirty="0"/>
          </a:p>
        </p:txBody>
      </p:sp>
    </p:spTree>
    <p:extLst>
      <p:ext uri="{BB962C8B-B14F-4D97-AF65-F5344CB8AC3E}">
        <p14:creationId xmlns:p14="http://schemas.microsoft.com/office/powerpoint/2010/main" val="2539983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 if you want an example to use to help structure discussion and get small group talking and thinking</a:t>
            </a:r>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dirty="0"/>
          </a:p>
        </p:txBody>
      </p:sp>
    </p:spTree>
    <p:extLst>
      <p:ext uri="{BB962C8B-B14F-4D97-AF65-F5344CB8AC3E}">
        <p14:creationId xmlns:p14="http://schemas.microsoft.com/office/powerpoint/2010/main" val="454093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 if you want an example to use to help structure discussion and get small group talking and thinking</a:t>
            </a:r>
          </a:p>
          <a:p>
            <a:endParaRPr lang="en-US" dirty="0"/>
          </a:p>
          <a:p>
            <a:r>
              <a:rPr lang="en-US" dirty="0"/>
              <a:t>Is</a:t>
            </a:r>
            <a:r>
              <a:rPr lang="en-US" baseline="0" dirty="0"/>
              <a:t> the wording of the Performance Indicator precise enough? Does it mean 50% of the combined number of elements across all 3 QIs, or does it mean at least 50% of elements in QI1, in QI2 and QI3?</a:t>
            </a:r>
          </a:p>
          <a:p>
            <a:r>
              <a:rPr lang="en-US" baseline="0" dirty="0"/>
              <a:t>Given the focus of each QI, does it make sense to address all three at the same time, from an implementation and Time2 evaluation perspective?</a:t>
            </a:r>
          </a:p>
          <a:p>
            <a:r>
              <a:rPr lang="en-US" baseline="0" dirty="0"/>
              <a:t>If not, how would you approach this subcomponent?</a:t>
            </a:r>
          </a:p>
          <a:p>
            <a:r>
              <a:rPr lang="en-US" baseline="0" dirty="0"/>
              <a:t>Are there specific measures of change (beyond the self-assessment) that you would be interested in? For example, for formative evaluation?</a:t>
            </a:r>
          </a:p>
          <a:p>
            <a:endParaRPr lang="en-US" dirty="0"/>
          </a:p>
          <a:p>
            <a:r>
              <a:rPr lang="en-US" dirty="0"/>
              <a:t>Discuss measures</a:t>
            </a:r>
            <a:r>
              <a:rPr lang="en-US" baseline="0" dirty="0"/>
              <a:t> of specific change in addition to or in lieu of self-assessment.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consider data source, data collection methods and frequency of data collection, as applicable.</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dirty="0"/>
          </a:p>
        </p:txBody>
      </p:sp>
    </p:spTree>
    <p:extLst>
      <p:ext uri="{BB962C8B-B14F-4D97-AF65-F5344CB8AC3E}">
        <p14:creationId xmlns:p14="http://schemas.microsoft.com/office/powerpoint/2010/main" val="1002016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 if you want an example to use to help structure discussion and get small group talking and thinking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consider data source, data collection methods and frequency of data collection, as applicable.</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dirty="0"/>
          </a:p>
        </p:txBody>
      </p:sp>
    </p:spTree>
    <p:extLst>
      <p:ext uri="{BB962C8B-B14F-4D97-AF65-F5344CB8AC3E}">
        <p14:creationId xmlns:p14="http://schemas.microsoft.com/office/powerpoint/2010/main" val="3418313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broadcast message to give at least 5 min warning for wrap-up</a:t>
            </a:r>
          </a:p>
          <a:p>
            <a:r>
              <a:rPr lang="en-US" dirty="0"/>
              <a:t>Our 3</a:t>
            </a:r>
            <a:r>
              <a:rPr lang="en-US" baseline="30000" dirty="0"/>
              <a:t>rd</a:t>
            </a:r>
            <a:r>
              <a:rPr lang="en-US" dirty="0"/>
              <a:t> and final session for the Infrastructure series will be on February 21</a:t>
            </a:r>
            <a:r>
              <a:rPr lang="en-US" baseline="30000" dirty="0"/>
              <a:t>st</a:t>
            </a:r>
            <a:r>
              <a:rPr lang="en-US" dirty="0"/>
              <a:t> – same time and place/call-in information - and will focus on What do we do with all this data? Pulling everything together and preparing for data analysis and use. </a:t>
            </a:r>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dirty="0"/>
          </a:p>
        </p:txBody>
      </p:sp>
    </p:spTree>
    <p:extLst>
      <p:ext uri="{BB962C8B-B14F-4D97-AF65-F5344CB8AC3E}">
        <p14:creationId xmlns:p14="http://schemas.microsoft.com/office/powerpoint/2010/main" val="3667728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dirty="0"/>
          </a:p>
        </p:txBody>
      </p:sp>
    </p:spTree>
    <p:extLst>
      <p:ext uri="{BB962C8B-B14F-4D97-AF65-F5344CB8AC3E}">
        <p14:creationId xmlns:p14="http://schemas.microsoft.com/office/powerpoint/2010/main" val="1845130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dirty="0"/>
          </a:p>
        </p:txBody>
      </p:sp>
    </p:spTree>
    <p:extLst>
      <p:ext uri="{BB962C8B-B14F-4D97-AF65-F5344CB8AC3E}">
        <p14:creationId xmlns:p14="http://schemas.microsoft.com/office/powerpoint/2010/main" val="1275598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session…(1st bullet)</a:t>
            </a:r>
          </a:p>
          <a:p>
            <a:r>
              <a:rPr lang="en-US" dirty="0"/>
              <a:t>For the series overall, we are aiming for … (2</a:t>
            </a:r>
            <a:r>
              <a:rPr lang="en-US" baseline="30000" dirty="0"/>
              <a:t>nd</a:t>
            </a:r>
            <a:r>
              <a:rPr lang="en-US" dirty="0"/>
              <a:t> bullet)</a:t>
            </a:r>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dirty="0"/>
          </a:p>
        </p:txBody>
      </p:sp>
    </p:spTree>
    <p:extLst>
      <p:ext uri="{BB962C8B-B14F-4D97-AF65-F5344CB8AC3E}">
        <p14:creationId xmlns:p14="http://schemas.microsoft.com/office/powerpoint/2010/main" val="2498887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dirty="0"/>
          </a:p>
        </p:txBody>
      </p:sp>
    </p:spTree>
    <p:extLst>
      <p:ext uri="{BB962C8B-B14F-4D97-AF65-F5344CB8AC3E}">
        <p14:creationId xmlns:p14="http://schemas.microsoft.com/office/powerpoint/2010/main" val="1338798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needed to reference</a:t>
            </a:r>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dirty="0"/>
          </a:p>
        </p:txBody>
      </p:sp>
    </p:spTree>
    <p:extLst>
      <p:ext uri="{BB962C8B-B14F-4D97-AF65-F5344CB8AC3E}">
        <p14:creationId xmlns:p14="http://schemas.microsoft.com/office/powerpoint/2010/main" val="1019662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dirty="0"/>
          </a:p>
        </p:txBody>
      </p:sp>
    </p:spTree>
    <p:extLst>
      <p:ext uri="{BB962C8B-B14F-4D97-AF65-F5344CB8AC3E}">
        <p14:creationId xmlns:p14="http://schemas.microsoft.com/office/powerpoint/2010/main" val="1014150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dirty="0"/>
          </a:p>
        </p:txBody>
      </p:sp>
    </p:spTree>
    <p:extLst>
      <p:ext uri="{BB962C8B-B14F-4D97-AF65-F5344CB8AC3E}">
        <p14:creationId xmlns:p14="http://schemas.microsoft.com/office/powerpoint/2010/main" val="1014150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wrong with this example?</a:t>
            </a:r>
            <a:r>
              <a:rPr lang="en-US" baseline="0" dirty="0"/>
              <a:t> Outcome and eval question are not </a:t>
            </a:r>
            <a:r>
              <a:rPr lang="en-US" dirty="0"/>
              <a:t>aligned with the performance indicator and measurement/analysis.</a:t>
            </a:r>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dirty="0"/>
          </a:p>
        </p:txBody>
      </p:sp>
    </p:spTree>
    <p:extLst>
      <p:ext uri="{BB962C8B-B14F-4D97-AF65-F5344CB8AC3E}">
        <p14:creationId xmlns:p14="http://schemas.microsoft.com/office/powerpoint/2010/main" val="1014150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a:t>
            </a:r>
            <a:r>
              <a:rPr lang="en-US" baseline="0" dirty="0"/>
              <a:t> focus in each of the three workshop sessions, but applied to infrastructure vs. practices.</a:t>
            </a:r>
          </a:p>
          <a:p>
            <a:r>
              <a:rPr lang="en-US" dirty="0"/>
              <a:t>Infrastructure change and impacts of that change;</a:t>
            </a:r>
            <a:r>
              <a:rPr lang="en-US" baseline="0" dirty="0"/>
              <a:t> practice fidelity and practice change.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dirty="0"/>
          </a:p>
        </p:txBody>
      </p:sp>
    </p:spTree>
    <p:extLst>
      <p:ext uri="{BB962C8B-B14F-4D97-AF65-F5344CB8AC3E}">
        <p14:creationId xmlns:p14="http://schemas.microsoft.com/office/powerpoint/2010/main" val="2131117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follow a similar structure for each session</a:t>
            </a:r>
          </a:p>
          <a:p>
            <a:r>
              <a:rPr lang="en-US" dirty="0"/>
              <a:t>To accomplish</a:t>
            </a:r>
            <a:r>
              <a:rPr lang="en-US" baseline="0" dirty="0"/>
              <a:t> those outcomes this session we will </a:t>
            </a:r>
            <a:r>
              <a:rPr lang="mr-IN" baseline="0" dirty="0"/>
              <a:t>…</a:t>
            </a:r>
            <a:r>
              <a:rPr lang="en-US" baseline="0" dirty="0"/>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dirty="0"/>
          </a:p>
        </p:txBody>
      </p:sp>
    </p:spTree>
    <p:extLst>
      <p:ext uri="{BB962C8B-B14F-4D97-AF65-F5344CB8AC3E}">
        <p14:creationId xmlns:p14="http://schemas.microsoft.com/office/powerpoint/2010/main" val="140313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reminder of the ground rules</a:t>
            </a:r>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dirty="0"/>
          </a:p>
        </p:txBody>
      </p:sp>
    </p:spTree>
    <p:extLst>
      <p:ext uri="{BB962C8B-B14F-4D97-AF65-F5344CB8AC3E}">
        <p14:creationId xmlns:p14="http://schemas.microsoft.com/office/powerpoint/2010/main" val="169992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dirty="0"/>
          </a:p>
        </p:txBody>
      </p:sp>
    </p:spTree>
    <p:extLst>
      <p:ext uri="{BB962C8B-B14F-4D97-AF65-F5344CB8AC3E}">
        <p14:creationId xmlns:p14="http://schemas.microsoft.com/office/powerpoint/2010/main" val="3352886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In</a:t>
            </a:r>
            <a:r>
              <a:rPr lang="en-US" sz="1100" baseline="0" dirty="0"/>
              <a:t> the first session our focus was on outcomes, evaluation questions and performance indicators, and the alignment of those.</a:t>
            </a:r>
          </a:p>
          <a:p>
            <a:r>
              <a:rPr lang="en-US" sz="1100" baseline="0" dirty="0"/>
              <a:t>Today we’re going to focus on measures/tools and data, and again, making sure that those are aligned with </a:t>
            </a:r>
            <a:r>
              <a:rPr lang="en-US" sz="1100" baseline="0" dirty="0" err="1"/>
              <a:t>eval</a:t>
            </a:r>
            <a:r>
              <a:rPr lang="en-US" sz="1100" baseline="0" dirty="0"/>
              <a:t> questions, outcomes and perf </a:t>
            </a:r>
            <a:r>
              <a:rPr lang="en-US" sz="1100" baseline="0" dirty="0" err="1"/>
              <a:t>ind.</a:t>
            </a:r>
            <a:endParaRPr lang="en-US" sz="1100" dirty="0"/>
          </a:p>
          <a:p>
            <a:r>
              <a:rPr lang="en-US" sz="1100" dirty="0"/>
              <a:t>If you didn’t have enough</a:t>
            </a:r>
            <a:r>
              <a:rPr lang="en-US" sz="1100" baseline="0" dirty="0"/>
              <a:t> information on your specific measure(s) when you wrote your performance indicators, you may need to go back and refine those.</a:t>
            </a:r>
            <a:endParaRPr lang="en-US" sz="1100" dirty="0"/>
          </a:p>
          <a:p>
            <a:r>
              <a:rPr lang="en-US" sz="1100" dirty="0"/>
              <a:t>Infrastructure: broad: overall systems level</a:t>
            </a:r>
          </a:p>
          <a:p>
            <a:r>
              <a:rPr lang="en-US" sz="1100" dirty="0"/>
              <a:t>	specific changes: changes in knowledge or understanding of the COS process; change in data collection procedures, change in actual data; changes in the use of child-level standards; changes in the amount of $ providers collect by various revenue sources; </a:t>
            </a:r>
          </a:p>
          <a:p>
            <a:pPr defTabSz="940460">
              <a:defRPr/>
            </a:pPr>
            <a:r>
              <a:rPr lang="en-US" sz="1100" dirty="0"/>
              <a:t>Measures of broad change and specific change are not mutually exclusive.</a:t>
            </a:r>
          </a:p>
          <a:p>
            <a:endParaRPr lang="en-US" sz="1100" dirty="0"/>
          </a:p>
          <a:p>
            <a:r>
              <a:rPr lang="en-US" sz="1100" dirty="0"/>
              <a:t>Source of data: Practitioners, program administrators, families, other stakeholders; Consider levels of the system</a:t>
            </a:r>
          </a:p>
          <a:p>
            <a:r>
              <a:rPr lang="en-US" sz="1100" dirty="0"/>
              <a:t>Data collection methods/strategies: survey, self-rating checklist, interviews, observation, record review</a:t>
            </a:r>
          </a:p>
          <a:p>
            <a:r>
              <a:rPr lang="en-US" sz="1100" dirty="0"/>
              <a:t>Frequency of data collection – for systems work, consider multiple time points because of the nature of the work</a:t>
            </a:r>
          </a:p>
          <a:p>
            <a:r>
              <a:rPr lang="en-US" sz="1100" dirty="0"/>
              <a:t>Evaluation design, for example use of comparisons – we’ll explore that more with system self-assessment -- over time or to a standard</a:t>
            </a:r>
          </a:p>
          <a:p>
            <a:pPr defTabSz="940460">
              <a:defRPr/>
            </a:pPr>
            <a:endParaRPr lang="en-US" sz="1100" dirty="0"/>
          </a:p>
          <a:p>
            <a:pPr defTabSz="940460">
              <a:defRPr/>
            </a:pPr>
            <a:r>
              <a:rPr lang="en-US" sz="1100" dirty="0"/>
              <a:t>Measure: An instrument, device, or method that provides information, often quantifiable data, on an outcome. A measure is a metric for checking progress on an indicator. </a:t>
            </a:r>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dirty="0"/>
          </a:p>
        </p:txBody>
      </p:sp>
    </p:spTree>
    <p:extLst>
      <p:ext uri="{BB962C8B-B14F-4D97-AF65-F5344CB8AC3E}">
        <p14:creationId xmlns:p14="http://schemas.microsoft.com/office/powerpoint/2010/main" val="292363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http://freshspectrum.com/</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dirty="0"/>
          </a:p>
        </p:txBody>
      </p:sp>
    </p:spTree>
    <p:extLst>
      <p:ext uri="{BB962C8B-B14F-4D97-AF65-F5344CB8AC3E}">
        <p14:creationId xmlns:p14="http://schemas.microsoft.com/office/powerpoint/2010/main" val="778423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47274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17526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28" name="Picture 27"/>
          <p:cNvPicPr>
            <a:picLocks noChangeAspect="1"/>
          </p:cNvPicPr>
          <p:nvPr userDrawn="1"/>
        </p:nvPicPr>
        <p:blipFill>
          <a:blip r:embed="rId2"/>
          <a:stretch>
            <a:fillRect/>
          </a:stretch>
        </p:blipFill>
        <p:spPr>
          <a:xfrm>
            <a:off x="9246735" y="11933344"/>
            <a:ext cx="1359748" cy="717564"/>
          </a:xfrm>
          <a:prstGeom prst="rect">
            <a:avLst/>
          </a:prstGeom>
        </p:spPr>
      </p:pic>
      <p:pic>
        <p:nvPicPr>
          <p:cNvPr id="30" name="Picture 29"/>
          <p:cNvPicPr>
            <a:picLocks noChangeAspect="1"/>
          </p:cNvPicPr>
          <p:nvPr userDrawn="1"/>
        </p:nvPicPr>
        <p:blipFill rotWithShape="1">
          <a:blip r:embed="rId3" cstate="print">
            <a:extLst>
              <a:ext uri="{28A0092B-C50C-407E-A947-70E740481C1C}">
                <a14:useLocalDpi xmlns:a14="http://schemas.microsoft.com/office/drawing/2010/main" val="0"/>
              </a:ext>
            </a:extLst>
          </a:blip>
          <a:srcRect r="60486" b="26123"/>
          <a:stretch/>
        </p:blipFill>
        <p:spPr>
          <a:xfrm>
            <a:off x="10458959" y="11596347"/>
            <a:ext cx="988141" cy="516451"/>
          </a:xfrm>
          <a:prstGeom prst="rect">
            <a:avLst/>
          </a:prstGeom>
        </p:spPr>
      </p:pic>
      <p:pic>
        <p:nvPicPr>
          <p:cNvPr id="31" name="Picture 30"/>
          <p:cNvPicPr>
            <a:picLocks noChangeAspect="1"/>
          </p:cNvPicPr>
          <p:nvPr userDrawn="1"/>
        </p:nvPicPr>
        <p:blipFill>
          <a:blip r:embed="rId2"/>
          <a:stretch>
            <a:fillRect/>
          </a:stretch>
        </p:blipFill>
        <p:spPr>
          <a:xfrm>
            <a:off x="13076294" y="17188142"/>
            <a:ext cx="1359748" cy="717564"/>
          </a:xfrm>
          <a:prstGeom prst="rect">
            <a:avLst/>
          </a:prstGeom>
        </p:spPr>
      </p:pic>
      <p:sp>
        <p:nvSpPr>
          <p:cNvPr id="25" name="Rectangle 24" descr="&quot; &quot;"/>
          <p:cNvSpPr/>
          <p:nvPr userDrawn="1"/>
        </p:nvSpPr>
        <p:spPr>
          <a:xfrm flipH="1">
            <a:off x="-2" y="2220"/>
            <a:ext cx="3505201" cy="576072"/>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21" name="Rectangle 20"/>
          <p:cNvSpPr/>
          <p:nvPr userDrawn="1"/>
        </p:nvSpPr>
        <p:spPr>
          <a:xfrm rot="5400000" flipV="1">
            <a:off x="6000120" y="-2568900"/>
            <a:ext cx="572759" cy="5715000"/>
          </a:xfrm>
          <a:prstGeom prst="rect">
            <a:avLst/>
          </a:prstGeom>
          <a:solidFill>
            <a:srgbClr val="0693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ectangle 10"/>
          <p:cNvSpPr/>
          <p:nvPr userDrawn="1"/>
        </p:nvSpPr>
        <p:spPr>
          <a:xfrm rot="5400000" flipV="1">
            <a:off x="4511454" y="-4054254"/>
            <a:ext cx="121094" cy="9144001"/>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cxnSp>
        <p:nvCxnSpPr>
          <p:cNvPr id="14" name="Straight Connector 13"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3"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44994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7772400" y="6186796"/>
            <a:ext cx="1179484" cy="622436"/>
          </a:xfrm>
          <a:prstGeom prst="rect">
            <a:avLst/>
          </a:prstGeom>
        </p:spPr>
      </p:pic>
      <p:pic>
        <p:nvPicPr>
          <p:cNvPr id="12"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85610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 typeface="Arial" panose="020B0604020202020204" pitchFamily="34" charset="0"/>
              <a:buChar char="•"/>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325327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3129070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19493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699306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C44F-1353-3D45-89A4-C8DF625EAFC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EB2516-1B23-6948-A7E3-A546B10B9909}"/>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778DAD0D-7759-AE48-90E3-C63311B65128}"/>
              </a:ext>
            </a:extLst>
          </p:cNvPr>
          <p:cNvSpPr>
            <a:spLocks noGrp="1"/>
          </p:cNvSpPr>
          <p:nvPr>
            <p:ph type="sldNum" sz="quarter" idx="10"/>
          </p:nvPr>
        </p:nvSpPr>
        <p:spPr/>
        <p:txBody>
          <a:body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90682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4" name="Picture 3"/>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88639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6" name="Picture 15"/>
          <p:cNvPicPr>
            <a:picLocks noChangeAspect="1"/>
          </p:cNvPicPr>
          <p:nvPr userDrawn="1"/>
        </p:nvPicPr>
        <p:blipFill>
          <a:blip r:embed="rId2"/>
          <a:stretch>
            <a:fillRect/>
          </a:stretch>
        </p:blipFill>
        <p:spPr>
          <a:xfrm>
            <a:off x="7772400"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7" name="Picture 16"/>
          <p:cNvPicPr>
            <a:picLocks noChangeAspect="1"/>
          </p:cNvPicPr>
          <p:nvPr userDrawn="1"/>
        </p:nvPicPr>
        <p:blipFill>
          <a:blip r:embed="rId2"/>
          <a:stretch>
            <a:fillRect/>
          </a:stretch>
        </p:blipFill>
        <p:spPr>
          <a:xfrm>
            <a:off x="7772400"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4144539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1"/>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44903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52400" y="1600200"/>
            <a:ext cx="4343400" cy="4953000"/>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343400" cy="4953000"/>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1513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cxnSp>
        <p:nvCxnSpPr>
          <p:cNvPr id="18" name="Straight Connector 17"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6" name="Picture 15"/>
          <p:cNvPicPr>
            <a:picLocks noChangeAspect="1"/>
          </p:cNvPicPr>
          <p:nvPr userDrawn="1"/>
        </p:nvPicPr>
        <p:blipFill>
          <a:blip r:embed="rId2"/>
          <a:stretch>
            <a:fillRect/>
          </a:stretch>
        </p:blipFill>
        <p:spPr>
          <a:xfrm>
            <a:off x="7772400"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3" name="Picture 22"/>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9530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Tree>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11" name="Slide Number Placeholder 3"/>
          <p:cNvSpPr>
            <a:spLocks noGrp="1"/>
          </p:cNvSpPr>
          <p:nvPr>
            <p:ph type="sldNum" sz="quarter" idx="4"/>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63" r:id="rId7"/>
    <p:sldLayoutId id="2147483653" r:id="rId8"/>
    <p:sldLayoutId id="2147483662" r:id="rId9"/>
    <p:sldLayoutId id="2147483654" r:id="rId10"/>
    <p:sldLayoutId id="2147483655" r:id="rId11"/>
    <p:sldLayoutId id="2147483656" r:id="rId12"/>
    <p:sldLayoutId id="2147483657" r:id="rId13"/>
    <p:sldLayoutId id="2147483658" r:id="rId14"/>
    <p:sldLayoutId id="2147483659" r:id="rId15"/>
    <p:sldLayoutId id="2147483664" r:id="rId16"/>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066800"/>
            <a:ext cx="6702552" cy="1676400"/>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5400" b="1" kern="1200">
                <a:solidFill>
                  <a:srgbClr val="154578"/>
                </a:solidFill>
                <a:latin typeface="Century Gothic" panose="020B0502020202020204" pitchFamily="34" charset="0"/>
                <a:ea typeface="+mj-ea"/>
                <a:cs typeface="+mj-cs"/>
              </a:defRPr>
            </a:lvl1pPr>
            <a:lvl2pPr>
              <a:defRPr sz="5400" b="1">
                <a:solidFill>
                  <a:srgbClr val="154578"/>
                </a:solidFill>
                <a:latin typeface="Century Gothic" panose="020B0502020202020204" pitchFamily="34" charset="0"/>
              </a:defRPr>
            </a:lvl2pPr>
          </a:lstStyle>
          <a:p>
            <a:pPr>
              <a:lnSpc>
                <a:spcPct val="120000"/>
              </a:lnSpc>
            </a:pPr>
            <a:r>
              <a:rPr lang="en-US" dirty="0"/>
              <a:t>Evaluating Infrastructure Workshop Series</a:t>
            </a:r>
          </a:p>
        </p:txBody>
      </p:sp>
      <p:sp>
        <p:nvSpPr>
          <p:cNvPr id="6" name="Subtitle 2"/>
          <p:cNvSpPr txBox="1">
            <a:spLocks/>
          </p:cNvSpPr>
          <p:nvPr/>
        </p:nvSpPr>
        <p:spPr>
          <a:xfrm>
            <a:off x="457200" y="5184648"/>
            <a:ext cx="4270248" cy="758952"/>
          </a:xfrm>
          <a:prstGeom prst="rect">
            <a:avLst/>
          </a:prstGeom>
        </p:spPr>
        <p:txBody>
          <a:bodyPr anchor="b">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t>February 7, 2018</a:t>
            </a:r>
          </a:p>
        </p:txBody>
      </p:sp>
      <p:sp>
        <p:nvSpPr>
          <p:cNvPr id="7" name="Text Placeholder 10"/>
          <p:cNvSpPr txBox="1">
            <a:spLocks/>
          </p:cNvSpPr>
          <p:nvPr/>
        </p:nvSpPr>
        <p:spPr>
          <a:xfrm>
            <a:off x="457200" y="2994086"/>
            <a:ext cx="7848600" cy="12192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Session 2: How are we measuring?</a:t>
            </a:r>
          </a:p>
        </p:txBody>
      </p:sp>
      <p:pic>
        <p:nvPicPr>
          <p:cNvPr id="3" name="Picture 2">
            <a:extLst>
              <a:ext uri="{FF2B5EF4-FFF2-40B4-BE49-F238E27FC236}">
                <a16:creationId xmlns:a16="http://schemas.microsoft.com/office/drawing/2014/main" id="{86EE396E-B434-D549-A191-BE7EF06AFD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945159"/>
            <a:ext cx="3305302" cy="24789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E0E99-5522-4040-B715-26F5B7819025}"/>
              </a:ext>
            </a:extLst>
          </p:cNvPr>
          <p:cNvSpPr>
            <a:spLocks noGrp="1"/>
          </p:cNvSpPr>
          <p:nvPr>
            <p:ph idx="1"/>
          </p:nvPr>
        </p:nvSpPr>
        <p:spPr>
          <a:xfrm>
            <a:off x="457200" y="1524000"/>
            <a:ext cx="8229600" cy="4495800"/>
          </a:xfrm>
        </p:spPr>
        <p:txBody>
          <a:bodyPr/>
          <a:lstStyle/>
          <a:p>
            <a:r>
              <a:rPr lang="en-US" dirty="0"/>
              <a:t>Outputs</a:t>
            </a:r>
          </a:p>
          <a:p>
            <a:pPr lvl="1"/>
            <a:r>
              <a:rPr lang="en-US" dirty="0"/>
              <a:t>Direct results of activities, products/events, number of client contacts with products/events</a:t>
            </a:r>
          </a:p>
          <a:p>
            <a:r>
              <a:rPr lang="en-US" dirty="0"/>
              <a:t>Short-term outcomes</a:t>
            </a:r>
          </a:p>
          <a:p>
            <a:pPr lvl="1"/>
            <a:r>
              <a:rPr lang="en-US" dirty="0"/>
              <a:t>Reactions, awareness; learning, knowledge</a:t>
            </a:r>
          </a:p>
          <a:p>
            <a:r>
              <a:rPr lang="en-US" dirty="0"/>
              <a:t>Intermediate outcomes</a:t>
            </a:r>
          </a:p>
          <a:p>
            <a:pPr lvl="1"/>
            <a:r>
              <a:rPr lang="en-US" dirty="0"/>
              <a:t>Behaviors/actions; organizational or system functioning</a:t>
            </a:r>
          </a:p>
          <a:p>
            <a:r>
              <a:rPr lang="en-US" dirty="0"/>
              <a:t>Long-term outcomes/impacts</a:t>
            </a:r>
          </a:p>
          <a:p>
            <a:pPr lvl="1"/>
            <a:r>
              <a:rPr lang="en-US" dirty="0"/>
              <a:t>Impact(s) on children/families; impact(s) on system, program sustainability</a:t>
            </a:r>
          </a:p>
        </p:txBody>
      </p:sp>
      <p:sp>
        <p:nvSpPr>
          <p:cNvPr id="3" name="Title 2">
            <a:extLst>
              <a:ext uri="{FF2B5EF4-FFF2-40B4-BE49-F238E27FC236}">
                <a16:creationId xmlns:a16="http://schemas.microsoft.com/office/drawing/2014/main" id="{40B47123-3E9B-E142-B8E7-B19F7DCF7F56}"/>
              </a:ext>
            </a:extLst>
          </p:cNvPr>
          <p:cNvSpPr>
            <a:spLocks noGrp="1"/>
          </p:cNvSpPr>
          <p:nvPr>
            <p:ph type="title"/>
          </p:nvPr>
        </p:nvSpPr>
        <p:spPr/>
        <p:txBody>
          <a:bodyPr>
            <a:normAutofit fontScale="90000"/>
          </a:bodyPr>
          <a:lstStyle/>
          <a:p>
            <a:r>
              <a:rPr lang="en-US" dirty="0"/>
              <a:t>Outputs and Outcomes: Levels of Evidence</a:t>
            </a:r>
          </a:p>
        </p:txBody>
      </p:sp>
      <p:sp>
        <p:nvSpPr>
          <p:cNvPr id="4" name="Slide Number Placeholder 3">
            <a:extLst>
              <a:ext uri="{FF2B5EF4-FFF2-40B4-BE49-F238E27FC236}">
                <a16:creationId xmlns:a16="http://schemas.microsoft.com/office/drawing/2014/main" id="{0BB8933F-F50F-8A41-A174-D51927C3A666}"/>
              </a:ext>
            </a:extLst>
          </p:cNvPr>
          <p:cNvSpPr>
            <a:spLocks noGrp="1"/>
          </p:cNvSpPr>
          <p:nvPr>
            <p:ph type="sldNum" sz="quarter" idx="10"/>
          </p:nvPr>
        </p:nvSpPr>
        <p:spPr/>
        <p:txBody>
          <a:bodyPr/>
          <a:lstStyle/>
          <a:p>
            <a:fld id="{B2897048-00E0-47FB-B07B-F36BBE8AF579}" type="slidenum">
              <a:rPr lang="en-US" smtClean="0"/>
              <a:pPr/>
              <a:t>10</a:t>
            </a:fld>
            <a:endParaRPr lang="en-US" dirty="0"/>
          </a:p>
        </p:txBody>
      </p:sp>
    </p:spTree>
    <p:extLst>
      <p:ext uri="{BB962C8B-B14F-4D97-AF65-F5344CB8AC3E}">
        <p14:creationId xmlns:p14="http://schemas.microsoft.com/office/powerpoint/2010/main" val="423522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Framework Structure: Personnel/Workforce</a:t>
            </a:r>
          </a:p>
        </p:txBody>
      </p:sp>
      <p:sp>
        <p:nvSpPr>
          <p:cNvPr id="3" name="Slide Number Placeholder 2"/>
          <p:cNvSpPr>
            <a:spLocks noGrp="1"/>
          </p:cNvSpPr>
          <p:nvPr>
            <p:ph type="sldNum" sz="quarter" idx="10"/>
          </p:nvPr>
        </p:nvSpPr>
        <p:spPr/>
        <p:txBody>
          <a:bodyPr/>
          <a:lstStyle/>
          <a:p>
            <a:fld id="{B2897048-00E0-47FB-B07B-F36BBE8AF579}" type="slidenum">
              <a:rPr lang="en-US" smtClean="0"/>
              <a:pPr/>
              <a:t>11</a:t>
            </a:fld>
            <a:endParaRPr lang="en-US" dirty="0"/>
          </a:p>
        </p:txBody>
      </p:sp>
      <p:graphicFrame>
        <p:nvGraphicFramePr>
          <p:cNvPr id="4" name="Content Placeholder 4" descr="The image on this slide shows the structure of the DaSy Framework which begins with a subcomponent, then quality indicators, and then elements of quality for each quality indicator."/>
          <p:cNvGraphicFramePr>
            <a:graphicFrameLocks/>
          </p:cNvGraphicFramePr>
          <p:nvPr>
            <p:extLst>
              <p:ext uri="{D42A27DB-BD31-4B8C-83A1-F6EECF244321}">
                <p14:modId xmlns:p14="http://schemas.microsoft.com/office/powerpoint/2010/main" val="1635908987"/>
              </p:ext>
            </p:extLst>
          </p:nvPr>
        </p:nvGraphicFramePr>
        <p:xfrm>
          <a:off x="533400" y="1600200"/>
          <a:ext cx="76962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 y="1981199"/>
            <a:ext cx="2057400" cy="646331"/>
          </a:xfrm>
          <a:prstGeom prst="rect">
            <a:avLst/>
          </a:prstGeom>
          <a:noFill/>
        </p:spPr>
        <p:txBody>
          <a:bodyPr wrap="square" rtlCol="0">
            <a:spAutoFit/>
          </a:bodyPr>
          <a:lstStyle/>
          <a:p>
            <a:r>
              <a:rPr lang="en-US" dirty="0">
                <a:solidFill>
                  <a:schemeClr val="tx2"/>
                </a:solidFill>
              </a:rPr>
              <a:t>Inservice Personnel Development</a:t>
            </a:r>
          </a:p>
        </p:txBody>
      </p:sp>
    </p:spTree>
    <p:extLst>
      <p:ext uri="{BB962C8B-B14F-4D97-AF65-F5344CB8AC3E}">
        <p14:creationId xmlns:p14="http://schemas.microsoft.com/office/powerpoint/2010/main" val="288116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E0E99-5522-4040-B715-26F5B7819025}"/>
              </a:ext>
            </a:extLst>
          </p:cNvPr>
          <p:cNvSpPr>
            <a:spLocks noGrp="1"/>
          </p:cNvSpPr>
          <p:nvPr>
            <p:ph idx="1"/>
          </p:nvPr>
        </p:nvSpPr>
        <p:spPr>
          <a:xfrm>
            <a:off x="457200" y="1600200"/>
            <a:ext cx="8229600" cy="4343400"/>
          </a:xfrm>
        </p:spPr>
        <p:txBody>
          <a:bodyPr/>
          <a:lstStyle/>
          <a:p>
            <a:r>
              <a:rPr lang="en-US" dirty="0"/>
              <a:t>Change over time: from Time 1 to Time 2</a:t>
            </a:r>
          </a:p>
          <a:p>
            <a:pPr lvl="1"/>
            <a:r>
              <a:rPr lang="en-US" dirty="0"/>
              <a:t>Compare QI ratings, e.g., Time 1 = 3, Time 2 = 5</a:t>
            </a:r>
          </a:p>
          <a:p>
            <a:pPr lvl="1"/>
            <a:r>
              <a:rPr lang="en-US" dirty="0"/>
              <a:t>Compare percent of elements fully implemented, e.g., Time 1 = 20%, Time 2 = 50%</a:t>
            </a:r>
          </a:p>
          <a:p>
            <a:r>
              <a:rPr lang="en-US" dirty="0"/>
              <a:t>Comparison to a standard</a:t>
            </a:r>
          </a:p>
          <a:p>
            <a:pPr lvl="1"/>
            <a:r>
              <a:rPr lang="en-US" sz="2200" dirty="0"/>
              <a:t>QI rating = 6, at least 50% are fully implemented, the rest are partially implemented</a:t>
            </a:r>
          </a:p>
          <a:p>
            <a:pPr lvl="1"/>
            <a:r>
              <a:rPr lang="en-US" sz="2200" dirty="0"/>
              <a:t>At least 50% of the elements are fully implemented</a:t>
            </a:r>
            <a:endParaRPr lang="en-US" dirty="0"/>
          </a:p>
          <a:p>
            <a:pPr lvl="1"/>
            <a:endParaRPr lang="en-US" sz="2200" dirty="0"/>
          </a:p>
          <a:p>
            <a:pPr marL="457200" lvl="1" indent="0">
              <a:buNone/>
            </a:pPr>
            <a:r>
              <a:rPr lang="en-US" sz="2200" i="1" dirty="0"/>
              <a:t>Quality Indicator rating scale, 1 to 7: none to all fully implemented</a:t>
            </a:r>
          </a:p>
        </p:txBody>
      </p:sp>
      <p:sp>
        <p:nvSpPr>
          <p:cNvPr id="3" name="Title 2">
            <a:extLst>
              <a:ext uri="{FF2B5EF4-FFF2-40B4-BE49-F238E27FC236}">
                <a16:creationId xmlns:a16="http://schemas.microsoft.com/office/drawing/2014/main" id="{40B47123-3E9B-E142-B8E7-B19F7DCF7F56}"/>
              </a:ext>
            </a:extLst>
          </p:cNvPr>
          <p:cNvSpPr>
            <a:spLocks noGrp="1"/>
          </p:cNvSpPr>
          <p:nvPr>
            <p:ph type="title"/>
          </p:nvPr>
        </p:nvSpPr>
        <p:spPr/>
        <p:txBody>
          <a:bodyPr>
            <a:normAutofit/>
          </a:bodyPr>
          <a:lstStyle/>
          <a:p>
            <a:r>
              <a:rPr lang="en-US" dirty="0"/>
              <a:t>Tools: Framework Self-Assessments</a:t>
            </a:r>
          </a:p>
        </p:txBody>
      </p:sp>
      <p:sp>
        <p:nvSpPr>
          <p:cNvPr id="4" name="Slide Number Placeholder 3">
            <a:extLst>
              <a:ext uri="{FF2B5EF4-FFF2-40B4-BE49-F238E27FC236}">
                <a16:creationId xmlns:a16="http://schemas.microsoft.com/office/drawing/2014/main" id="{0BB8933F-F50F-8A41-A174-D51927C3A666}"/>
              </a:ext>
            </a:extLst>
          </p:cNvPr>
          <p:cNvSpPr>
            <a:spLocks noGrp="1"/>
          </p:cNvSpPr>
          <p:nvPr>
            <p:ph type="sldNum" sz="quarter" idx="10"/>
          </p:nvPr>
        </p:nvSpPr>
        <p:spPr/>
        <p:txBody>
          <a:bodyPr/>
          <a:lstStyle/>
          <a:p>
            <a:fld id="{B2897048-00E0-47FB-B07B-F36BBE8AF579}" type="slidenum">
              <a:rPr lang="en-US" smtClean="0"/>
              <a:pPr/>
              <a:t>12</a:t>
            </a:fld>
            <a:endParaRPr lang="en-US" dirty="0"/>
          </a:p>
        </p:txBody>
      </p:sp>
    </p:spTree>
    <p:extLst>
      <p:ext uri="{BB962C8B-B14F-4D97-AF65-F5344CB8AC3E}">
        <p14:creationId xmlns:p14="http://schemas.microsoft.com/office/powerpoint/2010/main" val="419619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Use of System Framework Self-Assessment: Change over Time</a:t>
            </a:r>
          </a:p>
        </p:txBody>
      </p:sp>
      <p:sp>
        <p:nvSpPr>
          <p:cNvPr id="2" name="Slide Number Placeholder 1"/>
          <p:cNvSpPr>
            <a:spLocks noGrp="1"/>
          </p:cNvSpPr>
          <p:nvPr>
            <p:ph type="sldNum" sz="quarter" idx="10"/>
          </p:nvPr>
        </p:nvSpPr>
        <p:spPr/>
        <p:txBody>
          <a:bodyPr/>
          <a:lstStyle/>
          <a:p>
            <a:fld id="{B2897048-00E0-47FB-B07B-F36BBE8AF579}" type="slidenum">
              <a:rPr lang="en-US" smtClean="0"/>
              <a:pPr/>
              <a:t>13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00787373"/>
              </p:ext>
            </p:extLst>
          </p:nvPr>
        </p:nvGraphicFramePr>
        <p:xfrm>
          <a:off x="381000" y="1371600"/>
          <a:ext cx="8382000" cy="4267201"/>
        </p:xfrm>
        <a:graphic>
          <a:graphicData uri="http://schemas.openxmlformats.org/drawingml/2006/table">
            <a:tbl>
              <a:tblPr/>
              <a:tblGrid>
                <a:gridCol w="1077440">
                  <a:extLst>
                    <a:ext uri="{9D8B030D-6E8A-4147-A177-3AD203B41FA5}">
                      <a16:colId xmlns:a16="http://schemas.microsoft.com/office/drawing/2014/main" val="20000"/>
                    </a:ext>
                  </a:extLst>
                </a:gridCol>
                <a:gridCol w="1279741">
                  <a:extLst>
                    <a:ext uri="{9D8B030D-6E8A-4147-A177-3AD203B41FA5}">
                      <a16:colId xmlns:a16="http://schemas.microsoft.com/office/drawing/2014/main" val="20001"/>
                    </a:ext>
                  </a:extLst>
                </a:gridCol>
                <a:gridCol w="1149368">
                  <a:extLst>
                    <a:ext uri="{9D8B030D-6E8A-4147-A177-3AD203B41FA5}">
                      <a16:colId xmlns:a16="http://schemas.microsoft.com/office/drawing/2014/main" val="20002"/>
                    </a:ext>
                  </a:extLst>
                </a:gridCol>
                <a:gridCol w="1344927">
                  <a:extLst>
                    <a:ext uri="{9D8B030D-6E8A-4147-A177-3AD203B41FA5}">
                      <a16:colId xmlns:a16="http://schemas.microsoft.com/office/drawing/2014/main" val="20003"/>
                    </a:ext>
                  </a:extLst>
                </a:gridCol>
                <a:gridCol w="1213806">
                  <a:extLst>
                    <a:ext uri="{9D8B030D-6E8A-4147-A177-3AD203B41FA5}">
                      <a16:colId xmlns:a16="http://schemas.microsoft.com/office/drawing/2014/main" val="20004"/>
                    </a:ext>
                  </a:extLst>
                </a:gridCol>
                <a:gridCol w="1145621">
                  <a:extLst>
                    <a:ext uri="{9D8B030D-6E8A-4147-A177-3AD203B41FA5}">
                      <a16:colId xmlns:a16="http://schemas.microsoft.com/office/drawing/2014/main" val="20005"/>
                    </a:ext>
                  </a:extLst>
                </a:gridCol>
                <a:gridCol w="1171097">
                  <a:extLst>
                    <a:ext uri="{9D8B030D-6E8A-4147-A177-3AD203B41FA5}">
                      <a16:colId xmlns:a16="http://schemas.microsoft.com/office/drawing/2014/main" val="20006"/>
                    </a:ext>
                  </a:extLst>
                </a:gridCol>
              </a:tblGrid>
              <a:tr h="898358">
                <a:tc>
                  <a:txBody>
                    <a:bodyPr/>
                    <a:lstStyle/>
                    <a:p>
                      <a:pPr marL="0" marR="0">
                        <a:spcBef>
                          <a:spcPts val="0"/>
                        </a:spcBef>
                        <a:spcAft>
                          <a:spcPts val="0"/>
                        </a:spcAft>
                      </a:pPr>
                      <a:r>
                        <a:rPr lang="en-US" sz="1200" b="1" dirty="0">
                          <a:solidFill>
                            <a:srgbClr val="FFFFFF"/>
                          </a:solidFill>
                          <a:effectLst/>
                          <a:latin typeface="Calibri"/>
                          <a:ea typeface="Calibri"/>
                          <a:cs typeface="Times New Roman"/>
                        </a:rPr>
                        <a:t>Outcome Type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Outcome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Evaluation Question(s)</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How will we know </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(Performance Indicator)</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Measurement/</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Data Collection Method</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Timeline/</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Measurement Intervals</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Analysis Description</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224590">
                <a:tc gridSpan="7">
                  <a:txBody>
                    <a:bodyPr/>
                    <a:lstStyle/>
                    <a:p>
                      <a:pPr marL="0" marR="0">
                        <a:spcBef>
                          <a:spcPts val="0"/>
                        </a:spcBef>
                        <a:spcAft>
                          <a:spcPts val="0"/>
                        </a:spcAft>
                      </a:pPr>
                      <a:r>
                        <a:rPr lang="en-US" sz="1200" b="1" dirty="0">
                          <a:solidFill>
                            <a:srgbClr val="FFFFFF"/>
                          </a:solidFill>
                          <a:effectLst/>
                          <a:latin typeface="Calibri"/>
                          <a:ea typeface="Calibri"/>
                          <a:cs typeface="Times New Roman"/>
                        </a:rPr>
                        <a:t>Example 1 based on 2 or more ratings looking at change over time. </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47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44253">
                <a:tc>
                  <a:txBody>
                    <a:bodyPr/>
                    <a:lstStyle/>
                    <a:p>
                      <a:pPr marL="0" marR="0">
                        <a:spcBef>
                          <a:spcPts val="0"/>
                        </a:spcBef>
                        <a:spcAft>
                          <a:spcPts val="0"/>
                        </a:spcAft>
                      </a:pPr>
                      <a:r>
                        <a:rPr lang="en-US" sz="1200" b="1" dirty="0">
                          <a:solidFill>
                            <a:srgbClr val="000000"/>
                          </a:solidFill>
                          <a:effectLst/>
                          <a:latin typeface="Calibri"/>
                          <a:ea typeface="Calibri"/>
                          <a:cs typeface="Times New Roman"/>
                        </a:rPr>
                        <a:t>System-Level</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000000"/>
                          </a:solidFill>
                          <a:effectLst/>
                          <a:latin typeface="Calibri"/>
                          <a:ea typeface="Calibri"/>
                          <a:cs typeface="Times New Roman"/>
                        </a:rPr>
                        <a:t>Intermediate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The state has an improved </a:t>
                      </a:r>
                      <a:r>
                        <a:rPr lang="en-US" sz="1200" b="1" baseline="0" dirty="0">
                          <a:solidFill>
                            <a:srgbClr val="000000"/>
                          </a:solidFill>
                          <a:effectLst/>
                          <a:latin typeface="Calibri"/>
                          <a:ea typeface="Calibri"/>
                          <a:cs typeface="Times New Roman"/>
                        </a:rPr>
                        <a:t> system for i</a:t>
                      </a:r>
                      <a:r>
                        <a:rPr lang="en-US" sz="1200" b="1" dirty="0">
                          <a:solidFill>
                            <a:srgbClr val="000000"/>
                          </a:solidFill>
                          <a:effectLst/>
                          <a:latin typeface="Calibri"/>
                          <a:ea typeface="Calibri"/>
                          <a:cs typeface="Times New Roman"/>
                        </a:rPr>
                        <a:t>nservice personnel development </a:t>
                      </a:r>
                      <a:r>
                        <a:rPr lang="en-US" sz="1200" b="1" baseline="0" dirty="0">
                          <a:solidFill>
                            <a:srgbClr val="000000"/>
                          </a:solidFill>
                          <a:effectLst/>
                          <a:latin typeface="Calibri"/>
                          <a:ea typeface="Calibri"/>
                          <a:cs typeface="Times New Roman"/>
                        </a:rPr>
                        <a:t> and technical assistance (Personnel/Work-force,  subcomponent 4).</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Has the statewide system </a:t>
                      </a:r>
                      <a:r>
                        <a:rPr lang="en-US" sz="1200" b="1" baseline="0" dirty="0">
                          <a:solidFill>
                            <a:srgbClr val="000000"/>
                          </a:solidFill>
                          <a:effectLst/>
                          <a:latin typeface="+mn-lt"/>
                          <a:ea typeface="Calibri"/>
                          <a:cs typeface="Times New Roman"/>
                        </a:rPr>
                        <a:t>for i</a:t>
                      </a:r>
                      <a:r>
                        <a:rPr lang="en-US" sz="1200" b="1" dirty="0">
                          <a:solidFill>
                            <a:srgbClr val="000000"/>
                          </a:solidFill>
                          <a:effectLst/>
                          <a:latin typeface="+mn-lt"/>
                          <a:ea typeface="Calibri"/>
                          <a:cs typeface="Times New Roman"/>
                        </a:rPr>
                        <a:t>nservice personnel development </a:t>
                      </a:r>
                      <a:r>
                        <a:rPr lang="en-US" sz="1200" b="1" baseline="0" dirty="0">
                          <a:solidFill>
                            <a:srgbClr val="000000"/>
                          </a:solidFill>
                          <a:effectLst/>
                          <a:latin typeface="+mn-lt"/>
                          <a:ea typeface="Calibri"/>
                          <a:cs typeface="Times New Roman"/>
                        </a:rPr>
                        <a:t> and technical assistance improved </a:t>
                      </a:r>
                      <a:r>
                        <a:rPr lang="en-US" sz="1200" b="1" dirty="0">
                          <a:solidFill>
                            <a:srgbClr val="000000"/>
                          </a:solidFill>
                          <a:effectLst/>
                          <a:latin typeface="Calibri"/>
                          <a:ea typeface="Calibri"/>
                          <a:cs typeface="Times New Roman"/>
                        </a:rPr>
                        <a:t>?  </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100% of the  QI ratings for the two Quality Indicators (QIs)  in the </a:t>
                      </a:r>
                      <a:r>
                        <a:rPr lang="en-US" sz="1200" b="1" baseline="0" dirty="0">
                          <a:solidFill>
                            <a:srgbClr val="000000"/>
                          </a:solidFill>
                          <a:effectLst/>
                          <a:latin typeface="+mn-lt"/>
                          <a:ea typeface="Calibri"/>
                          <a:cs typeface="Times New Roman"/>
                        </a:rPr>
                        <a:t>i</a:t>
                      </a:r>
                      <a:r>
                        <a:rPr lang="en-US" sz="1200" b="1" dirty="0">
                          <a:solidFill>
                            <a:srgbClr val="000000"/>
                          </a:solidFill>
                          <a:effectLst/>
                          <a:latin typeface="+mn-lt"/>
                          <a:ea typeface="Calibri"/>
                          <a:cs typeface="Times New Roman"/>
                        </a:rPr>
                        <a:t>nservice personnel development subcomponent</a:t>
                      </a:r>
                      <a:r>
                        <a:rPr lang="en-US" sz="1200" b="1" baseline="0" dirty="0">
                          <a:solidFill>
                            <a:srgbClr val="000000"/>
                          </a:solidFill>
                          <a:effectLst/>
                          <a:latin typeface="+mn-lt"/>
                          <a:ea typeface="Calibri"/>
                          <a:cs typeface="Times New Roman"/>
                        </a:rPr>
                        <a:t> will </a:t>
                      </a:r>
                      <a:r>
                        <a:rPr lang="en-US" sz="1200" b="1" dirty="0">
                          <a:solidFill>
                            <a:srgbClr val="000000"/>
                          </a:solidFill>
                          <a:effectLst/>
                          <a:latin typeface="Calibri"/>
                          <a:ea typeface="Calibri"/>
                          <a:cs typeface="Times New Roman"/>
                        </a:rPr>
                        <a:t>increase. </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Calibri"/>
                          <a:ea typeface="Calibri"/>
                          <a:cs typeface="Times New Roman"/>
                        </a:rPr>
                        <a:t>System Framework Self-Assessment on </a:t>
                      </a:r>
                      <a:r>
                        <a:rPr lang="en-US" sz="1200" b="1" baseline="0" dirty="0">
                          <a:solidFill>
                            <a:srgbClr val="000000"/>
                          </a:solidFill>
                          <a:effectLst/>
                          <a:latin typeface="+mn-lt"/>
                          <a:ea typeface="Calibri"/>
                          <a:cs typeface="Times New Roman"/>
                        </a:rPr>
                        <a:t>f i</a:t>
                      </a:r>
                      <a:r>
                        <a:rPr lang="en-US" sz="1200" b="1" dirty="0">
                          <a:solidFill>
                            <a:srgbClr val="000000"/>
                          </a:solidFill>
                          <a:effectLst/>
                          <a:latin typeface="+mn-lt"/>
                          <a:ea typeface="Calibri"/>
                          <a:cs typeface="Times New Roman"/>
                        </a:rPr>
                        <a:t>nservice personnel development </a:t>
                      </a:r>
                      <a:r>
                        <a:rPr lang="en-US" sz="1200" b="1" baseline="0" dirty="0">
                          <a:solidFill>
                            <a:srgbClr val="000000"/>
                          </a:solidFill>
                          <a:effectLst/>
                          <a:latin typeface="+mn-lt"/>
                          <a:ea typeface="Calibri"/>
                          <a:cs typeface="Times New Roman"/>
                        </a:rPr>
                        <a:t> and technical assistance (Personnel/Work-force,  subcomponent 4).</a:t>
                      </a:r>
                      <a:endParaRPr lang="en-US" sz="12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Baseline -2017</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000000"/>
                          </a:solidFill>
                          <a:effectLst/>
                          <a:latin typeface="Calibri"/>
                          <a:ea typeface="Calibri"/>
                          <a:cs typeface="Times New Roman"/>
                        </a:rPr>
                        <a:t>Post - 2019</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000000"/>
                          </a:solidFill>
                          <a:effectLst/>
                          <a:latin typeface="Calibri"/>
                          <a:ea typeface="Calibri"/>
                          <a:cs typeface="Times New Roman"/>
                        </a:rPr>
                        <a:t> </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Compare self-assessment QI ratings from baseline and post, and compute the percent of QI ratings that increased.</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38097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Use of System Framework Self-Assessment: Comparison to a Standard</a:t>
            </a:r>
          </a:p>
        </p:txBody>
      </p:sp>
      <p:sp>
        <p:nvSpPr>
          <p:cNvPr id="2" name="Slide Number Placeholder 1"/>
          <p:cNvSpPr>
            <a:spLocks noGrp="1"/>
          </p:cNvSpPr>
          <p:nvPr>
            <p:ph type="sldNum" sz="quarter" idx="10"/>
          </p:nvPr>
        </p:nvSpPr>
        <p:spPr/>
        <p:txBody>
          <a:bodyPr/>
          <a:lstStyle/>
          <a:p>
            <a:fld id="{B2897048-00E0-47FB-B07B-F36BBE8AF579}" type="slidenum">
              <a:rPr lang="en-US" smtClean="0"/>
              <a:pPr/>
              <a:t>14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65459584"/>
              </p:ext>
            </p:extLst>
          </p:nvPr>
        </p:nvGraphicFramePr>
        <p:xfrm>
          <a:off x="762000" y="1676400"/>
          <a:ext cx="8001001" cy="4343400"/>
        </p:xfrm>
        <a:graphic>
          <a:graphicData uri="http://schemas.openxmlformats.org/drawingml/2006/table">
            <a:tbl>
              <a:tblPr/>
              <a:tblGrid>
                <a:gridCol w="1028282">
                  <a:extLst>
                    <a:ext uri="{9D8B030D-6E8A-4147-A177-3AD203B41FA5}">
                      <a16:colId xmlns:a16="http://schemas.microsoft.com/office/drawing/2014/main" val="20000"/>
                    </a:ext>
                  </a:extLst>
                </a:gridCol>
                <a:gridCol w="1221352">
                  <a:extLst>
                    <a:ext uri="{9D8B030D-6E8A-4147-A177-3AD203B41FA5}">
                      <a16:colId xmlns:a16="http://schemas.microsoft.com/office/drawing/2014/main" val="20001"/>
                    </a:ext>
                  </a:extLst>
                </a:gridCol>
                <a:gridCol w="1096928">
                  <a:extLst>
                    <a:ext uri="{9D8B030D-6E8A-4147-A177-3AD203B41FA5}">
                      <a16:colId xmlns:a16="http://schemas.microsoft.com/office/drawing/2014/main" val="20002"/>
                    </a:ext>
                  </a:extLst>
                </a:gridCol>
                <a:gridCol w="1283564">
                  <a:extLst>
                    <a:ext uri="{9D8B030D-6E8A-4147-A177-3AD203B41FA5}">
                      <a16:colId xmlns:a16="http://schemas.microsoft.com/office/drawing/2014/main" val="20003"/>
                    </a:ext>
                  </a:extLst>
                </a:gridCol>
                <a:gridCol w="1158426">
                  <a:extLst>
                    <a:ext uri="{9D8B030D-6E8A-4147-A177-3AD203B41FA5}">
                      <a16:colId xmlns:a16="http://schemas.microsoft.com/office/drawing/2014/main" val="20004"/>
                    </a:ext>
                  </a:extLst>
                </a:gridCol>
                <a:gridCol w="1093353">
                  <a:extLst>
                    <a:ext uri="{9D8B030D-6E8A-4147-A177-3AD203B41FA5}">
                      <a16:colId xmlns:a16="http://schemas.microsoft.com/office/drawing/2014/main" val="20005"/>
                    </a:ext>
                  </a:extLst>
                </a:gridCol>
                <a:gridCol w="1119096">
                  <a:extLst>
                    <a:ext uri="{9D8B030D-6E8A-4147-A177-3AD203B41FA5}">
                      <a16:colId xmlns:a16="http://schemas.microsoft.com/office/drawing/2014/main" val="20006"/>
                    </a:ext>
                  </a:extLst>
                </a:gridCol>
              </a:tblGrid>
              <a:tr h="956816">
                <a:tc>
                  <a:txBody>
                    <a:bodyPr/>
                    <a:lstStyle/>
                    <a:p>
                      <a:pPr marL="0" marR="0">
                        <a:spcBef>
                          <a:spcPts val="0"/>
                        </a:spcBef>
                        <a:spcAft>
                          <a:spcPts val="0"/>
                        </a:spcAft>
                      </a:pPr>
                      <a:r>
                        <a:rPr lang="en-US" sz="1200" b="1" dirty="0">
                          <a:solidFill>
                            <a:srgbClr val="FFFFFF"/>
                          </a:solidFill>
                          <a:effectLst/>
                          <a:latin typeface="Calibri"/>
                          <a:ea typeface="Calibri"/>
                          <a:cs typeface="Times New Roman"/>
                        </a:rPr>
                        <a:t>Outcome Type </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Outcome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Evaluation Question(s)</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How will we know </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(Performance Indicator)</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Measurement/</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Data Collection Method</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Timeline/</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Measurement Intervals</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Analysis Description</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99210">
                <a:tc gridSpan="7">
                  <a:txBody>
                    <a:bodyPr/>
                    <a:lstStyle/>
                    <a:p>
                      <a:pPr marL="0" marR="0">
                        <a:spcBef>
                          <a:spcPts val="0"/>
                        </a:spcBef>
                        <a:spcAft>
                          <a:spcPts val="0"/>
                        </a:spcAft>
                      </a:pPr>
                      <a:r>
                        <a:rPr lang="en-US" sz="1200" b="1" dirty="0">
                          <a:solidFill>
                            <a:srgbClr val="FFFFFF"/>
                          </a:solidFill>
                          <a:effectLst/>
                          <a:latin typeface="+mn-lt"/>
                          <a:ea typeface="Calibri"/>
                          <a:cs typeface="Times New Roman"/>
                        </a:rPr>
                        <a:t>Example 2 based on one or more ratings relative to a criterion/standard – a baseline or pre-rating not required</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47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87374">
                <a:tc>
                  <a:txBody>
                    <a:bodyPr/>
                    <a:lstStyle/>
                    <a:p>
                      <a:pPr marL="0" marR="0">
                        <a:spcBef>
                          <a:spcPts val="0"/>
                        </a:spcBef>
                        <a:spcAft>
                          <a:spcPts val="0"/>
                        </a:spcAft>
                      </a:pPr>
                      <a:r>
                        <a:rPr lang="en-US" sz="1200" b="1" dirty="0">
                          <a:solidFill>
                            <a:srgbClr val="000000"/>
                          </a:solidFill>
                          <a:effectLst/>
                          <a:latin typeface="Calibri"/>
                          <a:ea typeface="Calibri"/>
                          <a:cs typeface="Times New Roman"/>
                        </a:rPr>
                        <a:t>System-Level</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000000"/>
                          </a:solidFill>
                          <a:effectLst/>
                          <a:latin typeface="Calibri"/>
                          <a:ea typeface="Calibri"/>
                          <a:cs typeface="Times New Roman"/>
                        </a:rPr>
                        <a:t>Intermediate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The state has a quality system for </a:t>
                      </a:r>
                      <a:r>
                        <a:rPr lang="en-US" sz="1200" b="1" dirty="0" err="1">
                          <a:solidFill>
                            <a:srgbClr val="000000"/>
                          </a:solidFill>
                          <a:effectLst/>
                          <a:latin typeface="Calibri"/>
                          <a:ea typeface="Calibri"/>
                          <a:cs typeface="Times New Roman"/>
                        </a:rPr>
                        <a:t>inservice</a:t>
                      </a:r>
                      <a:r>
                        <a:rPr lang="en-US" sz="1200" b="1" dirty="0">
                          <a:solidFill>
                            <a:srgbClr val="000000"/>
                          </a:solidFill>
                          <a:effectLst/>
                          <a:latin typeface="Calibri"/>
                          <a:ea typeface="Calibri"/>
                          <a:cs typeface="Times New Roman"/>
                        </a:rPr>
                        <a:t> personnel development and technical assistance.  </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mn-lt"/>
                          <a:ea typeface="Calibri"/>
                          <a:cs typeface="Times New Roman"/>
                        </a:rPr>
                        <a:t>Does the state have a quality system for </a:t>
                      </a:r>
                      <a:r>
                        <a:rPr lang="en-US" sz="1200" b="1" dirty="0" err="1">
                          <a:solidFill>
                            <a:srgbClr val="000000"/>
                          </a:solidFill>
                          <a:effectLst/>
                          <a:latin typeface="+mn-lt"/>
                          <a:ea typeface="Calibri"/>
                          <a:cs typeface="Times New Roman"/>
                        </a:rPr>
                        <a:t>inservice</a:t>
                      </a:r>
                      <a:r>
                        <a:rPr lang="en-US" sz="1200" b="1" dirty="0">
                          <a:solidFill>
                            <a:srgbClr val="000000"/>
                          </a:solidFill>
                          <a:effectLst/>
                          <a:latin typeface="+mn-lt"/>
                          <a:ea typeface="Calibri"/>
                          <a:cs typeface="Times New Roman"/>
                        </a:rPr>
                        <a:t> personnel development and technical assistance? </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100% of the two Quality Indicators (QIs) for the inservice personnel development subcomponent  (Personnel/</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000000"/>
                          </a:solidFill>
                          <a:effectLst/>
                          <a:latin typeface="Calibri"/>
                          <a:ea typeface="Calibri"/>
                          <a:cs typeface="Times New Roman"/>
                        </a:rPr>
                        <a:t>Workforce Subcomponent 4) will have a QI rating of 6 or 7.</a:t>
                      </a:r>
                      <a:r>
                        <a:rPr lang="en-US" sz="1200" b="1" baseline="0" dirty="0">
                          <a:solidFill>
                            <a:srgbClr val="000000"/>
                          </a:solidFill>
                          <a:effectLst/>
                          <a:latin typeface="Calibri"/>
                          <a:ea typeface="Calibri"/>
                          <a:cs typeface="Times New Roman"/>
                        </a:rPr>
                        <a:t> </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System Framework Self-Assessment on inservice personnel</a:t>
                      </a:r>
                      <a:r>
                        <a:rPr lang="en-US" sz="1200" b="1" baseline="0" dirty="0">
                          <a:solidFill>
                            <a:srgbClr val="000000"/>
                          </a:solidFill>
                          <a:effectLst/>
                          <a:latin typeface="Calibri"/>
                          <a:ea typeface="Calibri"/>
                          <a:cs typeface="Times New Roman"/>
                        </a:rPr>
                        <a:t> development (P</a:t>
                      </a:r>
                      <a:r>
                        <a:rPr lang="en-US" sz="1200" b="1" dirty="0">
                          <a:solidFill>
                            <a:srgbClr val="000000"/>
                          </a:solidFill>
                          <a:effectLst/>
                          <a:latin typeface="Calibri"/>
                          <a:ea typeface="Calibri"/>
                          <a:cs typeface="Times New Roman"/>
                        </a:rPr>
                        <a:t>ersonnel Workforce component subcomponent </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Winter 2018</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000000"/>
                          </a:solidFill>
                          <a:effectLst/>
                          <a:latin typeface="Calibri"/>
                          <a:ea typeface="Calibri"/>
                          <a:cs typeface="Times New Roman"/>
                        </a:rPr>
                        <a:t>(may complete additional ratings as needed until performance indicator met)</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 </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rgbClr val="000000"/>
                          </a:solidFill>
                          <a:effectLst/>
                          <a:latin typeface="+mn-lt"/>
                          <a:ea typeface="Calibri"/>
                          <a:cs typeface="Times New Roman"/>
                        </a:rPr>
                        <a:t>Compute the percent of the two QI ratings that had a rating of 6 or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52964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E0E99-5522-4040-B715-26F5B7819025}"/>
              </a:ext>
            </a:extLst>
          </p:cNvPr>
          <p:cNvSpPr>
            <a:spLocks noGrp="1"/>
          </p:cNvSpPr>
          <p:nvPr>
            <p:ph idx="1"/>
          </p:nvPr>
        </p:nvSpPr>
        <p:spPr>
          <a:xfrm>
            <a:off x="457200" y="1752600"/>
            <a:ext cx="8229600" cy="4114799"/>
          </a:xfrm>
        </p:spPr>
        <p:txBody>
          <a:bodyPr/>
          <a:lstStyle/>
          <a:p>
            <a:r>
              <a:rPr lang="en-US" dirty="0"/>
              <a:t>Size, scope - knowing where to start</a:t>
            </a:r>
          </a:p>
          <a:p>
            <a:r>
              <a:rPr lang="en-US" dirty="0"/>
              <a:t>Built-in benchmarks and milestones</a:t>
            </a:r>
          </a:p>
          <a:p>
            <a:r>
              <a:rPr lang="en-US" dirty="0"/>
              <a:t>Think in terms of incremental progress</a:t>
            </a:r>
          </a:p>
          <a:p>
            <a:r>
              <a:rPr lang="en-US" dirty="0"/>
              <a:t>Data sources, e.g., stakeholder involvement </a:t>
            </a:r>
          </a:p>
          <a:p>
            <a:r>
              <a:rPr lang="en-US" dirty="0"/>
              <a:t>Think through the evidence and translate that into a rating</a:t>
            </a:r>
          </a:p>
          <a:p>
            <a:r>
              <a:rPr lang="en-US" dirty="0"/>
              <a:t>Quality elements are not sensitive to all changes</a:t>
            </a:r>
          </a:p>
        </p:txBody>
      </p:sp>
      <p:sp>
        <p:nvSpPr>
          <p:cNvPr id="3" name="Title 2">
            <a:extLst>
              <a:ext uri="{FF2B5EF4-FFF2-40B4-BE49-F238E27FC236}">
                <a16:creationId xmlns:a16="http://schemas.microsoft.com/office/drawing/2014/main" id="{40B47123-3E9B-E142-B8E7-B19F7DCF7F56}"/>
              </a:ext>
            </a:extLst>
          </p:cNvPr>
          <p:cNvSpPr>
            <a:spLocks noGrp="1"/>
          </p:cNvSpPr>
          <p:nvPr>
            <p:ph type="title"/>
          </p:nvPr>
        </p:nvSpPr>
        <p:spPr/>
        <p:txBody>
          <a:bodyPr>
            <a:normAutofit fontScale="90000"/>
          </a:bodyPr>
          <a:lstStyle/>
          <a:p>
            <a:r>
              <a:rPr lang="en-US" dirty="0"/>
              <a:t>Considerations for Use of Framework Self-Assessments</a:t>
            </a:r>
          </a:p>
        </p:txBody>
      </p:sp>
      <p:sp>
        <p:nvSpPr>
          <p:cNvPr id="4" name="Slide Number Placeholder 3">
            <a:extLst>
              <a:ext uri="{FF2B5EF4-FFF2-40B4-BE49-F238E27FC236}">
                <a16:creationId xmlns:a16="http://schemas.microsoft.com/office/drawing/2014/main" id="{0BB8933F-F50F-8A41-A174-D51927C3A666}"/>
              </a:ext>
            </a:extLst>
          </p:cNvPr>
          <p:cNvSpPr>
            <a:spLocks noGrp="1"/>
          </p:cNvSpPr>
          <p:nvPr>
            <p:ph type="sldNum" sz="quarter" idx="10"/>
          </p:nvPr>
        </p:nvSpPr>
        <p:spPr/>
        <p:txBody>
          <a:bodyPr/>
          <a:lstStyle/>
          <a:p>
            <a:fld id="{B2897048-00E0-47FB-B07B-F36BBE8AF579}" type="slidenum">
              <a:rPr lang="en-US" smtClean="0"/>
              <a:pPr/>
              <a:t>15</a:t>
            </a:fld>
            <a:endParaRPr lang="en-US" dirty="0"/>
          </a:p>
        </p:txBody>
      </p:sp>
    </p:spTree>
    <p:extLst>
      <p:ext uri="{BB962C8B-B14F-4D97-AF65-F5344CB8AC3E}">
        <p14:creationId xmlns:p14="http://schemas.microsoft.com/office/powerpoint/2010/main" val="1111350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E0E99-5522-4040-B715-26F5B7819025}"/>
              </a:ext>
            </a:extLst>
          </p:cNvPr>
          <p:cNvSpPr>
            <a:spLocks noGrp="1"/>
          </p:cNvSpPr>
          <p:nvPr>
            <p:ph idx="1"/>
          </p:nvPr>
        </p:nvSpPr>
        <p:spPr>
          <a:xfrm>
            <a:off x="457200" y="1600200"/>
            <a:ext cx="8229600" cy="4267199"/>
          </a:xfrm>
        </p:spPr>
        <p:txBody>
          <a:bodyPr/>
          <a:lstStyle/>
          <a:p>
            <a:r>
              <a:rPr lang="en-US" dirty="0"/>
              <a:t>Resource list provided with the pre-work is not comprehensive; provides key resources</a:t>
            </a:r>
          </a:p>
          <a:p>
            <a:r>
              <a:rPr lang="en-US" dirty="0"/>
              <a:t>Some of those resources, even the self-assessments, can be adapted or form the basis for data collection, e.g., through surveys, interviews or focus groups</a:t>
            </a:r>
          </a:p>
          <a:p>
            <a:r>
              <a:rPr lang="en-US" dirty="0"/>
              <a:t>Measures of specific change</a:t>
            </a:r>
          </a:p>
          <a:p>
            <a:endParaRPr lang="en-US" dirty="0"/>
          </a:p>
        </p:txBody>
      </p:sp>
      <p:sp>
        <p:nvSpPr>
          <p:cNvPr id="3" name="Title 2">
            <a:extLst>
              <a:ext uri="{FF2B5EF4-FFF2-40B4-BE49-F238E27FC236}">
                <a16:creationId xmlns:a16="http://schemas.microsoft.com/office/drawing/2014/main" id="{40B47123-3E9B-E142-B8E7-B19F7DCF7F56}"/>
              </a:ext>
            </a:extLst>
          </p:cNvPr>
          <p:cNvSpPr>
            <a:spLocks noGrp="1"/>
          </p:cNvSpPr>
          <p:nvPr>
            <p:ph type="title"/>
          </p:nvPr>
        </p:nvSpPr>
        <p:spPr/>
        <p:txBody>
          <a:bodyPr>
            <a:normAutofit/>
          </a:bodyPr>
          <a:lstStyle/>
          <a:p>
            <a:r>
              <a:rPr lang="en-US" dirty="0"/>
              <a:t>Other Tools/Approaches</a:t>
            </a:r>
          </a:p>
        </p:txBody>
      </p:sp>
      <p:sp>
        <p:nvSpPr>
          <p:cNvPr id="4" name="Slide Number Placeholder 3">
            <a:extLst>
              <a:ext uri="{FF2B5EF4-FFF2-40B4-BE49-F238E27FC236}">
                <a16:creationId xmlns:a16="http://schemas.microsoft.com/office/drawing/2014/main" id="{0BB8933F-F50F-8A41-A174-D51927C3A666}"/>
              </a:ext>
            </a:extLst>
          </p:cNvPr>
          <p:cNvSpPr>
            <a:spLocks noGrp="1"/>
          </p:cNvSpPr>
          <p:nvPr>
            <p:ph type="sldNum" sz="quarter" idx="10"/>
          </p:nvPr>
        </p:nvSpPr>
        <p:spPr/>
        <p:txBody>
          <a:bodyPr/>
          <a:lstStyle/>
          <a:p>
            <a:fld id="{B2897048-00E0-47FB-B07B-F36BBE8AF579}" type="slidenum">
              <a:rPr lang="en-US" smtClean="0"/>
              <a:pPr/>
              <a:t>16</a:t>
            </a:fld>
            <a:endParaRPr lang="en-US" dirty="0"/>
          </a:p>
        </p:txBody>
      </p:sp>
      <p:pic>
        <p:nvPicPr>
          <p:cNvPr id="5" name="Picture Placeholder 9" descr="IMG_0308.jpg">
            <a:extLst>
              <a:ext uri="{FF2B5EF4-FFF2-40B4-BE49-F238E27FC236}">
                <a16:creationId xmlns:a16="http://schemas.microsoft.com/office/drawing/2014/main" id="{4CE3179B-E887-D844-9C0C-5DCC9A0932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33" b="27749"/>
          <a:stretch/>
        </p:blipFill>
        <p:spPr>
          <a:xfrm>
            <a:off x="6629400" y="4038600"/>
            <a:ext cx="1806514" cy="19495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91881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35154"/>
          </a:xfrm>
        </p:spPr>
        <p:txBody>
          <a:bodyPr>
            <a:normAutofit/>
          </a:bodyPr>
          <a:lstStyle/>
          <a:p>
            <a:r>
              <a:rPr lang="en-US" dirty="0"/>
              <a:t>Key Take-Away Points</a:t>
            </a:r>
            <a:endParaRPr lang="en-US" dirty="0">
              <a:solidFill>
                <a:srgbClr val="FF0000"/>
              </a:solidFill>
            </a:endParaRPr>
          </a:p>
        </p:txBody>
      </p:sp>
      <p:sp>
        <p:nvSpPr>
          <p:cNvPr id="2" name="Content Placeholder 1"/>
          <p:cNvSpPr>
            <a:spLocks noGrp="1"/>
          </p:cNvSpPr>
          <p:nvPr>
            <p:ph sz="half" idx="1"/>
          </p:nvPr>
        </p:nvSpPr>
        <p:spPr>
          <a:xfrm>
            <a:off x="304800" y="1109792"/>
            <a:ext cx="6477000" cy="4910008"/>
          </a:xfrm>
        </p:spPr>
        <p:txBody>
          <a:bodyPr/>
          <a:lstStyle/>
          <a:p>
            <a:r>
              <a:rPr lang="en-US" dirty="0"/>
              <a:t>There are existing tools you can leverage </a:t>
            </a:r>
          </a:p>
          <a:p>
            <a:r>
              <a:rPr lang="en-US" dirty="0"/>
              <a:t>Alignment, alignment, alignment</a:t>
            </a:r>
          </a:p>
          <a:p>
            <a:pPr lvl="1"/>
            <a:r>
              <a:rPr lang="en-US" dirty="0"/>
              <a:t>Align measurement &amp; analysis with performance indicator and evaluation question</a:t>
            </a:r>
          </a:p>
          <a:p>
            <a:pPr lvl="1"/>
            <a:r>
              <a:rPr lang="en-US" dirty="0"/>
              <a:t>Relate short-term outcomes to one or more areas of infrastructure</a:t>
            </a:r>
          </a:p>
          <a:p>
            <a:r>
              <a:rPr lang="en-US" dirty="0"/>
              <a:t>You can evaluate infrastructure based on change or comparison to a standard</a:t>
            </a:r>
          </a:p>
          <a:p>
            <a:r>
              <a:rPr lang="en-US" dirty="0"/>
              <a:t>Think in terms of incremental progress</a:t>
            </a:r>
          </a:p>
          <a:p>
            <a:r>
              <a:rPr lang="en-US" dirty="0"/>
              <a:t>There is no one way</a:t>
            </a:r>
          </a:p>
          <a:p>
            <a:endParaRPr lang="en-US" dirty="0"/>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pic>
        <p:nvPicPr>
          <p:cNvPr id="11" name="Content Placeholder 10">
            <a:extLst>
              <a:ext uri="{FF2B5EF4-FFF2-40B4-BE49-F238E27FC236}">
                <a16:creationId xmlns:a16="http://schemas.microsoft.com/office/drawing/2014/main" id="{A61DB8E2-219F-1B48-8B17-6075AC75FF0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53200" y="1524000"/>
            <a:ext cx="2362200" cy="2362200"/>
          </a:xfrm>
          <a:prstGeom prst="rect">
            <a:avLst/>
          </a:prstGeom>
        </p:spPr>
      </p:pic>
    </p:spTree>
    <p:extLst>
      <p:ext uri="{BB962C8B-B14F-4D97-AF65-F5344CB8AC3E}">
        <p14:creationId xmlns:p14="http://schemas.microsoft.com/office/powerpoint/2010/main" val="579928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229600" cy="4419601"/>
          </a:xfrm>
        </p:spPr>
        <p:txBody>
          <a:bodyPr/>
          <a:lstStyle/>
          <a:p>
            <a:pPr lvl="0"/>
            <a:r>
              <a:rPr lang="en-US" dirty="0"/>
              <a:t>Work on and discuss example(s)</a:t>
            </a:r>
          </a:p>
          <a:p>
            <a:pPr lvl="0"/>
            <a:r>
              <a:rPr lang="en-US" dirty="0"/>
              <a:t>Discussion questions: </a:t>
            </a:r>
            <a:endParaRPr lang="en-US" sz="3200" dirty="0"/>
          </a:p>
          <a:p>
            <a:pPr lvl="1"/>
            <a:r>
              <a:rPr lang="en-US" dirty="0"/>
              <a:t>What approaches or tools are you using or thinking about using?</a:t>
            </a:r>
            <a:endParaRPr lang="en-US" sz="2800" dirty="0"/>
          </a:p>
          <a:p>
            <a:pPr lvl="1"/>
            <a:r>
              <a:rPr lang="en-US" dirty="0"/>
              <a:t>What have you found to be the pros and cons of your approach?  </a:t>
            </a:r>
            <a:endParaRPr lang="en-US" sz="2800" dirty="0"/>
          </a:p>
          <a:p>
            <a:pPr lvl="1"/>
            <a:r>
              <a:rPr lang="en-US" dirty="0"/>
              <a:t>How’s it going? Are you getting the information you want?</a:t>
            </a:r>
            <a:endParaRPr lang="en-US" sz="2800" dirty="0"/>
          </a:p>
          <a:p>
            <a:pPr lvl="1"/>
            <a:r>
              <a:rPr lang="en-US" dirty="0"/>
              <a:t>What challenges are you experiencing: selection of tool, data source, data collection, etc.?</a:t>
            </a:r>
            <a:endParaRPr lang="en-US" sz="2800" dirty="0"/>
          </a:p>
          <a:p>
            <a:endParaRPr lang="en-US" dirty="0"/>
          </a:p>
        </p:txBody>
      </p:sp>
      <p:sp>
        <p:nvSpPr>
          <p:cNvPr id="3" name="Title 2"/>
          <p:cNvSpPr>
            <a:spLocks noGrp="1"/>
          </p:cNvSpPr>
          <p:nvPr>
            <p:ph type="title"/>
          </p:nvPr>
        </p:nvSpPr>
        <p:spPr/>
        <p:txBody>
          <a:bodyPr/>
          <a:lstStyle/>
          <a:p>
            <a:r>
              <a:rPr lang="en-US" dirty="0"/>
              <a:t>Small Breakout Group Work</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spTree>
    <p:extLst>
      <p:ext uri="{BB962C8B-B14F-4D97-AF65-F5344CB8AC3E}">
        <p14:creationId xmlns:p14="http://schemas.microsoft.com/office/powerpoint/2010/main" val="229675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6248400" cy="4267199"/>
          </a:xfrm>
        </p:spPr>
        <p:txBody>
          <a:bodyPr/>
          <a:lstStyle/>
          <a:p>
            <a:r>
              <a:rPr lang="en-US" dirty="0"/>
              <a:t>We will go into virtual breakout groups in Adobe Connect</a:t>
            </a:r>
          </a:p>
          <a:p>
            <a:r>
              <a:rPr lang="en-US" dirty="0"/>
              <a:t>For </a:t>
            </a:r>
            <a:r>
              <a:rPr lang="en-US" b="1" dirty="0"/>
              <a:t>visual</a:t>
            </a:r>
            <a:r>
              <a:rPr lang="en-US" dirty="0"/>
              <a:t> </a:t>
            </a:r>
            <a:r>
              <a:rPr lang="mr-IN" dirty="0"/>
              <a:t>–</a:t>
            </a:r>
            <a:r>
              <a:rPr lang="en-US" dirty="0"/>
              <a:t> you will be automatically moved into breakouts through this Adobe Connect room</a:t>
            </a:r>
          </a:p>
          <a:p>
            <a:r>
              <a:rPr lang="en-US" dirty="0"/>
              <a:t>For </a:t>
            </a:r>
            <a:r>
              <a:rPr lang="en-US" b="1" dirty="0"/>
              <a:t>audio</a:t>
            </a:r>
            <a:r>
              <a:rPr lang="en-US" dirty="0"/>
              <a:t> </a:t>
            </a:r>
            <a:r>
              <a:rPr lang="mr-IN" dirty="0"/>
              <a:t>–</a:t>
            </a:r>
            <a:r>
              <a:rPr lang="en-US" dirty="0"/>
              <a:t> you will call into conference line for each specific breakout group (next slide)</a:t>
            </a:r>
          </a:p>
          <a:p>
            <a:endParaRPr lang="en-US" dirty="0"/>
          </a:p>
        </p:txBody>
      </p:sp>
      <p:sp>
        <p:nvSpPr>
          <p:cNvPr id="3" name="Title 2"/>
          <p:cNvSpPr>
            <a:spLocks noGrp="1"/>
          </p:cNvSpPr>
          <p:nvPr>
            <p:ph type="title"/>
          </p:nvPr>
        </p:nvSpPr>
        <p:spPr/>
        <p:txBody>
          <a:bodyPr/>
          <a:lstStyle/>
          <a:p>
            <a:r>
              <a:rPr lang="en-US" dirty="0"/>
              <a:t>Breakout Group Instructions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pic>
        <p:nvPicPr>
          <p:cNvPr id="6" name="Picture 5">
            <a:extLst>
              <a:ext uri="{FF2B5EF4-FFF2-40B4-BE49-F238E27FC236}">
                <a16:creationId xmlns:a16="http://schemas.microsoft.com/office/drawing/2014/main" id="{FCEFB0D7-897A-B74E-BEA9-07D2FCBCC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3048000"/>
            <a:ext cx="2239861" cy="2239861"/>
          </a:xfrm>
          <a:prstGeom prst="rect">
            <a:avLst/>
          </a:prstGeom>
        </p:spPr>
      </p:pic>
    </p:spTree>
    <p:extLst>
      <p:ext uri="{BB962C8B-B14F-4D97-AF65-F5344CB8AC3E}">
        <p14:creationId xmlns:p14="http://schemas.microsoft.com/office/powerpoint/2010/main" val="200244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Welcome!</a:t>
            </a:r>
          </a:p>
        </p:txBody>
      </p:sp>
      <p:sp>
        <p:nvSpPr>
          <p:cNvPr id="4" name="Content Placeholder 3"/>
          <p:cNvSpPr>
            <a:spLocks noGrp="1"/>
          </p:cNvSpPr>
          <p:nvPr>
            <p:ph sz="half" idx="1"/>
          </p:nvPr>
        </p:nvSpPr>
        <p:spPr>
          <a:xfrm>
            <a:off x="152400" y="762000"/>
            <a:ext cx="5232768" cy="5257800"/>
          </a:xfrm>
        </p:spPr>
        <p:txBody>
          <a:bodyPr/>
          <a:lstStyle/>
          <a:p>
            <a:r>
              <a:rPr lang="en-US" sz="3200" dirty="0"/>
              <a:t>Housekeeping</a:t>
            </a:r>
          </a:p>
          <a:p>
            <a:pPr lvl="1"/>
            <a:r>
              <a:rPr lang="en-US" dirty="0"/>
              <a:t>Did you login by listing your State Program, Name (e.g., ND C, Abby Schachner)?</a:t>
            </a:r>
          </a:p>
          <a:p>
            <a:pPr lvl="2"/>
            <a:r>
              <a:rPr lang="en-US" dirty="0"/>
              <a:t>If not, please update your information in Adobe</a:t>
            </a:r>
          </a:p>
          <a:p>
            <a:pPr lvl="1"/>
            <a:r>
              <a:rPr lang="en-US" dirty="0"/>
              <a:t>If you are with a group, list out who is with you in the chat</a:t>
            </a:r>
          </a:p>
          <a:p>
            <a:pPr lvl="1"/>
            <a:r>
              <a:rPr lang="en-US" dirty="0"/>
              <a:t>Please mute your lines if you are with a group or area with background noise</a:t>
            </a:r>
          </a:p>
          <a:p>
            <a:pPr lvl="2"/>
            <a:r>
              <a:rPr lang="en-US" dirty="0"/>
              <a:t>*6 to mute, #6 unmute</a:t>
            </a:r>
          </a:p>
          <a:p>
            <a:r>
              <a:rPr lang="en-US" dirty="0"/>
              <a:t>Mute your computer speakers</a:t>
            </a:r>
          </a:p>
          <a:p>
            <a:pPr marL="0" indent="0">
              <a:buNone/>
            </a:pPr>
            <a:endParaRPr lang="en-US" dirty="0"/>
          </a:p>
          <a:p>
            <a:endParaRPr lang="en-US" sz="3200" dirty="0"/>
          </a:p>
        </p:txBody>
      </p:sp>
      <p:sp>
        <p:nvSpPr>
          <p:cNvPr id="3" name="Slide Number Placeholder 2"/>
          <p:cNvSpPr>
            <a:spLocks noGrp="1"/>
          </p:cNvSpPr>
          <p:nvPr>
            <p:ph type="sldNum" sz="quarter" idx="10"/>
          </p:nvPr>
        </p:nvSpPr>
        <p:spPr/>
        <p:txBody>
          <a:bodyPr/>
          <a:lstStyle/>
          <a:p>
            <a:fld id="{B2897048-00E0-47FB-B07B-F36BBE8AF579}" type="slidenum">
              <a:rPr lang="en-US" smtClean="0"/>
              <a:pPr/>
              <a:t>2</a:t>
            </a:fld>
            <a:endParaRPr lang="en-US" dirty="0"/>
          </a:p>
        </p:txBody>
      </p:sp>
      <p:pic>
        <p:nvPicPr>
          <p:cNvPr id="16" name="Content Placeholder 15">
            <a:extLst>
              <a:ext uri="{FF2B5EF4-FFF2-40B4-BE49-F238E27FC236}">
                <a16:creationId xmlns:a16="http://schemas.microsoft.com/office/drawing/2014/main" id="{80EA8BD8-3C13-7E46-B512-EBF40983DDBB}"/>
              </a:ext>
            </a:extLst>
          </p:cNvPr>
          <p:cNvPicPr>
            <a:picLocks noGrp="1" noChangeAspect="1"/>
          </p:cNvPicPr>
          <p:nvPr>
            <p:ph sz="half" idx="2"/>
          </p:nvPr>
        </p:nvPicPr>
        <p:blipFill rotWithShape="1">
          <a:blip r:embed="rId3"/>
          <a:srcRect l="2704"/>
          <a:stretch/>
        </p:blipFill>
        <p:spPr>
          <a:xfrm>
            <a:off x="5251462" y="261386"/>
            <a:ext cx="3758831" cy="3910416"/>
          </a:xfrm>
          <a:prstGeom prst="rect">
            <a:avLst/>
          </a:prstGeom>
        </p:spPr>
      </p:pic>
      <p:pic>
        <p:nvPicPr>
          <p:cNvPr id="6" name="Picture 5">
            <a:extLst>
              <a:ext uri="{FF2B5EF4-FFF2-40B4-BE49-F238E27FC236}">
                <a16:creationId xmlns:a16="http://schemas.microsoft.com/office/drawing/2014/main" id="{A882A3BE-27FA-2E4C-85DE-79A8DE120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8081" y="4342816"/>
            <a:ext cx="3762212" cy="1448384"/>
          </a:xfrm>
          <a:prstGeom prst="rect">
            <a:avLst/>
          </a:prstGeom>
        </p:spPr>
      </p:pic>
    </p:spTree>
    <p:extLst>
      <p:ext uri="{BB962C8B-B14F-4D97-AF65-F5344CB8AC3E}">
        <p14:creationId xmlns:p14="http://schemas.microsoft.com/office/powerpoint/2010/main" val="1663569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257800" y="4800600"/>
            <a:ext cx="3657600" cy="1371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57800" y="3352800"/>
            <a:ext cx="3657598" cy="13716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57799" y="1981200"/>
            <a:ext cx="3657599" cy="1295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5638800"/>
            <a:ext cx="4191000" cy="990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4495800"/>
            <a:ext cx="4191000" cy="1066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3429000"/>
            <a:ext cx="4191000" cy="990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1905000"/>
            <a:ext cx="4191000" cy="1447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274638"/>
            <a:ext cx="8229600" cy="457199"/>
          </a:xfrm>
        </p:spPr>
        <p:txBody>
          <a:bodyPr>
            <a:normAutofit fontScale="90000"/>
          </a:bodyPr>
          <a:lstStyle/>
          <a:p>
            <a:r>
              <a:rPr lang="en-US" dirty="0"/>
              <a:t>Breakout Groups</a:t>
            </a:r>
          </a:p>
        </p:txBody>
      </p:sp>
      <p:sp>
        <p:nvSpPr>
          <p:cNvPr id="2" name="Content Placeholder 1"/>
          <p:cNvSpPr>
            <a:spLocks noGrp="1"/>
          </p:cNvSpPr>
          <p:nvPr>
            <p:ph sz="half" idx="1"/>
          </p:nvPr>
        </p:nvSpPr>
        <p:spPr>
          <a:xfrm>
            <a:off x="152400" y="1943101"/>
            <a:ext cx="4724399" cy="4749799"/>
          </a:xfrm>
        </p:spPr>
        <p:txBody>
          <a:bodyPr/>
          <a:lstStyle/>
          <a:p>
            <a:r>
              <a:rPr lang="en-US" sz="2200" b="1" dirty="0"/>
              <a:t>Group 1 </a:t>
            </a:r>
            <a:r>
              <a:rPr lang="en-US" sz="2200" dirty="0"/>
              <a:t>- Data Sys &amp; Acct: </a:t>
            </a:r>
            <a:r>
              <a:rPr lang="en-US" sz="2200" b="1" dirty="0"/>
              <a:t>AL-C, AZ-619, DC-C, IL-C, LA-C, PA-C, SD-C, CO-C</a:t>
            </a:r>
          </a:p>
          <a:p>
            <a:pPr lvl="1"/>
            <a:r>
              <a:rPr lang="en-US" sz="1800" dirty="0"/>
              <a:t>Stay on main conference line</a:t>
            </a:r>
            <a:endParaRPr lang="en-US" sz="2200" b="1" dirty="0"/>
          </a:p>
          <a:p>
            <a:r>
              <a:rPr lang="en-US" sz="2200" b="1" dirty="0"/>
              <a:t>Group 2 </a:t>
            </a:r>
            <a:r>
              <a:rPr lang="en-US" sz="2200" dirty="0"/>
              <a:t>- Finance: </a:t>
            </a:r>
            <a:r>
              <a:rPr lang="en-US" sz="2200" b="1" dirty="0"/>
              <a:t>AZ-C, CT-C, </a:t>
            </a:r>
            <a:r>
              <a:rPr lang="en-US" sz="2200" b="1" dirty="0">
                <a:solidFill>
                  <a:schemeClr val="tx2"/>
                </a:solidFill>
              </a:rPr>
              <a:t>IN-619</a:t>
            </a:r>
          </a:p>
          <a:p>
            <a:pPr lvl="1">
              <a:spcBef>
                <a:spcPts val="400"/>
              </a:spcBef>
            </a:pPr>
            <a:r>
              <a:rPr lang="en-US" sz="2000" dirty="0"/>
              <a:t>Participant code: </a:t>
            </a:r>
            <a:r>
              <a:rPr lang="en-US" sz="2000" b="1" dirty="0"/>
              <a:t>473-062-7118# </a:t>
            </a:r>
          </a:p>
          <a:p>
            <a:r>
              <a:rPr lang="en-US" sz="2200" b="1" dirty="0"/>
              <a:t>Group 3 </a:t>
            </a:r>
            <a:r>
              <a:rPr lang="en-US" sz="2200" dirty="0"/>
              <a:t>– Personnel PD/TA: </a:t>
            </a:r>
            <a:r>
              <a:rPr lang="en-US" sz="2200" b="1" dirty="0"/>
              <a:t>CA-C, DE-C, ID-619, VT-C, HI-C, DC-C</a:t>
            </a:r>
          </a:p>
          <a:p>
            <a:pPr lvl="1">
              <a:spcBef>
                <a:spcPts val="400"/>
              </a:spcBef>
            </a:pPr>
            <a:r>
              <a:rPr lang="en-US" sz="2000" dirty="0"/>
              <a:t>Participant Code: </a:t>
            </a:r>
            <a:r>
              <a:rPr lang="en-US" sz="2000" b="1" dirty="0"/>
              <a:t>436-859-5038# </a:t>
            </a:r>
          </a:p>
          <a:p>
            <a:r>
              <a:rPr lang="en-US" sz="2200" b="1" dirty="0"/>
              <a:t>Group 4 </a:t>
            </a:r>
            <a:r>
              <a:rPr lang="en-US" sz="2200" dirty="0"/>
              <a:t>– Personnel PD/TA: </a:t>
            </a:r>
            <a:r>
              <a:rPr lang="en-US" sz="2200" b="1" dirty="0"/>
              <a:t>AR-C, OK-C, FL-C</a:t>
            </a:r>
          </a:p>
          <a:p>
            <a:pPr lvl="1"/>
            <a:r>
              <a:rPr lang="en-US" sz="2000" dirty="0"/>
              <a:t>Participant code: </a:t>
            </a:r>
            <a:r>
              <a:rPr lang="en-US" sz="2000" b="1" dirty="0"/>
              <a:t>431-458-4964#</a:t>
            </a:r>
          </a:p>
          <a:p>
            <a:pPr lvl="1"/>
            <a:endParaRPr lang="en-US" sz="2000" dirty="0"/>
          </a:p>
        </p:txBody>
      </p:sp>
      <p:sp>
        <p:nvSpPr>
          <p:cNvPr id="6" name="Content Placeholder 5"/>
          <p:cNvSpPr>
            <a:spLocks noGrp="1"/>
          </p:cNvSpPr>
          <p:nvPr>
            <p:ph sz="half" idx="2"/>
          </p:nvPr>
        </p:nvSpPr>
        <p:spPr>
          <a:xfrm>
            <a:off x="4876799" y="1905001"/>
            <a:ext cx="4267201" cy="4648200"/>
          </a:xfrm>
          <a:prstGeom prst="rect">
            <a:avLst/>
          </a:prstGeom>
          <a:noFill/>
        </p:spPr>
        <p:txBody>
          <a:bodyPr/>
          <a:lstStyle/>
          <a:p>
            <a:r>
              <a:rPr lang="en-US" sz="2200" b="1" dirty="0"/>
              <a:t>Group 5  </a:t>
            </a:r>
            <a:r>
              <a:rPr lang="en-US" sz="2200" dirty="0"/>
              <a:t>– Quality Standards: </a:t>
            </a:r>
            <a:r>
              <a:rPr lang="en-US" sz="2200" b="1" dirty="0"/>
              <a:t>NC-C, ID-C, </a:t>
            </a:r>
            <a:r>
              <a:rPr lang="en-US" sz="2200" b="1" dirty="0">
                <a:solidFill>
                  <a:schemeClr val="tx2"/>
                </a:solidFill>
              </a:rPr>
              <a:t>NM-C, </a:t>
            </a:r>
            <a:r>
              <a:rPr lang="en-US" sz="2200" b="1" dirty="0"/>
              <a:t>WA-619</a:t>
            </a:r>
          </a:p>
          <a:p>
            <a:pPr lvl="1">
              <a:spcBef>
                <a:spcPts val="400"/>
              </a:spcBef>
            </a:pPr>
            <a:r>
              <a:rPr lang="en-US" sz="2000" dirty="0"/>
              <a:t>Participant code: </a:t>
            </a:r>
            <a:r>
              <a:rPr lang="en-US" sz="2000" b="1" dirty="0"/>
              <a:t>724-789-0851#</a:t>
            </a:r>
          </a:p>
          <a:p>
            <a:r>
              <a:rPr lang="en-US" sz="2200" b="1" dirty="0"/>
              <a:t>Group 6 </a:t>
            </a:r>
            <a:r>
              <a:rPr lang="en-US" sz="2200" dirty="0"/>
              <a:t>– State/Local Gov Part B: </a:t>
            </a:r>
            <a:r>
              <a:rPr lang="en-US" sz="2200" b="1" dirty="0"/>
              <a:t>AR-619, IN-C, SC-619, SD-B, TN-C</a:t>
            </a:r>
          </a:p>
          <a:p>
            <a:pPr lvl="1"/>
            <a:r>
              <a:rPr lang="en-US" sz="1800" dirty="0"/>
              <a:t>Participant Code: </a:t>
            </a:r>
            <a:r>
              <a:rPr lang="en-US" sz="1800" b="1" dirty="0"/>
              <a:t>419-457-8860#</a:t>
            </a:r>
          </a:p>
          <a:p>
            <a:r>
              <a:rPr lang="en-US" sz="2200" b="1" dirty="0"/>
              <a:t>Group 7 </a:t>
            </a:r>
            <a:r>
              <a:rPr lang="en-US" sz="2200" dirty="0"/>
              <a:t>-State/Local </a:t>
            </a:r>
            <a:r>
              <a:rPr lang="en-US" sz="2200" dirty="0" err="1"/>
              <a:t>Gov</a:t>
            </a:r>
            <a:r>
              <a:rPr lang="en-US" sz="2200" dirty="0"/>
              <a:t>: </a:t>
            </a:r>
            <a:r>
              <a:rPr lang="en-US" sz="2200" b="1" dirty="0"/>
              <a:t>AK-C MT-C, UT-C, WY-C, NE-C</a:t>
            </a:r>
          </a:p>
          <a:p>
            <a:pPr lvl="1">
              <a:spcBef>
                <a:spcPts val="400"/>
              </a:spcBef>
            </a:pPr>
            <a:r>
              <a:rPr lang="en-US" sz="2000" dirty="0"/>
              <a:t>Participant Code: </a:t>
            </a:r>
            <a:r>
              <a:rPr lang="en-US" sz="2000" b="1" dirty="0"/>
              <a:t>413-856-7434#</a:t>
            </a:r>
          </a:p>
          <a:p>
            <a:pPr lvl="1"/>
            <a:endParaRPr lang="en-US" dirty="0"/>
          </a:p>
        </p:txBody>
      </p:sp>
      <p:sp>
        <p:nvSpPr>
          <p:cNvPr id="4" name="Slide Number Placeholder 3"/>
          <p:cNvSpPr>
            <a:spLocks noGrp="1"/>
          </p:cNvSpPr>
          <p:nvPr>
            <p:ph type="sldNum" sz="quarter" idx="4294967295"/>
          </p:nvPr>
        </p:nvSpPr>
        <p:spPr>
          <a:xfrm>
            <a:off x="0" y="6327775"/>
            <a:ext cx="533400" cy="365125"/>
          </a:xfrm>
        </p:spPr>
        <p:txBody>
          <a:bodyPr/>
          <a:lstStyle/>
          <a:p>
            <a:fld id="{B2897048-00E0-47FB-B07B-F36BBE8AF579}" type="slidenum">
              <a:rPr lang="en-US" smtClean="0"/>
              <a:pPr/>
              <a:t>20</a:t>
            </a:fld>
            <a:endParaRPr lang="en-US" dirty="0"/>
          </a:p>
        </p:txBody>
      </p:sp>
      <p:sp>
        <p:nvSpPr>
          <p:cNvPr id="7" name="TextBox 6">
            <a:extLst>
              <a:ext uri="{FF2B5EF4-FFF2-40B4-BE49-F238E27FC236}">
                <a16:creationId xmlns:a16="http://schemas.microsoft.com/office/drawing/2014/main" id="{0942D80C-DFC2-684E-8B21-C5BF1EA23D5E}"/>
              </a:ext>
            </a:extLst>
          </p:cNvPr>
          <p:cNvSpPr txBox="1"/>
          <p:nvPr/>
        </p:nvSpPr>
        <p:spPr>
          <a:xfrm>
            <a:off x="838200" y="762000"/>
            <a:ext cx="7620000" cy="1005403"/>
          </a:xfrm>
          <a:prstGeom prst="rect">
            <a:avLst/>
          </a:prstGeom>
          <a:solidFill>
            <a:srgbClr val="154578"/>
          </a:solidFill>
        </p:spPr>
        <p:txBody>
          <a:bodyPr wrap="square" rtlCol="0">
            <a:spAutoFit/>
          </a:bodyPr>
          <a:lstStyle/>
          <a:p>
            <a:pPr lvl="1" algn="ctr">
              <a:spcBef>
                <a:spcPts val="400"/>
              </a:spcBef>
              <a:buClr>
                <a:srgbClr val="ED3532"/>
              </a:buClr>
            </a:pPr>
            <a:r>
              <a:rPr lang="en-US" sz="3200" dirty="0">
                <a:solidFill>
                  <a:schemeClr val="bg1"/>
                </a:solidFill>
              </a:rPr>
              <a:t>Conference Line: (866) 426-5206</a:t>
            </a:r>
          </a:p>
          <a:p>
            <a:pPr lvl="1" algn="ctr">
              <a:spcBef>
                <a:spcPts val="400"/>
              </a:spcBef>
              <a:buClr>
                <a:srgbClr val="ED3532"/>
              </a:buClr>
            </a:pPr>
            <a:r>
              <a:rPr lang="en-US" sz="2400" dirty="0">
                <a:solidFill>
                  <a:schemeClr val="bg1"/>
                </a:solidFill>
              </a:rPr>
              <a:t>International Dial-in Number: (954) 320-7777 </a:t>
            </a:r>
          </a:p>
        </p:txBody>
      </p:sp>
    </p:spTree>
    <p:extLst>
      <p:ext uri="{BB962C8B-B14F-4D97-AF65-F5344CB8AC3E}">
        <p14:creationId xmlns:p14="http://schemas.microsoft.com/office/powerpoint/2010/main" val="431711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229600" cy="4419601"/>
          </a:xfrm>
        </p:spPr>
        <p:txBody>
          <a:bodyPr/>
          <a:lstStyle/>
          <a:p>
            <a:pPr lvl="0"/>
            <a:r>
              <a:rPr lang="en-US" dirty="0"/>
              <a:t>Work on and discuss example(s)</a:t>
            </a:r>
          </a:p>
          <a:p>
            <a:pPr lvl="0"/>
            <a:r>
              <a:rPr lang="en-US" dirty="0"/>
              <a:t>Discussion questions: </a:t>
            </a:r>
            <a:endParaRPr lang="en-US" sz="3200" dirty="0"/>
          </a:p>
          <a:p>
            <a:pPr lvl="1"/>
            <a:r>
              <a:rPr lang="en-US" dirty="0"/>
              <a:t>What approaches or tools are you using or thinking about using?</a:t>
            </a:r>
            <a:endParaRPr lang="en-US" sz="2800" dirty="0"/>
          </a:p>
          <a:p>
            <a:pPr lvl="1"/>
            <a:r>
              <a:rPr lang="en-US" dirty="0"/>
              <a:t>What have you found to be the pros and cons of your approach?  </a:t>
            </a:r>
            <a:endParaRPr lang="en-US" sz="2800" dirty="0"/>
          </a:p>
          <a:p>
            <a:pPr lvl="1"/>
            <a:r>
              <a:rPr lang="en-US" dirty="0"/>
              <a:t>How’s it going? Are you getting the information you want?</a:t>
            </a:r>
            <a:endParaRPr lang="en-US" sz="2800" dirty="0"/>
          </a:p>
          <a:p>
            <a:pPr lvl="1"/>
            <a:r>
              <a:rPr lang="en-US" dirty="0"/>
              <a:t>What challenges are you experiencing: selection of tool, data source, data collection, etc.?</a:t>
            </a:r>
            <a:endParaRPr lang="en-US" sz="2800" dirty="0"/>
          </a:p>
          <a:p>
            <a:endParaRPr lang="en-US" dirty="0"/>
          </a:p>
        </p:txBody>
      </p:sp>
      <p:sp>
        <p:nvSpPr>
          <p:cNvPr id="3" name="Title 2"/>
          <p:cNvSpPr>
            <a:spLocks noGrp="1"/>
          </p:cNvSpPr>
          <p:nvPr>
            <p:ph type="title"/>
          </p:nvPr>
        </p:nvSpPr>
        <p:spPr/>
        <p:txBody>
          <a:bodyPr/>
          <a:lstStyle/>
          <a:p>
            <a:r>
              <a:rPr lang="en-US" dirty="0"/>
              <a:t>Small Breakout Group Work</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Tree>
    <p:extLst>
      <p:ext uri="{BB962C8B-B14F-4D97-AF65-F5344CB8AC3E}">
        <p14:creationId xmlns:p14="http://schemas.microsoft.com/office/powerpoint/2010/main" val="1492003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Breakout Group Example</a:t>
            </a:r>
          </a:p>
        </p:txBody>
      </p:sp>
      <p:sp>
        <p:nvSpPr>
          <p:cNvPr id="2" name="Slide Number Placeholder 1"/>
          <p:cNvSpPr>
            <a:spLocks noGrp="1"/>
          </p:cNvSpPr>
          <p:nvPr>
            <p:ph type="sldNum" sz="quarter" idx="10"/>
          </p:nvPr>
        </p:nvSpPr>
        <p:spPr/>
        <p:txBody>
          <a:bodyPr/>
          <a:lstStyle/>
          <a:p>
            <a:fld id="{B2897048-00E0-47FB-B07B-F36BBE8AF579}" type="slidenum">
              <a:rPr lang="en-US" smtClean="0"/>
              <a:pPr/>
              <a:t>22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79142111"/>
              </p:ext>
            </p:extLst>
          </p:nvPr>
        </p:nvGraphicFramePr>
        <p:xfrm>
          <a:off x="381000" y="1371600"/>
          <a:ext cx="8382000" cy="4267201"/>
        </p:xfrm>
        <a:graphic>
          <a:graphicData uri="http://schemas.openxmlformats.org/drawingml/2006/table">
            <a:tbl>
              <a:tblPr/>
              <a:tblGrid>
                <a:gridCol w="1077440">
                  <a:extLst>
                    <a:ext uri="{9D8B030D-6E8A-4147-A177-3AD203B41FA5}">
                      <a16:colId xmlns:a16="http://schemas.microsoft.com/office/drawing/2014/main" val="20000"/>
                    </a:ext>
                  </a:extLst>
                </a:gridCol>
                <a:gridCol w="1279741">
                  <a:extLst>
                    <a:ext uri="{9D8B030D-6E8A-4147-A177-3AD203B41FA5}">
                      <a16:colId xmlns:a16="http://schemas.microsoft.com/office/drawing/2014/main" val="20001"/>
                    </a:ext>
                  </a:extLst>
                </a:gridCol>
                <a:gridCol w="1149368">
                  <a:extLst>
                    <a:ext uri="{9D8B030D-6E8A-4147-A177-3AD203B41FA5}">
                      <a16:colId xmlns:a16="http://schemas.microsoft.com/office/drawing/2014/main" val="20002"/>
                    </a:ext>
                  </a:extLst>
                </a:gridCol>
                <a:gridCol w="1344927">
                  <a:extLst>
                    <a:ext uri="{9D8B030D-6E8A-4147-A177-3AD203B41FA5}">
                      <a16:colId xmlns:a16="http://schemas.microsoft.com/office/drawing/2014/main" val="20003"/>
                    </a:ext>
                  </a:extLst>
                </a:gridCol>
                <a:gridCol w="1213806">
                  <a:extLst>
                    <a:ext uri="{9D8B030D-6E8A-4147-A177-3AD203B41FA5}">
                      <a16:colId xmlns:a16="http://schemas.microsoft.com/office/drawing/2014/main" val="20004"/>
                    </a:ext>
                  </a:extLst>
                </a:gridCol>
                <a:gridCol w="1145621">
                  <a:extLst>
                    <a:ext uri="{9D8B030D-6E8A-4147-A177-3AD203B41FA5}">
                      <a16:colId xmlns:a16="http://schemas.microsoft.com/office/drawing/2014/main" val="20005"/>
                    </a:ext>
                  </a:extLst>
                </a:gridCol>
                <a:gridCol w="1171097">
                  <a:extLst>
                    <a:ext uri="{9D8B030D-6E8A-4147-A177-3AD203B41FA5}">
                      <a16:colId xmlns:a16="http://schemas.microsoft.com/office/drawing/2014/main" val="20006"/>
                    </a:ext>
                  </a:extLst>
                </a:gridCol>
              </a:tblGrid>
              <a:tr h="898358">
                <a:tc>
                  <a:txBody>
                    <a:bodyPr/>
                    <a:lstStyle/>
                    <a:p>
                      <a:pPr marL="0" marR="0">
                        <a:spcBef>
                          <a:spcPts val="0"/>
                        </a:spcBef>
                        <a:spcAft>
                          <a:spcPts val="0"/>
                        </a:spcAft>
                      </a:pPr>
                      <a:r>
                        <a:rPr lang="en-US" sz="1200" b="1" dirty="0">
                          <a:solidFill>
                            <a:srgbClr val="FFFFFF"/>
                          </a:solidFill>
                          <a:effectLst/>
                          <a:latin typeface="Calibri"/>
                          <a:ea typeface="Calibri"/>
                          <a:cs typeface="Times New Roman"/>
                        </a:rPr>
                        <a:t>Outcome Type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Outcome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Evaluation Question(s)</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How will we know </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(Performance Indicator)</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Measurement/</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Data Collection Method</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Timeline/</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Measurement Intervals</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Analysis Description</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224590">
                <a:tc gridSpan="7">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47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44253">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69765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229600" cy="4419601"/>
          </a:xfrm>
        </p:spPr>
        <p:txBody>
          <a:bodyPr/>
          <a:lstStyle/>
          <a:p>
            <a:pPr lvl="0"/>
            <a:r>
              <a:rPr lang="en-US" sz="2400" dirty="0"/>
              <a:t>Activity: Revise State’s child level standards to incorporate child social-emotional competencies</a:t>
            </a:r>
          </a:p>
          <a:p>
            <a:pPr lvl="0"/>
            <a:r>
              <a:rPr lang="en-US" sz="2400" dirty="0"/>
              <a:t>QS1. The state has articulated what children under age five, including children with disabilities, are expected to know and do.</a:t>
            </a:r>
          </a:p>
          <a:p>
            <a:pPr lvl="0"/>
            <a:r>
              <a:rPr lang="en-US" sz="2400" dirty="0"/>
              <a:t>QS2. Early childhood programs, including Part C and Section 619, use the child level standards to support the implementation of high-quality practices.</a:t>
            </a:r>
          </a:p>
          <a:p>
            <a:pPr lvl="0"/>
            <a:r>
              <a:rPr lang="en-US" sz="2400" dirty="0"/>
              <a:t>QS3. The state has an infrastructure in place to support the effective use of child level standards.</a:t>
            </a:r>
          </a:p>
        </p:txBody>
      </p:sp>
      <p:sp>
        <p:nvSpPr>
          <p:cNvPr id="3" name="Title 2"/>
          <p:cNvSpPr>
            <a:spLocks noGrp="1"/>
          </p:cNvSpPr>
          <p:nvPr>
            <p:ph type="title"/>
          </p:nvPr>
        </p:nvSpPr>
        <p:spPr/>
        <p:txBody>
          <a:bodyPr>
            <a:normAutofit fontScale="90000"/>
          </a:bodyPr>
          <a:lstStyle/>
          <a:p>
            <a:r>
              <a:rPr lang="en-US" dirty="0"/>
              <a:t>OPTIONAL EXAMPLE: Quality Standards: Child Standards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23</a:t>
            </a:fld>
            <a:endParaRPr lang="en-US" dirty="0"/>
          </a:p>
        </p:txBody>
      </p:sp>
    </p:spTree>
    <p:extLst>
      <p:ext uri="{BB962C8B-B14F-4D97-AF65-F5344CB8AC3E}">
        <p14:creationId xmlns:p14="http://schemas.microsoft.com/office/powerpoint/2010/main" val="3188515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OPTIONAL EXAMPLE: Quality Standards: Child Level Standards</a:t>
            </a:r>
          </a:p>
        </p:txBody>
      </p:sp>
      <p:sp>
        <p:nvSpPr>
          <p:cNvPr id="2" name="Slide Number Placeholder 1"/>
          <p:cNvSpPr>
            <a:spLocks noGrp="1"/>
          </p:cNvSpPr>
          <p:nvPr>
            <p:ph type="sldNum" sz="quarter" idx="10"/>
          </p:nvPr>
        </p:nvSpPr>
        <p:spPr/>
        <p:txBody>
          <a:bodyPr/>
          <a:lstStyle/>
          <a:p>
            <a:fld id="{B2897048-00E0-47FB-B07B-F36BBE8AF579}" type="slidenum">
              <a:rPr lang="en-US" smtClean="0"/>
              <a:pPr/>
              <a:t>24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25142059"/>
              </p:ext>
            </p:extLst>
          </p:nvPr>
        </p:nvGraphicFramePr>
        <p:xfrm>
          <a:off x="381000" y="1371600"/>
          <a:ext cx="8382000" cy="4267201"/>
        </p:xfrm>
        <a:graphic>
          <a:graphicData uri="http://schemas.openxmlformats.org/drawingml/2006/table">
            <a:tbl>
              <a:tblPr/>
              <a:tblGrid>
                <a:gridCol w="1077440">
                  <a:extLst>
                    <a:ext uri="{9D8B030D-6E8A-4147-A177-3AD203B41FA5}">
                      <a16:colId xmlns:a16="http://schemas.microsoft.com/office/drawing/2014/main" val="20000"/>
                    </a:ext>
                  </a:extLst>
                </a:gridCol>
                <a:gridCol w="1279741">
                  <a:extLst>
                    <a:ext uri="{9D8B030D-6E8A-4147-A177-3AD203B41FA5}">
                      <a16:colId xmlns:a16="http://schemas.microsoft.com/office/drawing/2014/main" val="20001"/>
                    </a:ext>
                  </a:extLst>
                </a:gridCol>
                <a:gridCol w="1149368">
                  <a:extLst>
                    <a:ext uri="{9D8B030D-6E8A-4147-A177-3AD203B41FA5}">
                      <a16:colId xmlns:a16="http://schemas.microsoft.com/office/drawing/2014/main" val="20002"/>
                    </a:ext>
                  </a:extLst>
                </a:gridCol>
                <a:gridCol w="1344927">
                  <a:extLst>
                    <a:ext uri="{9D8B030D-6E8A-4147-A177-3AD203B41FA5}">
                      <a16:colId xmlns:a16="http://schemas.microsoft.com/office/drawing/2014/main" val="20003"/>
                    </a:ext>
                  </a:extLst>
                </a:gridCol>
                <a:gridCol w="1213806">
                  <a:extLst>
                    <a:ext uri="{9D8B030D-6E8A-4147-A177-3AD203B41FA5}">
                      <a16:colId xmlns:a16="http://schemas.microsoft.com/office/drawing/2014/main" val="20004"/>
                    </a:ext>
                  </a:extLst>
                </a:gridCol>
                <a:gridCol w="1145621">
                  <a:extLst>
                    <a:ext uri="{9D8B030D-6E8A-4147-A177-3AD203B41FA5}">
                      <a16:colId xmlns:a16="http://schemas.microsoft.com/office/drawing/2014/main" val="20005"/>
                    </a:ext>
                  </a:extLst>
                </a:gridCol>
                <a:gridCol w="1171097">
                  <a:extLst>
                    <a:ext uri="{9D8B030D-6E8A-4147-A177-3AD203B41FA5}">
                      <a16:colId xmlns:a16="http://schemas.microsoft.com/office/drawing/2014/main" val="20006"/>
                    </a:ext>
                  </a:extLst>
                </a:gridCol>
              </a:tblGrid>
              <a:tr h="898358">
                <a:tc>
                  <a:txBody>
                    <a:bodyPr/>
                    <a:lstStyle/>
                    <a:p>
                      <a:pPr marL="0" marR="0">
                        <a:spcBef>
                          <a:spcPts val="0"/>
                        </a:spcBef>
                        <a:spcAft>
                          <a:spcPts val="0"/>
                        </a:spcAft>
                      </a:pPr>
                      <a:r>
                        <a:rPr lang="en-US" sz="1200" b="1" dirty="0">
                          <a:solidFill>
                            <a:srgbClr val="FFFFFF"/>
                          </a:solidFill>
                          <a:effectLst/>
                          <a:latin typeface="Calibri"/>
                          <a:ea typeface="Calibri"/>
                          <a:cs typeface="Times New Roman"/>
                        </a:rPr>
                        <a:t>Outcome Type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Outcome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Evaluation Question(s)</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How will we know </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(Performance Indicator)</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Measurement/</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Data Collection Method</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Timeline/</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Measurement Intervals</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Analysis Description</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224590">
                <a:tc gridSpan="7">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47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44253">
                <a:tc>
                  <a:txBody>
                    <a:bodyPr/>
                    <a:lstStyle/>
                    <a:p>
                      <a:pPr marL="0" marR="0">
                        <a:spcBef>
                          <a:spcPts val="0"/>
                        </a:spcBef>
                        <a:spcAft>
                          <a:spcPts val="0"/>
                        </a:spcAft>
                      </a:pPr>
                      <a:r>
                        <a:rPr lang="en-US" sz="1200" b="1" dirty="0">
                          <a:solidFill>
                            <a:srgbClr val="000000"/>
                          </a:solidFill>
                          <a:effectLst/>
                          <a:latin typeface="Calibri"/>
                          <a:ea typeface="Calibri"/>
                          <a:cs typeface="Times New Roman"/>
                        </a:rPr>
                        <a:t>System-Level</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000000"/>
                          </a:solidFill>
                          <a:effectLst/>
                          <a:latin typeface="Calibri"/>
                          <a:ea typeface="Calibri"/>
                          <a:cs typeface="Times New Roman"/>
                        </a:rPr>
                        <a:t>Intermediate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The state has quality</a:t>
                      </a:r>
                      <a:r>
                        <a:rPr lang="en-US" sz="1200" b="1" baseline="0" dirty="0">
                          <a:solidFill>
                            <a:srgbClr val="000000"/>
                          </a:solidFill>
                          <a:effectLst/>
                          <a:latin typeface="Calibri"/>
                          <a:ea typeface="Calibri"/>
                          <a:cs typeface="Times New Roman"/>
                        </a:rPr>
                        <a:t> child level standards that incorporate  child social emotional competencies and are used  to support the implementation of high quality practices.</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mn-lt"/>
                          <a:ea typeface="Calibri"/>
                          <a:cs typeface="Times New Roman"/>
                        </a:rPr>
                        <a:t>Does the state have quality</a:t>
                      </a:r>
                      <a:r>
                        <a:rPr lang="en-US" sz="1200" b="1" baseline="0" dirty="0">
                          <a:solidFill>
                            <a:srgbClr val="000000"/>
                          </a:solidFill>
                          <a:effectLst/>
                          <a:latin typeface="+mn-lt"/>
                          <a:ea typeface="Calibri"/>
                          <a:cs typeface="Times New Roman"/>
                        </a:rPr>
                        <a:t> child level standards that incorporate child social emotional competencies and are used  to support the implementation of high quality practices?</a:t>
                      </a:r>
                      <a:endParaRPr lang="en-US" sz="12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At least</a:t>
                      </a:r>
                      <a:r>
                        <a:rPr lang="en-US" sz="1200" b="1" baseline="0" dirty="0">
                          <a:solidFill>
                            <a:srgbClr val="000000"/>
                          </a:solidFill>
                          <a:effectLst/>
                          <a:latin typeface="Calibri"/>
                          <a:ea typeface="Calibri"/>
                          <a:cs typeface="Times New Roman"/>
                        </a:rPr>
                        <a:t> </a:t>
                      </a:r>
                      <a:r>
                        <a:rPr lang="en-US" sz="1200" b="1" dirty="0">
                          <a:solidFill>
                            <a:srgbClr val="000000"/>
                          </a:solidFill>
                          <a:effectLst/>
                          <a:latin typeface="Calibri"/>
                          <a:ea typeface="Calibri"/>
                          <a:cs typeface="Times New Roman"/>
                        </a:rPr>
                        <a:t>50% of the  elements in the three Quality Indicators (QIs) on </a:t>
                      </a:r>
                      <a:r>
                        <a:rPr lang="en-US" sz="1200" b="1" dirty="0">
                          <a:solidFill>
                            <a:srgbClr val="000000"/>
                          </a:solidFill>
                          <a:effectLst/>
                          <a:latin typeface="+mn-lt"/>
                          <a:ea typeface="Calibri"/>
                          <a:cs typeface="Times New Roman"/>
                        </a:rPr>
                        <a:t>Child Level Standards</a:t>
                      </a:r>
                    </a:p>
                    <a:p>
                      <a:pPr marL="0" marR="0">
                        <a:spcBef>
                          <a:spcPts val="0"/>
                        </a:spcBef>
                        <a:spcAft>
                          <a:spcPts val="0"/>
                        </a:spcAft>
                      </a:pPr>
                      <a:r>
                        <a:rPr lang="en-US" sz="1200" b="1" dirty="0">
                          <a:solidFill>
                            <a:srgbClr val="000000"/>
                          </a:solidFill>
                          <a:effectLst/>
                          <a:latin typeface="+mn-lt"/>
                          <a:ea typeface="Calibri"/>
                          <a:cs typeface="Times New Roman"/>
                        </a:rPr>
                        <a:t>(Quality </a:t>
                      </a:r>
                      <a:r>
                        <a:rPr lang="en-US" sz="1200" b="1" dirty="0">
                          <a:solidFill>
                            <a:srgbClr val="000000"/>
                          </a:solidFill>
                          <a:effectLst/>
                          <a:latin typeface="Calibri"/>
                          <a:ea typeface="Calibri"/>
                          <a:cs typeface="Times New Roman"/>
                        </a:rPr>
                        <a:t>Standards Subcomponent 1) will be fully implemented</a:t>
                      </a:r>
                      <a:r>
                        <a:rPr lang="en-US" sz="1200" b="1" baseline="0" dirty="0">
                          <a:solidFill>
                            <a:srgbClr val="000000"/>
                          </a:solidFill>
                          <a:effectLst/>
                          <a:latin typeface="Calibri"/>
                          <a:ea typeface="Calibri"/>
                          <a:cs typeface="Times New Roman"/>
                        </a:rPr>
                        <a:t> by March 2018.</a:t>
                      </a:r>
                      <a:endParaRPr lang="en-US" sz="1200" b="1" dirty="0">
                        <a:solidFill>
                          <a:srgbClr val="000000"/>
                        </a:solidFill>
                        <a:effectLst/>
                        <a:latin typeface="Calibri"/>
                        <a:ea typeface="Calibri"/>
                        <a:cs typeface="Times New Roman"/>
                      </a:endParaRPr>
                    </a:p>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System Framework Self-Assessment on </a:t>
                      </a:r>
                      <a:r>
                        <a:rPr lang="en-US" sz="1200" b="1" dirty="0">
                          <a:solidFill>
                            <a:srgbClr val="000000"/>
                          </a:solidFill>
                          <a:effectLst/>
                          <a:latin typeface="+mn-lt"/>
                          <a:ea typeface="Calibri"/>
                          <a:cs typeface="Times New Roman"/>
                        </a:rPr>
                        <a:t>Child Level Standards (QI1, QI2, QI3;</a:t>
                      </a:r>
                      <a:r>
                        <a:rPr lang="en-US" sz="1200" b="1" baseline="0" dirty="0">
                          <a:solidFill>
                            <a:srgbClr val="000000"/>
                          </a:solidFill>
                          <a:effectLst/>
                          <a:latin typeface="+mn-lt"/>
                          <a:ea typeface="Calibri"/>
                          <a:cs typeface="Times New Roman"/>
                        </a:rPr>
                        <a:t> </a:t>
                      </a:r>
                      <a:r>
                        <a:rPr lang="en-US" sz="1200" b="1" dirty="0">
                          <a:solidFill>
                            <a:srgbClr val="000000"/>
                          </a:solidFill>
                          <a:effectLst/>
                          <a:latin typeface="+mn-lt"/>
                          <a:ea typeface="Calibri"/>
                          <a:cs typeface="Times New Roman"/>
                        </a:rPr>
                        <a:t>Quality Standards Subcomponent 1).</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March 2018</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000000"/>
                          </a:solidFill>
                          <a:effectLst/>
                          <a:latin typeface="Calibri"/>
                          <a:ea typeface="Calibri"/>
                          <a:cs typeface="Times New Roman"/>
                        </a:rPr>
                        <a:t>(may complete additional ratings as needed until performance indicator met)</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 </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mn-lt"/>
                          <a:ea typeface="Calibri"/>
                          <a:cs typeface="Times New Roman"/>
                        </a:rPr>
                        <a:t>Compute the percent of all elements in the three Qis that are fully implemented. </a:t>
                      </a:r>
                    </a:p>
                    <a:p>
                      <a:pPr marL="0" marR="0">
                        <a:spcBef>
                          <a:spcPts val="0"/>
                        </a:spcBef>
                        <a:spcAft>
                          <a:spcPts val="0"/>
                        </a:spcAft>
                      </a:pPr>
                      <a:endParaRPr lang="en-US" sz="1200" b="1" dirty="0">
                        <a:solidFill>
                          <a:schemeClr val="tx1"/>
                        </a:solidFill>
                        <a:effectLst/>
                        <a:highlight>
                          <a:srgbClr val="FFFF00"/>
                        </a:highligh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89848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Quality Standards</a:t>
            </a:r>
          </a:p>
        </p:txBody>
      </p:sp>
      <p:sp>
        <p:nvSpPr>
          <p:cNvPr id="2" name="Slide Number Placeholder 1"/>
          <p:cNvSpPr>
            <a:spLocks noGrp="1"/>
          </p:cNvSpPr>
          <p:nvPr>
            <p:ph type="sldNum" sz="quarter" idx="10"/>
          </p:nvPr>
        </p:nvSpPr>
        <p:spPr/>
        <p:txBody>
          <a:bodyPr/>
          <a:lstStyle/>
          <a:p>
            <a:fld id="{B2897048-00E0-47FB-B07B-F36BBE8AF579}" type="slidenum">
              <a:rPr lang="en-US" smtClean="0"/>
              <a:pPr/>
              <a:t>25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55837846"/>
              </p:ext>
            </p:extLst>
          </p:nvPr>
        </p:nvGraphicFramePr>
        <p:xfrm>
          <a:off x="381000" y="1371600"/>
          <a:ext cx="8382000" cy="4267201"/>
        </p:xfrm>
        <a:graphic>
          <a:graphicData uri="http://schemas.openxmlformats.org/drawingml/2006/table">
            <a:tbl>
              <a:tblPr/>
              <a:tblGrid>
                <a:gridCol w="1077440">
                  <a:extLst>
                    <a:ext uri="{9D8B030D-6E8A-4147-A177-3AD203B41FA5}">
                      <a16:colId xmlns:a16="http://schemas.microsoft.com/office/drawing/2014/main" val="20000"/>
                    </a:ext>
                  </a:extLst>
                </a:gridCol>
                <a:gridCol w="1279741">
                  <a:extLst>
                    <a:ext uri="{9D8B030D-6E8A-4147-A177-3AD203B41FA5}">
                      <a16:colId xmlns:a16="http://schemas.microsoft.com/office/drawing/2014/main" val="20001"/>
                    </a:ext>
                  </a:extLst>
                </a:gridCol>
                <a:gridCol w="1149368">
                  <a:extLst>
                    <a:ext uri="{9D8B030D-6E8A-4147-A177-3AD203B41FA5}">
                      <a16:colId xmlns:a16="http://schemas.microsoft.com/office/drawing/2014/main" val="20002"/>
                    </a:ext>
                  </a:extLst>
                </a:gridCol>
                <a:gridCol w="1344927">
                  <a:extLst>
                    <a:ext uri="{9D8B030D-6E8A-4147-A177-3AD203B41FA5}">
                      <a16:colId xmlns:a16="http://schemas.microsoft.com/office/drawing/2014/main" val="20003"/>
                    </a:ext>
                  </a:extLst>
                </a:gridCol>
                <a:gridCol w="1213806">
                  <a:extLst>
                    <a:ext uri="{9D8B030D-6E8A-4147-A177-3AD203B41FA5}">
                      <a16:colId xmlns:a16="http://schemas.microsoft.com/office/drawing/2014/main" val="20004"/>
                    </a:ext>
                  </a:extLst>
                </a:gridCol>
                <a:gridCol w="1145621">
                  <a:extLst>
                    <a:ext uri="{9D8B030D-6E8A-4147-A177-3AD203B41FA5}">
                      <a16:colId xmlns:a16="http://schemas.microsoft.com/office/drawing/2014/main" val="20005"/>
                    </a:ext>
                  </a:extLst>
                </a:gridCol>
                <a:gridCol w="1171097">
                  <a:extLst>
                    <a:ext uri="{9D8B030D-6E8A-4147-A177-3AD203B41FA5}">
                      <a16:colId xmlns:a16="http://schemas.microsoft.com/office/drawing/2014/main" val="20006"/>
                    </a:ext>
                  </a:extLst>
                </a:gridCol>
              </a:tblGrid>
              <a:tr h="898358">
                <a:tc>
                  <a:txBody>
                    <a:bodyPr/>
                    <a:lstStyle/>
                    <a:p>
                      <a:pPr marL="0" marR="0">
                        <a:spcBef>
                          <a:spcPts val="0"/>
                        </a:spcBef>
                        <a:spcAft>
                          <a:spcPts val="0"/>
                        </a:spcAft>
                      </a:pPr>
                      <a:r>
                        <a:rPr lang="en-US" sz="1200" b="1" dirty="0">
                          <a:solidFill>
                            <a:srgbClr val="FFFFFF"/>
                          </a:solidFill>
                          <a:effectLst/>
                          <a:latin typeface="Calibri"/>
                          <a:ea typeface="Calibri"/>
                          <a:cs typeface="Times New Roman"/>
                        </a:rPr>
                        <a:t>Outcome Type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Outcome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Evaluation Question(s)</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How will we know </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(Performance Indicator)</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Measurement/</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Data Collection Method</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Timeline/</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Measurement Intervals</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Analysis Description</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224590">
                <a:tc gridSpan="7">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47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44253">
                <a:tc>
                  <a:txBody>
                    <a:bodyPr/>
                    <a:lstStyle/>
                    <a:p>
                      <a:pPr marL="0" marR="0">
                        <a:spcBef>
                          <a:spcPts val="0"/>
                        </a:spcBef>
                        <a:spcAft>
                          <a:spcPts val="0"/>
                        </a:spcAft>
                      </a:pPr>
                      <a:endParaRPr lang="en-US" sz="1200" b="1" dirty="0">
                        <a:effectLst/>
                        <a:latin typeface="Calibri"/>
                        <a:ea typeface="Calibri"/>
                        <a:cs typeface="Times New Roman"/>
                      </a:endParaRPr>
                    </a:p>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8644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495799"/>
          </a:xfrm>
        </p:spPr>
        <p:txBody>
          <a:bodyPr/>
          <a:lstStyle/>
          <a:p>
            <a:r>
              <a:rPr lang="en-US" dirty="0"/>
              <a:t>Session 3: February 21</a:t>
            </a:r>
            <a:r>
              <a:rPr lang="en-US" baseline="30000" dirty="0"/>
              <a:t>st </a:t>
            </a:r>
            <a:r>
              <a:rPr lang="en-US" dirty="0"/>
              <a:t>from 3:30-5pm Eastern</a:t>
            </a:r>
          </a:p>
          <a:p>
            <a:pPr lvl="1"/>
            <a:r>
              <a:rPr lang="en-US" b="1" dirty="0"/>
              <a:t>What do we do with all this data?</a:t>
            </a:r>
            <a:r>
              <a:rPr lang="en-US" dirty="0"/>
              <a:t> Pulling everything together and preparing for data analysis and use.  </a:t>
            </a:r>
            <a:endParaRPr lang="en-US" sz="2800" dirty="0"/>
          </a:p>
          <a:p>
            <a:r>
              <a:rPr lang="en-US" dirty="0"/>
              <a:t>Pre-work - will be sent out next week</a:t>
            </a:r>
          </a:p>
          <a:p>
            <a:pPr lvl="1"/>
            <a:r>
              <a:rPr lang="en-US" dirty="0"/>
              <a:t>Assessing and considering enhancements to your data analysis plans</a:t>
            </a:r>
          </a:p>
          <a:p>
            <a:pPr lvl="1"/>
            <a:r>
              <a:rPr lang="en-US" dirty="0"/>
              <a:t>How do you plan to analyze, use and share your infrastructure evaluation data with programs, state leadership team/stakeholders? </a:t>
            </a:r>
          </a:p>
          <a:p>
            <a:pPr lvl="1"/>
            <a:r>
              <a:rPr lang="en-US" dirty="0"/>
              <a:t>Logistics of collection and management of the data.  Who develops reports, how often?</a:t>
            </a:r>
          </a:p>
          <a:p>
            <a:pPr marL="457200" lvl="1" indent="0">
              <a:buNone/>
            </a:pPr>
            <a:endParaRPr lang="en-US" dirty="0"/>
          </a:p>
        </p:txBody>
      </p:sp>
      <p:sp>
        <p:nvSpPr>
          <p:cNvPr id="3" name="Title 2"/>
          <p:cNvSpPr>
            <a:spLocks noGrp="1"/>
          </p:cNvSpPr>
          <p:nvPr>
            <p:ph type="title"/>
          </p:nvPr>
        </p:nvSpPr>
        <p:spPr/>
        <p:txBody>
          <a:bodyPr/>
          <a:lstStyle/>
          <a:p>
            <a:r>
              <a:rPr lang="en-US" dirty="0"/>
              <a:t>Wrap-Up</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26</a:t>
            </a:fld>
            <a:endParaRPr lang="en-US" dirty="0"/>
          </a:p>
        </p:txBody>
      </p:sp>
    </p:spTree>
    <p:extLst>
      <p:ext uri="{BB962C8B-B14F-4D97-AF65-F5344CB8AC3E}">
        <p14:creationId xmlns:p14="http://schemas.microsoft.com/office/powerpoint/2010/main" val="34333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FC9F587-E50E-BB41-BFE9-1C90E45712F8}"/>
              </a:ext>
            </a:extLst>
          </p:cNvPr>
          <p:cNvSpPr>
            <a:spLocks noGrp="1"/>
          </p:cNvSpPr>
          <p:nvPr>
            <p:ph idx="1"/>
          </p:nvPr>
        </p:nvSpPr>
        <p:spPr/>
        <p:txBody>
          <a:bodyPr/>
          <a:lstStyle/>
          <a:p>
            <a:r>
              <a:rPr lang="en-US" sz="3200" dirty="0"/>
              <a:t>What struck you today?</a:t>
            </a:r>
          </a:p>
          <a:p>
            <a:r>
              <a:rPr lang="en-US" sz="3200" dirty="0"/>
              <a:t>What did this get you thinking about?</a:t>
            </a:r>
          </a:p>
        </p:txBody>
      </p:sp>
      <p:sp>
        <p:nvSpPr>
          <p:cNvPr id="3" name="Title 2">
            <a:extLst>
              <a:ext uri="{FF2B5EF4-FFF2-40B4-BE49-F238E27FC236}">
                <a16:creationId xmlns:a16="http://schemas.microsoft.com/office/drawing/2014/main" id="{C9E060C5-9C75-C845-A4EA-2D131133CB2B}"/>
              </a:ext>
            </a:extLst>
          </p:cNvPr>
          <p:cNvSpPr>
            <a:spLocks noGrp="1"/>
          </p:cNvSpPr>
          <p:nvPr>
            <p:ph type="title"/>
          </p:nvPr>
        </p:nvSpPr>
        <p:spPr/>
        <p:txBody>
          <a:bodyPr/>
          <a:lstStyle/>
          <a:p>
            <a:r>
              <a:rPr lang="en-US" dirty="0"/>
              <a:t>Your Take Aways</a:t>
            </a:r>
          </a:p>
        </p:txBody>
      </p:sp>
      <p:sp>
        <p:nvSpPr>
          <p:cNvPr id="4" name="Slide Number Placeholder 3">
            <a:extLst>
              <a:ext uri="{FF2B5EF4-FFF2-40B4-BE49-F238E27FC236}">
                <a16:creationId xmlns:a16="http://schemas.microsoft.com/office/drawing/2014/main" id="{2F6E3575-6F76-9241-82E8-A179697673A8}"/>
              </a:ext>
            </a:extLst>
          </p:cNvPr>
          <p:cNvSpPr>
            <a:spLocks noGrp="1"/>
          </p:cNvSpPr>
          <p:nvPr>
            <p:ph type="sldNum" sz="quarter" idx="10"/>
          </p:nvPr>
        </p:nvSpPr>
        <p:spPr/>
        <p:txBody>
          <a:bodyPr/>
          <a:lstStyle/>
          <a:p>
            <a:fld id="{B2897048-00E0-47FB-B07B-F36BBE8AF579}" type="slidenum">
              <a:rPr lang="en-US" smtClean="0"/>
              <a:pPr/>
              <a:t>27</a:t>
            </a:fld>
            <a:endParaRPr lang="en-US" dirty="0"/>
          </a:p>
        </p:txBody>
      </p:sp>
      <p:pic>
        <p:nvPicPr>
          <p:cNvPr id="12" name="Picture 11">
            <a:extLst>
              <a:ext uri="{FF2B5EF4-FFF2-40B4-BE49-F238E27FC236}">
                <a16:creationId xmlns:a16="http://schemas.microsoft.com/office/drawing/2014/main" id="{30A99B3D-081C-6E4A-A50A-9FDB8F6DE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323618"/>
            <a:ext cx="5181600" cy="2315183"/>
          </a:xfrm>
          <a:prstGeom prst="rect">
            <a:avLst/>
          </a:prstGeom>
        </p:spPr>
      </p:pic>
    </p:spTree>
    <p:extLst>
      <p:ext uri="{BB962C8B-B14F-4D97-AF65-F5344CB8AC3E}">
        <p14:creationId xmlns:p14="http://schemas.microsoft.com/office/powerpoint/2010/main" val="3128932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Formative Evaluation	</a:t>
            </a:r>
          </a:p>
        </p:txBody>
      </p:sp>
      <p:sp>
        <p:nvSpPr>
          <p:cNvPr id="2" name="Content Placeholder 1"/>
          <p:cNvSpPr>
            <a:spLocks noGrp="1"/>
          </p:cNvSpPr>
          <p:nvPr>
            <p:ph sz="half" idx="1"/>
          </p:nvPr>
        </p:nvSpPr>
        <p:spPr/>
        <p:txBody>
          <a:bodyPr/>
          <a:lstStyle/>
          <a:p>
            <a:pPr>
              <a:spcAft>
                <a:spcPts val="1200"/>
              </a:spcAft>
            </a:pPr>
            <a:r>
              <a:rPr lang="en-US" sz="3600" dirty="0"/>
              <a:t>What worked well?</a:t>
            </a:r>
          </a:p>
          <a:p>
            <a:pPr>
              <a:spcAft>
                <a:spcPts val="1200"/>
              </a:spcAft>
            </a:pPr>
            <a:r>
              <a:rPr lang="en-US" sz="3600" dirty="0"/>
              <a:t>What could be improved for next time?</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28</a:t>
            </a:fld>
            <a:endParaRPr lang="en-US" dirty="0"/>
          </a:p>
        </p:txBody>
      </p:sp>
      <p:pic>
        <p:nvPicPr>
          <p:cNvPr id="21" name="Picture 20">
            <a:extLst>
              <a:ext uri="{FF2B5EF4-FFF2-40B4-BE49-F238E27FC236}">
                <a16:creationId xmlns:a16="http://schemas.microsoft.com/office/drawing/2014/main" id="{A9ED3A18-567C-A241-8E46-55517CEB4D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38700" y="2019300"/>
            <a:ext cx="3962400" cy="2971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74987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3962400"/>
          </a:xfrm>
        </p:spPr>
        <p:txBody>
          <a:bodyPr/>
          <a:lstStyle/>
          <a:p>
            <a:pPr marL="0" indent="0">
              <a:buNone/>
            </a:pPr>
            <a:endParaRPr lang="en-US" sz="1800" dirty="0"/>
          </a:p>
          <a:p>
            <a:pPr marL="0" indent="0" algn="ctr">
              <a:buNone/>
            </a:pPr>
            <a:r>
              <a:rPr lang="en-US" sz="4800" b="1" dirty="0">
                <a:solidFill>
                  <a:srgbClr val="39B54A"/>
                </a:solidFill>
              </a:rPr>
              <a:t>See you in 2 weeks!</a:t>
            </a:r>
          </a:p>
          <a:p>
            <a:pPr marL="0" indent="0">
              <a:buNone/>
            </a:pPr>
            <a:endParaRPr lang="en-US" sz="1800" dirty="0"/>
          </a:p>
          <a:p>
            <a:pPr marL="0" indent="0">
              <a:buNone/>
            </a:pPr>
            <a:r>
              <a:rPr lang="en-US" sz="1800" dirty="0"/>
              <a:t>The contents of this presentation were developed under grants from the U.S. Department of Education, # H373Z120002, #H326P120002, H326R140006, and H373Y130002. However, those contents do not necessarily represent the policy of the U.S. Department of Education, and you should not assume endorsement by the Federal Government. Project Officers: Meredith Miceli, Richelle Davis, Julia Martin Eile, Perry Williams, and Shedeh Hajghassemali.</a:t>
            </a:r>
          </a:p>
        </p:txBody>
      </p:sp>
      <p:sp>
        <p:nvSpPr>
          <p:cNvPr id="8" name="Slide Number Placeholder 7"/>
          <p:cNvSpPr>
            <a:spLocks noGrp="1"/>
          </p:cNvSpPr>
          <p:nvPr>
            <p:ph type="sldNum" sz="quarter" idx="10"/>
          </p:nvPr>
        </p:nvSpPr>
        <p:spPr/>
        <p:txBody>
          <a:bodyPr/>
          <a:lstStyle/>
          <a:p>
            <a:fld id="{B2897048-00E0-47FB-B07B-F36BBE8AF579}" type="slidenum">
              <a:rPr lang="en-US" smtClean="0"/>
              <a:pPr/>
              <a:t>29</a:t>
            </a:fld>
            <a:endParaRPr lang="en-US" dirty="0"/>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981" y="5097399"/>
            <a:ext cx="1062037" cy="885825"/>
          </a:xfrm>
          <a:prstGeom prst="rect">
            <a:avLst/>
          </a:prstGeom>
        </p:spPr>
      </p:pic>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62124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Participants will identify </a:t>
            </a:r>
            <a:r>
              <a:rPr lang="en-US" b="1" dirty="0"/>
              <a:t>appropriate measures/tools</a:t>
            </a:r>
            <a:r>
              <a:rPr lang="en-US" dirty="0"/>
              <a:t>, including the System Framework Self-Assessment, that they will use or continue to use in measuring infrastructure change. </a:t>
            </a:r>
          </a:p>
          <a:p>
            <a:r>
              <a:rPr lang="en-US" dirty="0"/>
              <a:t>Participants will identify clear </a:t>
            </a:r>
            <a:r>
              <a:rPr lang="en-US" b="1" dirty="0"/>
              <a:t>strategies for improving their evaluation plan </a:t>
            </a:r>
            <a:r>
              <a:rPr lang="en-US" dirty="0"/>
              <a:t>that will enable them to effectively evaluate infrastructure improvements.</a:t>
            </a:r>
          </a:p>
        </p:txBody>
      </p:sp>
      <p:sp>
        <p:nvSpPr>
          <p:cNvPr id="3" name="Title 2"/>
          <p:cNvSpPr>
            <a:spLocks noGrp="1"/>
          </p:cNvSpPr>
          <p:nvPr>
            <p:ph type="title"/>
          </p:nvPr>
        </p:nvSpPr>
        <p:spPr/>
        <p:txBody>
          <a:bodyPr/>
          <a:lstStyle/>
          <a:p>
            <a:r>
              <a:rPr lang="en-US" dirty="0"/>
              <a:t>Intended Outcomes of this Session</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1180909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DAE7-5AE7-FE4B-8A3F-D996061114CE}"/>
              </a:ext>
            </a:extLst>
          </p:cNvPr>
          <p:cNvSpPr>
            <a:spLocks noGrp="1"/>
          </p:cNvSpPr>
          <p:nvPr>
            <p:ph type="title"/>
          </p:nvPr>
        </p:nvSpPr>
        <p:spPr/>
        <p:txBody>
          <a:bodyPr/>
          <a:lstStyle/>
          <a:p>
            <a:r>
              <a:rPr lang="en-US" dirty="0"/>
              <a:t>Slides to Reference If Needed</a:t>
            </a:r>
          </a:p>
        </p:txBody>
      </p:sp>
      <p:sp>
        <p:nvSpPr>
          <p:cNvPr id="4" name="Slide Number Placeholder 3">
            <a:extLst>
              <a:ext uri="{FF2B5EF4-FFF2-40B4-BE49-F238E27FC236}">
                <a16:creationId xmlns:a16="http://schemas.microsoft.com/office/drawing/2014/main" id="{36D9D9A7-4FAC-8946-B4F5-41ED71113245}"/>
              </a:ext>
            </a:extLst>
          </p:cNvPr>
          <p:cNvSpPr>
            <a:spLocks noGrp="1"/>
          </p:cNvSpPr>
          <p:nvPr>
            <p:ph type="sldNum" sz="quarter" idx="11"/>
          </p:nvPr>
        </p:nvSpPr>
        <p:spPr/>
        <p:txBody>
          <a:bodyPr/>
          <a:lstStyle/>
          <a:p>
            <a:fld id="{B2897048-00E0-47FB-B07B-F36BBE8AF579}" type="slidenum">
              <a:rPr lang="en-US" smtClean="0"/>
              <a:pPr/>
              <a:t>30</a:t>
            </a:fld>
            <a:endParaRPr lang="en-US" dirty="0"/>
          </a:p>
        </p:txBody>
      </p:sp>
      <p:pic>
        <p:nvPicPr>
          <p:cNvPr id="10" name="Picture 9">
            <a:extLst>
              <a:ext uri="{FF2B5EF4-FFF2-40B4-BE49-F238E27FC236}">
                <a16:creationId xmlns:a16="http://schemas.microsoft.com/office/drawing/2014/main" id="{0E2E8C3D-28BA-284C-86C4-611F86B42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60900" y="2562982"/>
            <a:ext cx="3556000" cy="2667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1458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Indicator Rating Scale</a:t>
            </a:r>
          </a:p>
        </p:txBody>
      </p:sp>
      <p:sp>
        <p:nvSpPr>
          <p:cNvPr id="3" name="Slide Number Placeholder 2"/>
          <p:cNvSpPr>
            <a:spLocks noGrp="1"/>
          </p:cNvSpPr>
          <p:nvPr>
            <p:ph type="sldNum" sz="quarter" idx="10"/>
          </p:nvPr>
        </p:nvSpPr>
        <p:spPr/>
        <p:txBody>
          <a:bodyPr/>
          <a:lstStyle/>
          <a:p>
            <a:fld id="{B2897048-00E0-47FB-B07B-F36BBE8AF579}" type="slidenum">
              <a:rPr lang="en-US" smtClean="0"/>
              <a:pPr/>
              <a:t>31</a:t>
            </a:fld>
            <a:endParaRPr lang="en-US" dirty="0"/>
          </a:p>
        </p:txBody>
      </p:sp>
      <p:graphicFrame>
        <p:nvGraphicFramePr>
          <p:cNvPr id="4" name="Table 3" descr="This table shows the quality indicator rating scale by listing the 7 quality ratings along with the definition of each. "/>
          <p:cNvGraphicFramePr>
            <a:graphicFrameLocks noGrp="1"/>
          </p:cNvGraphicFramePr>
          <p:nvPr>
            <p:extLst>
              <p:ext uri="{D42A27DB-BD31-4B8C-83A1-F6EECF244321}">
                <p14:modId xmlns:p14="http://schemas.microsoft.com/office/powerpoint/2010/main" val="2585742412"/>
              </p:ext>
            </p:extLst>
          </p:nvPr>
        </p:nvGraphicFramePr>
        <p:xfrm>
          <a:off x="990601" y="1828800"/>
          <a:ext cx="7162798" cy="3763788"/>
        </p:xfrm>
        <a:graphic>
          <a:graphicData uri="http://schemas.openxmlformats.org/drawingml/2006/table">
            <a:tbl>
              <a:tblPr firstRow="1" firstCol="1" bandRow="1"/>
              <a:tblGrid>
                <a:gridCol w="741736">
                  <a:extLst>
                    <a:ext uri="{9D8B030D-6E8A-4147-A177-3AD203B41FA5}">
                      <a16:colId xmlns:a16="http://schemas.microsoft.com/office/drawing/2014/main" val="20000"/>
                    </a:ext>
                  </a:extLst>
                </a:gridCol>
                <a:gridCol w="6421062">
                  <a:extLst>
                    <a:ext uri="{9D8B030D-6E8A-4147-A177-3AD203B41FA5}">
                      <a16:colId xmlns:a16="http://schemas.microsoft.com/office/drawing/2014/main" val="20001"/>
                    </a:ext>
                  </a:extLst>
                </a:gridCol>
              </a:tblGrid>
              <a:tr h="415167">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None of the elements are yet planned or in place</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5167">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2</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Most of the elements are not yet planned or in place</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5167">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3</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Some elements are in place, a few may be fully implemented</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4255">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4</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At least half of the elements are in place; a few may be fully implemented</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54255">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5</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At least half of the elements are in place; some are fully implemented</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54255">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6</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At least half of the elements are fully implemented, the rest are partially implemented</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5167">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7</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All elements are fully implemented</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67931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Sample Output from System Framework Self-Assessment</a:t>
            </a:r>
          </a:p>
        </p:txBody>
      </p:sp>
      <p:sp>
        <p:nvSpPr>
          <p:cNvPr id="2" name="Slide Number Placeholder 1"/>
          <p:cNvSpPr>
            <a:spLocks noGrp="1"/>
          </p:cNvSpPr>
          <p:nvPr>
            <p:ph type="sldNum" sz="quarter" idx="10"/>
          </p:nvPr>
        </p:nvSpPr>
        <p:spPr/>
        <p:txBody>
          <a:bodyPr/>
          <a:lstStyle/>
          <a:p>
            <a:fld id="{B2897048-00E0-47FB-B07B-F36BBE8AF579}" type="slidenum">
              <a:rPr lang="en-US" smtClean="0"/>
              <a:pPr/>
              <a:t>32</a:t>
            </a:fld>
            <a:endParaRPr lang="en-US" dirty="0"/>
          </a:p>
        </p:txBody>
      </p:sp>
      <p:pic>
        <p:nvPicPr>
          <p:cNvPr id="5" name="Picture 4"/>
          <p:cNvPicPr>
            <a:picLocks noChangeAspect="1"/>
          </p:cNvPicPr>
          <p:nvPr/>
        </p:nvPicPr>
        <p:blipFill>
          <a:blip r:embed="rId3"/>
          <a:stretch>
            <a:fillRect/>
          </a:stretch>
        </p:blipFill>
        <p:spPr>
          <a:xfrm>
            <a:off x="145438" y="1524000"/>
            <a:ext cx="8846162" cy="4038601"/>
          </a:xfrm>
          <a:prstGeom prst="rect">
            <a:avLst/>
          </a:prstGeom>
        </p:spPr>
      </p:pic>
    </p:spTree>
    <p:extLst>
      <p:ext uri="{BB962C8B-B14F-4D97-AF65-F5344CB8AC3E}">
        <p14:creationId xmlns:p14="http://schemas.microsoft.com/office/powerpoint/2010/main" val="3529742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Sample Output from System Framework Self-Assessment Comparison Tool</a:t>
            </a:r>
          </a:p>
        </p:txBody>
      </p:sp>
      <p:sp>
        <p:nvSpPr>
          <p:cNvPr id="2" name="Slide Number Placeholder 1"/>
          <p:cNvSpPr>
            <a:spLocks noGrp="1"/>
          </p:cNvSpPr>
          <p:nvPr>
            <p:ph type="sldNum" sz="quarter" idx="10"/>
          </p:nvPr>
        </p:nvSpPr>
        <p:spPr/>
        <p:txBody>
          <a:bodyPr/>
          <a:lstStyle/>
          <a:p>
            <a:fld id="{B2897048-00E0-47FB-B07B-F36BBE8AF579}" type="slidenum">
              <a:rPr lang="en-US" smtClean="0"/>
              <a:pPr/>
              <a:t>33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906780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734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Use of System Framework Self-Assessment: Comparison to a Standard</a:t>
            </a:r>
          </a:p>
        </p:txBody>
      </p:sp>
      <p:sp>
        <p:nvSpPr>
          <p:cNvPr id="2" name="Slide Number Placeholder 1"/>
          <p:cNvSpPr>
            <a:spLocks noGrp="1"/>
          </p:cNvSpPr>
          <p:nvPr>
            <p:ph type="sldNum" sz="quarter" idx="10"/>
          </p:nvPr>
        </p:nvSpPr>
        <p:spPr/>
        <p:txBody>
          <a:bodyPr/>
          <a:lstStyle/>
          <a:p>
            <a:fld id="{B2897048-00E0-47FB-B07B-F36BBE8AF579}" type="slidenum">
              <a:rPr lang="en-US" smtClean="0"/>
              <a:pPr/>
              <a:t>34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10313656"/>
              </p:ext>
            </p:extLst>
          </p:nvPr>
        </p:nvGraphicFramePr>
        <p:xfrm>
          <a:off x="762000" y="1676400"/>
          <a:ext cx="8001001" cy="4343400"/>
        </p:xfrm>
        <a:graphic>
          <a:graphicData uri="http://schemas.openxmlformats.org/drawingml/2006/table">
            <a:tbl>
              <a:tblPr/>
              <a:tblGrid>
                <a:gridCol w="1028282">
                  <a:extLst>
                    <a:ext uri="{9D8B030D-6E8A-4147-A177-3AD203B41FA5}">
                      <a16:colId xmlns:a16="http://schemas.microsoft.com/office/drawing/2014/main" val="20000"/>
                    </a:ext>
                  </a:extLst>
                </a:gridCol>
                <a:gridCol w="1221352">
                  <a:extLst>
                    <a:ext uri="{9D8B030D-6E8A-4147-A177-3AD203B41FA5}">
                      <a16:colId xmlns:a16="http://schemas.microsoft.com/office/drawing/2014/main" val="20001"/>
                    </a:ext>
                  </a:extLst>
                </a:gridCol>
                <a:gridCol w="1096928">
                  <a:extLst>
                    <a:ext uri="{9D8B030D-6E8A-4147-A177-3AD203B41FA5}">
                      <a16:colId xmlns:a16="http://schemas.microsoft.com/office/drawing/2014/main" val="20002"/>
                    </a:ext>
                  </a:extLst>
                </a:gridCol>
                <a:gridCol w="1283564">
                  <a:extLst>
                    <a:ext uri="{9D8B030D-6E8A-4147-A177-3AD203B41FA5}">
                      <a16:colId xmlns:a16="http://schemas.microsoft.com/office/drawing/2014/main" val="20003"/>
                    </a:ext>
                  </a:extLst>
                </a:gridCol>
                <a:gridCol w="1158426">
                  <a:extLst>
                    <a:ext uri="{9D8B030D-6E8A-4147-A177-3AD203B41FA5}">
                      <a16:colId xmlns:a16="http://schemas.microsoft.com/office/drawing/2014/main" val="20004"/>
                    </a:ext>
                  </a:extLst>
                </a:gridCol>
                <a:gridCol w="1093353">
                  <a:extLst>
                    <a:ext uri="{9D8B030D-6E8A-4147-A177-3AD203B41FA5}">
                      <a16:colId xmlns:a16="http://schemas.microsoft.com/office/drawing/2014/main" val="20005"/>
                    </a:ext>
                  </a:extLst>
                </a:gridCol>
                <a:gridCol w="1119096">
                  <a:extLst>
                    <a:ext uri="{9D8B030D-6E8A-4147-A177-3AD203B41FA5}">
                      <a16:colId xmlns:a16="http://schemas.microsoft.com/office/drawing/2014/main" val="20006"/>
                    </a:ext>
                  </a:extLst>
                </a:gridCol>
              </a:tblGrid>
              <a:tr h="956816">
                <a:tc>
                  <a:txBody>
                    <a:bodyPr/>
                    <a:lstStyle/>
                    <a:p>
                      <a:pPr marL="0" marR="0">
                        <a:spcBef>
                          <a:spcPts val="0"/>
                        </a:spcBef>
                        <a:spcAft>
                          <a:spcPts val="0"/>
                        </a:spcAft>
                      </a:pPr>
                      <a:r>
                        <a:rPr lang="en-US" sz="1200" b="1" dirty="0">
                          <a:solidFill>
                            <a:srgbClr val="FFFFFF"/>
                          </a:solidFill>
                          <a:effectLst/>
                          <a:latin typeface="Calibri"/>
                          <a:ea typeface="Calibri"/>
                          <a:cs typeface="Times New Roman"/>
                        </a:rPr>
                        <a:t>Outcome Type </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Outcome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Evaluation Question(s)</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How will we know </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(Performance Indicator)</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Measurement/</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Data Collection Method</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Timeline/</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Measurement Intervals</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dirty="0">
                          <a:solidFill>
                            <a:srgbClr val="FFFFFF"/>
                          </a:solidFill>
                          <a:effectLst/>
                          <a:latin typeface="Calibri"/>
                          <a:ea typeface="Calibri"/>
                          <a:cs typeface="Times New Roman"/>
                        </a:rPr>
                        <a:t>Analysis Description</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99210">
                <a:tc gridSpan="7">
                  <a:txBody>
                    <a:bodyPr/>
                    <a:lstStyle/>
                    <a:p>
                      <a:pPr marL="0" marR="0">
                        <a:spcBef>
                          <a:spcPts val="0"/>
                        </a:spcBef>
                        <a:spcAft>
                          <a:spcPts val="0"/>
                        </a:spcAft>
                      </a:pPr>
                      <a:r>
                        <a:rPr lang="en-US" sz="1200" b="1" dirty="0">
                          <a:solidFill>
                            <a:srgbClr val="FFFFFF"/>
                          </a:solidFill>
                          <a:effectLst/>
                          <a:latin typeface="Calibri"/>
                          <a:ea typeface="Calibri"/>
                          <a:cs typeface="Times New Roman"/>
                        </a:rPr>
                        <a:t>Example 2 based on one or more ratings relative to a criterion/standard – a baseline or pre-rating not required.</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447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87374">
                <a:tc>
                  <a:txBody>
                    <a:bodyPr/>
                    <a:lstStyle/>
                    <a:p>
                      <a:pPr marL="0" marR="0">
                        <a:spcBef>
                          <a:spcPts val="0"/>
                        </a:spcBef>
                        <a:spcAft>
                          <a:spcPts val="0"/>
                        </a:spcAft>
                      </a:pPr>
                      <a:r>
                        <a:rPr lang="en-US" sz="1200" b="1" dirty="0">
                          <a:solidFill>
                            <a:srgbClr val="000000"/>
                          </a:solidFill>
                          <a:effectLst/>
                          <a:latin typeface="Calibri"/>
                          <a:ea typeface="Calibri"/>
                          <a:cs typeface="Times New Roman"/>
                        </a:rPr>
                        <a:t>System-Level</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000000"/>
                          </a:solidFill>
                          <a:effectLst/>
                          <a:latin typeface="Calibri"/>
                          <a:ea typeface="Calibri"/>
                          <a:cs typeface="Times New Roman"/>
                        </a:rPr>
                        <a:t>Intermediate</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mn-lt"/>
                          <a:ea typeface="Calibri"/>
                          <a:cs typeface="Times New Roman"/>
                        </a:rPr>
                        <a:t>The state has an improved </a:t>
                      </a:r>
                      <a:r>
                        <a:rPr lang="en-US" sz="1200" b="1" baseline="0" dirty="0">
                          <a:solidFill>
                            <a:srgbClr val="000000"/>
                          </a:solidFill>
                          <a:effectLst/>
                          <a:latin typeface="+mn-lt"/>
                          <a:ea typeface="Calibri"/>
                          <a:cs typeface="Times New Roman"/>
                        </a:rPr>
                        <a:t> system for i</a:t>
                      </a:r>
                      <a:r>
                        <a:rPr lang="en-US" sz="1200" b="1" dirty="0">
                          <a:solidFill>
                            <a:srgbClr val="000000"/>
                          </a:solidFill>
                          <a:effectLst/>
                          <a:latin typeface="+mn-lt"/>
                          <a:ea typeface="Calibri"/>
                          <a:cs typeface="Times New Roman"/>
                        </a:rPr>
                        <a:t>nservice personnel development </a:t>
                      </a:r>
                      <a:r>
                        <a:rPr lang="en-US" sz="1200" b="1" baseline="0" dirty="0">
                          <a:solidFill>
                            <a:srgbClr val="000000"/>
                          </a:solidFill>
                          <a:effectLst/>
                          <a:latin typeface="+mn-lt"/>
                          <a:ea typeface="Calibri"/>
                          <a:cs typeface="Times New Roman"/>
                        </a:rPr>
                        <a:t> and technical assistance (Personnel/Work-force,  subcomponent 4).</a:t>
                      </a:r>
                      <a:endParaRPr lang="en-US" sz="12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mn-lt"/>
                          <a:ea typeface="Calibri"/>
                          <a:cs typeface="Times New Roman"/>
                        </a:rPr>
                        <a:t>Has the statewide system </a:t>
                      </a:r>
                      <a:r>
                        <a:rPr lang="en-US" sz="1200" b="1" baseline="0" dirty="0">
                          <a:solidFill>
                            <a:srgbClr val="000000"/>
                          </a:solidFill>
                          <a:effectLst/>
                          <a:latin typeface="+mn-lt"/>
                          <a:ea typeface="Calibri"/>
                          <a:cs typeface="Times New Roman"/>
                        </a:rPr>
                        <a:t>for i</a:t>
                      </a:r>
                      <a:r>
                        <a:rPr lang="en-US" sz="1200" b="1" dirty="0">
                          <a:solidFill>
                            <a:srgbClr val="000000"/>
                          </a:solidFill>
                          <a:effectLst/>
                          <a:latin typeface="+mn-lt"/>
                          <a:ea typeface="Calibri"/>
                          <a:cs typeface="Times New Roman"/>
                        </a:rPr>
                        <a:t>nservice personnel development </a:t>
                      </a:r>
                      <a:r>
                        <a:rPr lang="en-US" sz="1200" b="1" baseline="0" dirty="0">
                          <a:solidFill>
                            <a:srgbClr val="000000"/>
                          </a:solidFill>
                          <a:effectLst/>
                          <a:latin typeface="+mn-lt"/>
                          <a:ea typeface="Calibri"/>
                          <a:cs typeface="Times New Roman"/>
                        </a:rPr>
                        <a:t> and technical assistance improved </a:t>
                      </a:r>
                      <a:r>
                        <a:rPr lang="en-US" sz="1200" b="1" dirty="0">
                          <a:solidFill>
                            <a:srgbClr val="000000"/>
                          </a:solidFill>
                          <a:effectLst/>
                          <a:latin typeface="+mn-lt"/>
                          <a:ea typeface="Calibri"/>
                          <a:cs typeface="Times New Roman"/>
                        </a:rPr>
                        <a:t>?  </a:t>
                      </a:r>
                      <a:endParaRPr lang="en-US" sz="12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90% of the Quality Indicators (QIs)  in Personnel/</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000000"/>
                          </a:solidFill>
                          <a:effectLst/>
                          <a:latin typeface="Calibri"/>
                          <a:ea typeface="Calibri"/>
                          <a:cs typeface="Times New Roman"/>
                        </a:rPr>
                        <a:t>Workforce Subcomponent 4 (In-service Personnel Development) will have at least 50% of the elements fully implemented by 2018. </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System Framework Self-Assessment on the Personnel Workforce component subcomponent 4 (PN4) </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Winter 2018</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000000"/>
                          </a:solidFill>
                          <a:effectLst/>
                          <a:latin typeface="Calibri"/>
                          <a:ea typeface="Calibri"/>
                          <a:cs typeface="Times New Roman"/>
                        </a:rPr>
                        <a:t>(may complete additional ratings as needed until performance indicator met)</a:t>
                      </a:r>
                      <a:endParaRPr lang="en-US" sz="1200" b="1" dirty="0">
                        <a:effectLst/>
                        <a:latin typeface="Calibri"/>
                        <a:ea typeface="Calibri"/>
                        <a:cs typeface="Times New Roman"/>
                      </a:endParaRPr>
                    </a:p>
                    <a:p>
                      <a:pPr marL="0" marR="0">
                        <a:spcBef>
                          <a:spcPts val="0"/>
                        </a:spcBef>
                        <a:spcAft>
                          <a:spcPts val="0"/>
                        </a:spcAft>
                      </a:pPr>
                      <a:r>
                        <a:rPr lang="en-US" sz="1200" b="1" dirty="0">
                          <a:solidFill>
                            <a:srgbClr val="FFFFFF"/>
                          </a:solidFill>
                          <a:effectLst/>
                          <a:latin typeface="Calibri"/>
                          <a:ea typeface="Calibri"/>
                          <a:cs typeface="Times New Roman"/>
                        </a:rPr>
                        <a:t> </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Calibri"/>
                          <a:ea typeface="Calibri"/>
                          <a:cs typeface="Times New Roman"/>
                        </a:rPr>
                        <a:t>Compute the percent of QI ratings for PN4 that had 50% or more of the elements fully implemented.</a:t>
                      </a:r>
                      <a:endParaRPr lang="en-U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Down Arrow 5"/>
          <p:cNvSpPr/>
          <p:nvPr/>
        </p:nvSpPr>
        <p:spPr>
          <a:xfrm>
            <a:off x="7391400" y="304800"/>
            <a:ext cx="304800" cy="533400"/>
          </a:xfrm>
          <a:prstGeom prst="downArrow">
            <a:avLst/>
          </a:prstGeom>
          <a:solidFill>
            <a:srgbClr val="ED35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2652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00201"/>
            <a:ext cx="7848600" cy="4038600"/>
          </a:xfrm>
        </p:spPr>
        <p:txBody>
          <a:bodyPr/>
          <a:lstStyle/>
          <a:p>
            <a:pPr marL="0" indent="0">
              <a:buNone/>
            </a:pPr>
            <a:r>
              <a:rPr lang="en-US" sz="3200" dirty="0"/>
              <a:t>    </a:t>
            </a:r>
            <a:r>
              <a:rPr lang="en-US" sz="3200" u="sng" dirty="0">
                <a:solidFill>
                  <a:srgbClr val="39B54A"/>
                </a:solidFill>
              </a:rPr>
              <a:t>Infrastructure</a:t>
            </a:r>
            <a:r>
              <a:rPr lang="en-US" u="sng" dirty="0">
                <a:solidFill>
                  <a:srgbClr val="39B54A"/>
                </a:solidFill>
              </a:rPr>
              <a:t>		</a:t>
            </a:r>
            <a:r>
              <a:rPr lang="en-US" sz="3200" u="sng" dirty="0">
                <a:solidFill>
                  <a:srgbClr val="39B54A"/>
                </a:solidFill>
              </a:rPr>
              <a:t>      Practices    </a:t>
            </a:r>
          </a:p>
          <a:p>
            <a:pPr marL="514350" indent="-514350">
              <a:buFont typeface="+mj-lt"/>
              <a:buAutoNum type="arabicPeriod"/>
            </a:pPr>
            <a:r>
              <a:rPr lang="en-US" dirty="0"/>
              <a:t>What are we measuring and why?</a:t>
            </a:r>
          </a:p>
          <a:p>
            <a:pPr lvl="1" indent="-342900">
              <a:buFont typeface="Arial" panose="020B0604020202020204" pitchFamily="34" charset="0"/>
              <a:buChar char="•"/>
            </a:pPr>
            <a:r>
              <a:rPr lang="en-US" dirty="0"/>
              <a:t>Evaluation questions, performance indicators, outcomes</a:t>
            </a:r>
          </a:p>
          <a:p>
            <a:pPr marL="514350" indent="-514350">
              <a:buFont typeface="+mj-lt"/>
              <a:buAutoNum type="arabicPeriod"/>
            </a:pPr>
            <a:r>
              <a:rPr lang="en-US" dirty="0"/>
              <a:t>How are we measuring?</a:t>
            </a:r>
          </a:p>
          <a:p>
            <a:pPr marL="914400" lvl="1" indent="-514350">
              <a:buFont typeface="Arial" panose="020B0604020202020204" pitchFamily="34" charset="0"/>
              <a:buChar char="•"/>
            </a:pPr>
            <a:r>
              <a:rPr lang="en-US" dirty="0"/>
              <a:t>Measurement strategies, tools, data sources</a:t>
            </a:r>
          </a:p>
          <a:p>
            <a:pPr marL="514350" indent="-514350">
              <a:buFont typeface="+mj-lt"/>
              <a:buAutoNum type="arabicPeriod"/>
            </a:pPr>
            <a:r>
              <a:rPr lang="en-US" dirty="0"/>
              <a:t>What do we do with all these data?</a:t>
            </a:r>
          </a:p>
          <a:p>
            <a:pPr marL="914400" lvl="1" indent="-514350">
              <a:buFont typeface="Arial" panose="020B0604020202020204" pitchFamily="34" charset="0"/>
              <a:buChar char="•"/>
            </a:pPr>
            <a:r>
              <a:rPr lang="en-US" dirty="0"/>
              <a:t>Preparing data for analysis and use</a:t>
            </a:r>
          </a:p>
          <a:p>
            <a:pPr marL="514350" indent="-514350">
              <a:buFont typeface="+mj-lt"/>
              <a:buAutoNum type="arabicPeriod"/>
            </a:pPr>
            <a:endParaRPr lang="en-US" dirty="0"/>
          </a:p>
        </p:txBody>
      </p:sp>
      <p:sp>
        <p:nvSpPr>
          <p:cNvPr id="3" name="Title 2"/>
          <p:cNvSpPr>
            <a:spLocks noGrp="1"/>
          </p:cNvSpPr>
          <p:nvPr>
            <p:ph type="title"/>
          </p:nvPr>
        </p:nvSpPr>
        <p:spPr/>
        <p:txBody>
          <a:bodyPr>
            <a:normAutofit fontScale="90000"/>
          </a:bodyPr>
          <a:lstStyle/>
          <a:p>
            <a:r>
              <a:rPr lang="en-US" dirty="0"/>
              <a:t>What’s Up with the Two Workshop Series?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Tree>
    <p:extLst>
      <p:ext uri="{BB962C8B-B14F-4D97-AF65-F5344CB8AC3E}">
        <p14:creationId xmlns:p14="http://schemas.microsoft.com/office/powerpoint/2010/main" val="275622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419599"/>
          </a:xfrm>
        </p:spPr>
        <p:txBody>
          <a:bodyPr/>
          <a:lstStyle/>
          <a:p>
            <a:r>
              <a:rPr lang="en-US" sz="2700" dirty="0"/>
              <a:t>Ground rules</a:t>
            </a:r>
          </a:p>
          <a:p>
            <a:r>
              <a:rPr lang="en-US" sz="2700" dirty="0"/>
              <a:t>Recap of Session 1 Small Group Discussions</a:t>
            </a:r>
          </a:p>
          <a:p>
            <a:r>
              <a:rPr lang="en-US" sz="2700" dirty="0"/>
              <a:t>Presentation </a:t>
            </a:r>
            <a:r>
              <a:rPr lang="mr-IN" sz="2700" dirty="0"/>
              <a:t>–</a:t>
            </a:r>
            <a:r>
              <a:rPr lang="en-US" sz="2700" dirty="0"/>
              <a:t> </a:t>
            </a:r>
            <a:r>
              <a:rPr lang="en-US" dirty="0"/>
              <a:t>Measurement Approaches and Tools</a:t>
            </a:r>
          </a:p>
          <a:p>
            <a:pPr lvl="1"/>
            <a:r>
              <a:rPr lang="en-US" sz="2300" dirty="0"/>
              <a:t>Aligning outcomes &amp; performance indicators to activities and eval questions</a:t>
            </a:r>
          </a:p>
          <a:p>
            <a:r>
              <a:rPr lang="en-US" sz="2700" dirty="0"/>
              <a:t>Small Group Work </a:t>
            </a:r>
            <a:r>
              <a:rPr lang="mr-IN" sz="2700" dirty="0"/>
              <a:t>–</a:t>
            </a:r>
            <a:r>
              <a:rPr lang="en-US" sz="2700" dirty="0"/>
              <a:t> Examples and discussion of measurement approaches and tools</a:t>
            </a:r>
          </a:p>
          <a:p>
            <a:r>
              <a:rPr lang="en-US" sz="2700" dirty="0"/>
              <a:t>Wrap-Up &amp; Plan for Session 3</a:t>
            </a:r>
          </a:p>
          <a:p>
            <a:endParaRPr lang="en-US" sz="2700" dirty="0"/>
          </a:p>
        </p:txBody>
      </p:sp>
      <p:sp>
        <p:nvSpPr>
          <p:cNvPr id="3" name="Title 2"/>
          <p:cNvSpPr>
            <a:spLocks noGrp="1"/>
          </p:cNvSpPr>
          <p:nvPr>
            <p:ph type="title"/>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Tree>
    <p:extLst>
      <p:ext uri="{BB962C8B-B14F-4D97-AF65-F5344CB8AC3E}">
        <p14:creationId xmlns:p14="http://schemas.microsoft.com/office/powerpoint/2010/main" val="22651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19599"/>
          </a:xfrm>
        </p:spPr>
        <p:txBody>
          <a:bodyPr/>
          <a:lstStyle/>
          <a:p>
            <a:r>
              <a:rPr lang="en-US" dirty="0"/>
              <a:t>Share openly (we are not recording)</a:t>
            </a:r>
          </a:p>
          <a:p>
            <a:r>
              <a:rPr lang="en-US" dirty="0"/>
              <a:t>What is shared in the room, stays in the room</a:t>
            </a:r>
          </a:p>
          <a:p>
            <a:r>
              <a:rPr lang="en-US" dirty="0"/>
              <a:t>Listen actively</a:t>
            </a:r>
          </a:p>
          <a:p>
            <a:r>
              <a:rPr lang="en-US" dirty="0"/>
              <a:t>Ask one another questions</a:t>
            </a:r>
          </a:p>
          <a:p>
            <a:r>
              <a:rPr lang="en-US" dirty="0"/>
              <a:t>Participate to the fullest of your ability</a:t>
            </a:r>
          </a:p>
          <a:p>
            <a:pPr lvl="1"/>
            <a:r>
              <a:rPr lang="en-US" dirty="0"/>
              <a:t>Participate in all 3 sessions</a:t>
            </a:r>
          </a:p>
          <a:p>
            <a:pPr lvl="1"/>
            <a:r>
              <a:rPr lang="en-US" dirty="0"/>
              <a:t>Come prepared , complete pre-work</a:t>
            </a:r>
          </a:p>
          <a:p>
            <a:r>
              <a:rPr lang="en-US" dirty="0"/>
              <a:t>Let us know your needs – including follow-up or individualized TA</a:t>
            </a:r>
          </a:p>
          <a:p>
            <a:endParaRPr lang="en-US" dirty="0"/>
          </a:p>
        </p:txBody>
      </p:sp>
      <p:sp>
        <p:nvSpPr>
          <p:cNvPr id="3" name="Title 2"/>
          <p:cNvSpPr>
            <a:spLocks noGrp="1"/>
          </p:cNvSpPr>
          <p:nvPr>
            <p:ph type="title"/>
          </p:nvPr>
        </p:nvSpPr>
        <p:spPr/>
        <p:txBody>
          <a:bodyPr/>
          <a:lstStyle/>
          <a:p>
            <a:r>
              <a:rPr lang="en-US" dirty="0"/>
              <a:t>Ground Rules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pic>
        <p:nvPicPr>
          <p:cNvPr id="5" name="Picture 2" descr="http://milwaukee.uwex.edu/files/2012/05/child-lea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70661">
            <a:off x="6752837" y="2607926"/>
            <a:ext cx="2073603" cy="20548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6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8ECCC5-2A3B-0348-9129-E82F735A022E}"/>
              </a:ext>
            </a:extLst>
          </p:cNvPr>
          <p:cNvSpPr>
            <a:spLocks noGrp="1"/>
          </p:cNvSpPr>
          <p:nvPr>
            <p:ph idx="1"/>
          </p:nvPr>
        </p:nvSpPr>
        <p:spPr>
          <a:xfrm>
            <a:off x="457200" y="1600200"/>
            <a:ext cx="8229600" cy="4419599"/>
          </a:xfrm>
        </p:spPr>
        <p:txBody>
          <a:bodyPr/>
          <a:lstStyle/>
          <a:p>
            <a:r>
              <a:rPr lang="en-US" sz="2400" b="1" dirty="0"/>
              <a:t>Infrastructure Components Interconnections:</a:t>
            </a:r>
            <a:r>
              <a:rPr lang="en-US" sz="2400" dirty="0"/>
              <a:t> Most state teams acknowledge the need to evaluate more than one component of infrastructure</a:t>
            </a:r>
          </a:p>
          <a:p>
            <a:r>
              <a:rPr lang="en-US" sz="2400" b="1" dirty="0"/>
              <a:t>State and local implementation processes</a:t>
            </a:r>
            <a:r>
              <a:rPr lang="en-US" sz="2400" dirty="0"/>
              <a:t>: Staff turnover , timeline delays, implementation challenges and the impact on evaluation planning </a:t>
            </a:r>
          </a:p>
          <a:p>
            <a:r>
              <a:rPr lang="en-US" sz="2400" b="1" dirty="0"/>
              <a:t>Shoring up SSIP evaluation plans:   </a:t>
            </a:r>
            <a:r>
              <a:rPr lang="en-US" sz="2400" dirty="0"/>
              <a:t>Many states plan to review alignment, outcomes vs outputs, and develop new outcomes as appropriate</a:t>
            </a:r>
          </a:p>
          <a:p>
            <a:r>
              <a:rPr lang="en-US" sz="2400" b="1" dirty="0"/>
              <a:t>Small workgroup process:  </a:t>
            </a:r>
            <a:r>
              <a:rPr lang="en-US" sz="2400" dirty="0"/>
              <a:t>Validation, sharing of ideas, and support for individualized TA…just need more time!</a:t>
            </a:r>
          </a:p>
        </p:txBody>
      </p:sp>
      <p:sp>
        <p:nvSpPr>
          <p:cNvPr id="3" name="Title 2">
            <a:extLst>
              <a:ext uri="{FF2B5EF4-FFF2-40B4-BE49-F238E27FC236}">
                <a16:creationId xmlns:a16="http://schemas.microsoft.com/office/drawing/2014/main" id="{9A413B5C-CFCB-804B-9790-F30144E09FE1}"/>
              </a:ext>
            </a:extLst>
          </p:cNvPr>
          <p:cNvSpPr>
            <a:spLocks noGrp="1"/>
          </p:cNvSpPr>
          <p:nvPr>
            <p:ph type="title"/>
          </p:nvPr>
        </p:nvSpPr>
        <p:spPr/>
        <p:txBody>
          <a:bodyPr>
            <a:normAutofit/>
          </a:bodyPr>
          <a:lstStyle/>
          <a:p>
            <a:r>
              <a:rPr lang="en-US" dirty="0"/>
              <a:t>Themes from Session 1 Breakouts</a:t>
            </a:r>
          </a:p>
        </p:txBody>
      </p:sp>
      <p:sp>
        <p:nvSpPr>
          <p:cNvPr id="4" name="Slide Number Placeholder 3">
            <a:extLst>
              <a:ext uri="{FF2B5EF4-FFF2-40B4-BE49-F238E27FC236}">
                <a16:creationId xmlns:a16="http://schemas.microsoft.com/office/drawing/2014/main" id="{5391FACF-1BDA-644B-9B05-633A197740FB}"/>
              </a:ext>
            </a:extLst>
          </p:cNvPr>
          <p:cNvSpPr>
            <a:spLocks noGrp="1"/>
          </p:cNvSpPr>
          <p:nvPr>
            <p:ph type="sldNum" sz="quarter" idx="10"/>
          </p:nvPr>
        </p:nvSpPr>
        <p:spPr/>
        <p:txBody>
          <a:bodyPr/>
          <a:lstStyle/>
          <a:p>
            <a:fld id="{B2897048-00E0-47FB-B07B-F36BBE8AF579}" type="slidenum">
              <a:rPr lang="en-US" smtClean="0"/>
              <a:pPr/>
              <a:t>7</a:t>
            </a:fld>
            <a:endParaRPr lang="en-US" dirty="0"/>
          </a:p>
        </p:txBody>
      </p:sp>
    </p:spTree>
    <p:extLst>
      <p:ext uri="{BB962C8B-B14F-4D97-AF65-F5344CB8AC3E}">
        <p14:creationId xmlns:p14="http://schemas.microsoft.com/office/powerpoint/2010/main" val="322783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E0E99-5522-4040-B715-26F5B7819025}"/>
              </a:ext>
            </a:extLst>
          </p:cNvPr>
          <p:cNvSpPr>
            <a:spLocks noGrp="1"/>
          </p:cNvSpPr>
          <p:nvPr>
            <p:ph idx="1"/>
          </p:nvPr>
        </p:nvSpPr>
        <p:spPr>
          <a:xfrm>
            <a:off x="457200" y="1600200"/>
            <a:ext cx="8458200" cy="4495800"/>
          </a:xfrm>
        </p:spPr>
        <p:txBody>
          <a:bodyPr/>
          <a:lstStyle/>
          <a:p>
            <a:r>
              <a:rPr lang="en-US" sz="3200" dirty="0"/>
              <a:t>Broad vs. specific outcome measures</a:t>
            </a:r>
          </a:p>
          <a:p>
            <a:pPr lvl="1"/>
            <a:r>
              <a:rPr lang="en-US" sz="2800" dirty="0"/>
              <a:t>Broad: Self-assessment of progress on indicators of infrastructure</a:t>
            </a:r>
          </a:p>
          <a:p>
            <a:pPr lvl="1"/>
            <a:r>
              <a:rPr lang="en-US" sz="2800" dirty="0"/>
              <a:t>Specific: Measures of specific changes</a:t>
            </a:r>
          </a:p>
          <a:p>
            <a:pPr lvl="2"/>
            <a:r>
              <a:rPr lang="en-US" sz="2400" dirty="0"/>
              <a:t>Consider levels of evidence</a:t>
            </a:r>
          </a:p>
          <a:p>
            <a:r>
              <a:rPr lang="en-US" sz="3200" dirty="0"/>
              <a:t>Data sources</a:t>
            </a:r>
          </a:p>
          <a:p>
            <a:r>
              <a:rPr lang="en-US" sz="3200" dirty="0"/>
              <a:t>Data collection strategies</a:t>
            </a:r>
          </a:p>
          <a:p>
            <a:r>
              <a:rPr lang="en-US" sz="3200" dirty="0"/>
              <a:t>Data collection schedule/frequency</a:t>
            </a:r>
          </a:p>
          <a:p>
            <a:pPr lvl="1"/>
            <a:endParaRPr lang="en-US" sz="2800" dirty="0"/>
          </a:p>
        </p:txBody>
      </p:sp>
      <p:sp>
        <p:nvSpPr>
          <p:cNvPr id="3" name="Title 2">
            <a:extLst>
              <a:ext uri="{FF2B5EF4-FFF2-40B4-BE49-F238E27FC236}">
                <a16:creationId xmlns:a16="http://schemas.microsoft.com/office/drawing/2014/main" id="{40B47123-3E9B-E142-B8E7-B19F7DCF7F56}"/>
              </a:ext>
            </a:extLst>
          </p:cNvPr>
          <p:cNvSpPr>
            <a:spLocks noGrp="1"/>
          </p:cNvSpPr>
          <p:nvPr>
            <p:ph type="title"/>
          </p:nvPr>
        </p:nvSpPr>
        <p:spPr/>
        <p:txBody>
          <a:bodyPr>
            <a:normAutofit fontScale="90000"/>
          </a:bodyPr>
          <a:lstStyle/>
          <a:p>
            <a:r>
              <a:rPr lang="en-US" dirty="0"/>
              <a:t>Considerations for Infrastructure Measurement</a:t>
            </a:r>
          </a:p>
        </p:txBody>
      </p:sp>
      <p:sp>
        <p:nvSpPr>
          <p:cNvPr id="4" name="Slide Number Placeholder 3">
            <a:extLst>
              <a:ext uri="{FF2B5EF4-FFF2-40B4-BE49-F238E27FC236}">
                <a16:creationId xmlns:a16="http://schemas.microsoft.com/office/drawing/2014/main" id="{0BB8933F-F50F-8A41-A174-D51927C3A666}"/>
              </a:ext>
            </a:extLst>
          </p:cNvPr>
          <p:cNvSpPr>
            <a:spLocks noGrp="1"/>
          </p:cNvSpPr>
          <p:nvPr>
            <p:ph type="sldNum" sz="quarter" idx="10"/>
          </p:nvPr>
        </p:nvSpPr>
        <p:spPr/>
        <p:txBody>
          <a:bodyPr/>
          <a:lstStyle/>
          <a:p>
            <a:fld id="{B2897048-00E0-47FB-B07B-F36BBE8AF579}" type="slidenum">
              <a:rPr lang="en-US" smtClean="0"/>
              <a:pPr/>
              <a:t>8</a:t>
            </a:fld>
            <a:endParaRPr lang="en-US" dirty="0"/>
          </a:p>
        </p:txBody>
      </p:sp>
      <p:pic>
        <p:nvPicPr>
          <p:cNvPr id="5" name="Picture 4">
            <a:extLst>
              <a:ext uri="{FF2B5EF4-FFF2-40B4-BE49-F238E27FC236}">
                <a16:creationId xmlns:a16="http://schemas.microsoft.com/office/drawing/2014/main" id="{E01BA710-C0A2-9447-8C61-61FBE7B62A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78" b="17835"/>
          <a:stretch/>
        </p:blipFill>
        <p:spPr>
          <a:xfrm>
            <a:off x="6926116" y="3352800"/>
            <a:ext cx="1991381" cy="20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81052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704" y="685800"/>
            <a:ext cx="6897896" cy="522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5000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14803</TotalTime>
  <Words>4036</Words>
  <Application>Microsoft Macintosh PowerPoint</Application>
  <PresentationFormat>On-screen Show (4:3)</PresentationFormat>
  <Paragraphs>470</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Century Gothic</vt:lpstr>
      <vt:lpstr>Helvetica Neue Light</vt:lpstr>
      <vt:lpstr>Mangal</vt:lpstr>
      <vt:lpstr>Microsoft Sans Serif</vt:lpstr>
      <vt:lpstr>Times New Roman</vt:lpstr>
      <vt:lpstr>Office Theme</vt:lpstr>
      <vt:lpstr>PowerPoint Presentation</vt:lpstr>
      <vt:lpstr>Welcome!</vt:lpstr>
      <vt:lpstr>Intended Outcomes of this Session</vt:lpstr>
      <vt:lpstr>What’s Up with the Two Workshop Series?</vt:lpstr>
      <vt:lpstr>Agenda</vt:lpstr>
      <vt:lpstr>Ground Rules</vt:lpstr>
      <vt:lpstr>Themes from Session 1 Breakouts</vt:lpstr>
      <vt:lpstr>Considerations for Infrastructure Measurement</vt:lpstr>
      <vt:lpstr>PowerPoint Presentation</vt:lpstr>
      <vt:lpstr>Outputs and Outcomes: Levels of Evidence</vt:lpstr>
      <vt:lpstr>Framework Structure: Personnel/Workforce</vt:lpstr>
      <vt:lpstr>Tools: Framework Self-Assessments</vt:lpstr>
      <vt:lpstr>Use of System Framework Self-Assessment: Change over Time</vt:lpstr>
      <vt:lpstr>Use of System Framework Self-Assessment: Comparison to a Standard</vt:lpstr>
      <vt:lpstr>Considerations for Use of Framework Self-Assessments</vt:lpstr>
      <vt:lpstr>Other Tools/Approaches</vt:lpstr>
      <vt:lpstr>Key Take-Away Points</vt:lpstr>
      <vt:lpstr>Small Breakout Group Work</vt:lpstr>
      <vt:lpstr>Breakout Group Instructions</vt:lpstr>
      <vt:lpstr>Breakout Groups</vt:lpstr>
      <vt:lpstr>Small Breakout Group Work</vt:lpstr>
      <vt:lpstr>Breakout Group Example</vt:lpstr>
      <vt:lpstr>OPTIONAL EXAMPLE: Quality Standards: Child Standards</vt:lpstr>
      <vt:lpstr>OPTIONAL EXAMPLE: Quality Standards: Child Level Standards</vt:lpstr>
      <vt:lpstr>Quality Standards</vt:lpstr>
      <vt:lpstr>Wrap-Up</vt:lpstr>
      <vt:lpstr>Your Take Aways</vt:lpstr>
      <vt:lpstr>Formative Evaluation </vt:lpstr>
      <vt:lpstr>Thank you</vt:lpstr>
      <vt:lpstr>Slides to Reference If Needed</vt:lpstr>
      <vt:lpstr>Quality Indicator Rating Scale</vt:lpstr>
      <vt:lpstr>Sample Output from System Framework Self-Assessment</vt:lpstr>
      <vt:lpstr>Sample Output from System Framework Self-Assessment Comparison Tool</vt:lpstr>
      <vt:lpstr>Use of System Framework Self-Assessment: Comparison to a Standard</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DaSy Center</dc:creator>
  <cp:lastModifiedBy>abby.winer@sri.com</cp:lastModifiedBy>
  <cp:revision>434</cp:revision>
  <cp:lastPrinted>2018-02-06T22:25:38Z</cp:lastPrinted>
  <dcterms:created xsi:type="dcterms:W3CDTF">2013-02-06T21:54:43Z</dcterms:created>
  <dcterms:modified xsi:type="dcterms:W3CDTF">2018-02-08T20:32:04Z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