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8" r:id="rId2"/>
    <p:sldId id="280" r:id="rId3"/>
    <p:sldId id="281" r:id="rId4"/>
    <p:sldId id="286" r:id="rId5"/>
    <p:sldId id="282" r:id="rId6"/>
    <p:sldId id="294" r:id="rId7"/>
    <p:sldId id="308" r:id="rId8"/>
    <p:sldId id="285" r:id="rId9"/>
    <p:sldId id="296" r:id="rId10"/>
    <p:sldId id="300" r:id="rId11"/>
    <p:sldId id="302" r:id="rId12"/>
    <p:sldId id="301" r:id="rId13"/>
    <p:sldId id="304" r:id="rId14"/>
    <p:sldId id="297" r:id="rId15"/>
    <p:sldId id="298" r:id="rId16"/>
    <p:sldId id="305" r:id="rId17"/>
    <p:sldId id="284" r:id="rId18"/>
    <p:sldId id="292" r:id="rId19"/>
    <p:sldId id="306" r:id="rId20"/>
    <p:sldId id="288" r:id="rId21"/>
    <p:sldId id="295" r:id="rId22"/>
    <p:sldId id="287" r:id="rId23"/>
    <p:sldId id="310" r:id="rId24"/>
    <p:sldId id="289" r:id="rId25"/>
    <p:sldId id="309" r:id="rId26"/>
    <p:sldId id="290" r:id="rId27"/>
    <p:sldId id="269"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ED3532"/>
    <a:srgbClr val="6DB467"/>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6" autoAdjust="0"/>
    <p:restoredTop sz="83894" autoAdjust="0"/>
  </p:normalViewPr>
  <p:slideViewPr>
    <p:cSldViewPr>
      <p:cViewPr varScale="1">
        <p:scale>
          <a:sx n="66" d="100"/>
          <a:sy n="66" d="100"/>
        </p:scale>
        <p:origin x="272"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304"/>
    </p:cViewPr>
  </p:sorterViewPr>
  <p:notesViewPr>
    <p:cSldViewPr>
      <p:cViewPr varScale="1">
        <p:scale>
          <a:sx n="64" d="100"/>
          <a:sy n="64" d="100"/>
        </p:scale>
        <p:origin x="-314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1/31/2018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Session 1: What are we measuring and why?</a:t>
            </a:r>
            <a:r>
              <a:rPr lang="en-US" sz="1200" kern="1200" dirty="0">
                <a:solidFill>
                  <a:schemeClr val="tx1"/>
                </a:solidFill>
                <a:effectLst/>
                <a:latin typeface="+mn-lt"/>
                <a:ea typeface="+mn-ea"/>
                <a:cs typeface="+mn-cs"/>
              </a:rPr>
              <a:t> Shoring up your foundation: evaluation questions and outcomes.</a:t>
            </a:r>
          </a:p>
          <a:p>
            <a:r>
              <a:rPr lang="en-US" sz="1200" kern="1200" dirty="0">
                <a:solidFill>
                  <a:schemeClr val="tx1"/>
                </a:solidFill>
                <a:effectLst/>
                <a:latin typeface="+mn-lt"/>
                <a:ea typeface="+mn-ea"/>
                <a:cs typeface="+mn-cs"/>
              </a:rPr>
              <a:t>This workshop series is sponsored by DaSy and ECTA, in collaboration with IDC and NCSI.</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way to evaluate finance infrastructure from our resident finance expert. It’s a</a:t>
            </a:r>
            <a:r>
              <a:rPr lang="en-US" baseline="0" dirty="0"/>
              <a:t> bit oversimplified, and leaves you wondering what happened in the middle.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dirty="0"/>
          </a:p>
        </p:txBody>
      </p:sp>
    </p:spTree>
    <p:extLst>
      <p:ext uri="{BB962C8B-B14F-4D97-AF65-F5344CB8AC3E}">
        <p14:creationId xmlns:p14="http://schemas.microsoft.com/office/powerpoint/2010/main" val="200834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That’s analogous to this. We know infrastructure</a:t>
            </a:r>
            <a:r>
              <a:rPr lang="en-US" sz="1200" kern="1200" baseline="0" dirty="0">
                <a:solidFill>
                  <a:schemeClr val="tx1"/>
                </a:solidFill>
                <a:effectLst/>
                <a:latin typeface="+mn-lt"/>
                <a:ea typeface="+mn-ea"/>
                <a:cs typeface="+mn-cs"/>
              </a:rPr>
              <a:t> is important, but rarely does it directly impact good outcomes for children and their families.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dirty="0"/>
          </a:p>
        </p:txBody>
      </p:sp>
    </p:spTree>
    <p:extLst>
      <p:ext uri="{BB962C8B-B14F-4D97-AF65-F5344CB8AC3E}">
        <p14:creationId xmlns:p14="http://schemas.microsoft.com/office/powerpoint/2010/main" val="61124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this! You can</a:t>
            </a:r>
            <a:r>
              <a:rPr lang="en-US" baseline="0" dirty="0"/>
              <a:t> wait for your miracle to occur . . .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dirty="0"/>
          </a:p>
        </p:txBody>
      </p:sp>
    </p:spTree>
    <p:extLst>
      <p:ext uri="{BB962C8B-B14F-4D97-AF65-F5344CB8AC3E}">
        <p14:creationId xmlns:p14="http://schemas.microsoft.com/office/powerpoint/2010/main" val="14293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 you look at the</a:t>
            </a:r>
            <a:r>
              <a:rPr lang="en-US" sz="1200" kern="1200" baseline="0" dirty="0">
                <a:solidFill>
                  <a:schemeClr val="tx1"/>
                </a:solidFill>
                <a:effectLst/>
                <a:latin typeface="+mn-lt"/>
                <a:ea typeface="+mn-ea"/>
                <a:cs typeface="+mn-cs"/>
              </a:rPr>
              <a:t> role of infrastructure in terms of its impact on supporting those things in the middle.</a:t>
            </a:r>
          </a:p>
          <a:p>
            <a:r>
              <a:rPr lang="en-US" sz="1200" kern="1200" dirty="0">
                <a:solidFill>
                  <a:schemeClr val="tx1"/>
                </a:solidFill>
                <a:effectLst/>
                <a:latin typeface="+mn-lt"/>
                <a:ea typeface="+mn-ea"/>
                <a:cs typeface="+mn-cs"/>
              </a:rPr>
              <a:t>Just as those EBPs and related supports help achieve</a:t>
            </a:r>
            <a:r>
              <a:rPr lang="en-US" sz="1200" kern="1200" baseline="0" dirty="0">
                <a:solidFill>
                  <a:schemeClr val="tx1"/>
                </a:solidFill>
                <a:effectLst/>
                <a:latin typeface="+mn-lt"/>
                <a:ea typeface="+mn-ea"/>
                <a:cs typeface="+mn-cs"/>
              </a:rPr>
              <a:t> good outcomes for children and families, those high-quality, well functioning infrastructure systems help support EBPs. </a:t>
            </a:r>
          </a:p>
          <a:p>
            <a:r>
              <a:rPr lang="en-US" sz="1200" kern="1200" baseline="0" dirty="0">
                <a:solidFill>
                  <a:schemeClr val="tx1"/>
                </a:solidFill>
                <a:effectLst/>
                <a:latin typeface="+mn-lt"/>
                <a:ea typeface="+mn-ea"/>
                <a:cs typeface="+mn-cs"/>
              </a:rPr>
              <a:t>Role of governance in message, setting expectations, leadership; role of finance personnel, PD, coaching, data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has the infrastructure improved?</a:t>
            </a:r>
          </a:p>
          <a:p>
            <a:r>
              <a:rPr lang="en-US" sz="1200" kern="1200" dirty="0">
                <a:solidFill>
                  <a:schemeClr val="tx1"/>
                </a:solidFill>
                <a:effectLst/>
                <a:latin typeface="+mn-lt"/>
                <a:ea typeface="+mn-ea"/>
                <a:cs typeface="+mn-cs"/>
              </a:rPr>
              <a:t>What is the impact on . . .</a:t>
            </a:r>
          </a:p>
          <a:p>
            <a:r>
              <a:rPr lang="en-US" sz="1200" kern="1200" dirty="0">
                <a:solidFill>
                  <a:schemeClr val="tx1"/>
                </a:solidFill>
                <a:effectLst/>
                <a:latin typeface="+mn-lt"/>
                <a:ea typeface="+mn-ea"/>
                <a:cs typeface="+mn-cs"/>
              </a:rPr>
              <a:t>How will the infrastructure support EI</a:t>
            </a:r>
            <a:r>
              <a:rPr lang="en-US" sz="1200" kern="1200" baseline="0" dirty="0">
                <a:solidFill>
                  <a:schemeClr val="tx1"/>
                </a:solidFill>
                <a:effectLst/>
                <a:latin typeface="+mn-lt"/>
                <a:ea typeface="+mn-ea"/>
                <a:cs typeface="+mn-cs"/>
              </a:rPr>
              <a:t> programs/practitioners </a:t>
            </a:r>
            <a:r>
              <a:rPr lang="en-US" sz="1200" kern="1200" dirty="0">
                <a:solidFill>
                  <a:schemeClr val="tx1"/>
                </a:solidFill>
                <a:effectLst/>
                <a:latin typeface="+mn-lt"/>
                <a:ea typeface="+mn-ea"/>
                <a:cs typeface="+mn-cs"/>
              </a:rPr>
              <a:t>to implement EBPs? Higher</a:t>
            </a:r>
            <a:r>
              <a:rPr lang="en-US" sz="1200" kern="1200" baseline="0" dirty="0">
                <a:solidFill>
                  <a:schemeClr val="tx1"/>
                </a:solidFill>
                <a:effectLst/>
                <a:latin typeface="+mn-lt"/>
                <a:ea typeface="+mn-ea"/>
                <a:cs typeface="+mn-cs"/>
              </a:rPr>
              <a:t> quality practices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will the infrastructure support scaling up – more</a:t>
            </a:r>
            <a:r>
              <a:rPr lang="en-US" sz="1200" kern="1200" baseline="0" dirty="0">
                <a:solidFill>
                  <a:schemeClr val="tx1"/>
                </a:solidFill>
                <a:effectLst/>
                <a:latin typeface="+mn-lt"/>
                <a:ea typeface="+mn-ea"/>
                <a:cs typeface="+mn-cs"/>
              </a:rPr>
              <a:t> programs providing those, more practitioners providing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sustainability?</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Difference</a:t>
            </a:r>
            <a:r>
              <a:rPr lang="en-US" sz="1200" kern="1200" baseline="0" dirty="0">
                <a:solidFill>
                  <a:schemeClr val="tx1"/>
                </a:solidFill>
                <a:effectLst/>
                <a:latin typeface="+mn-lt"/>
                <a:ea typeface="+mn-ea"/>
                <a:cs typeface="+mn-cs"/>
              </a:rPr>
              <a:t> between scope of this series vs. the practice change/fidelity series.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dirty="0"/>
          </a:p>
        </p:txBody>
      </p:sp>
    </p:spTree>
    <p:extLst>
      <p:ext uri="{BB962C8B-B14F-4D97-AF65-F5344CB8AC3E}">
        <p14:creationId xmlns:p14="http://schemas.microsoft.com/office/powerpoint/2010/main" val="61124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reminder that you have a list of definitions that we sent with the pre-work: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difference between output vs.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Outcome – what about your system is different, what about your system has changed (along a time dimension).</a:t>
            </a:r>
          </a:p>
          <a:p>
            <a:r>
              <a:rPr lang="en-US" sz="1200" kern="1200" dirty="0">
                <a:solidFill>
                  <a:schemeClr val="tx1"/>
                </a:solidFill>
                <a:effectLst/>
                <a:latin typeface="+mn-lt"/>
                <a:ea typeface="+mn-ea"/>
                <a:cs typeface="+mn-cs"/>
              </a:rPr>
              <a:t>When you evaluate infrastructure, you can look at</a:t>
            </a:r>
            <a:r>
              <a:rPr lang="en-US" sz="1200" kern="1200" baseline="0" dirty="0">
                <a:solidFill>
                  <a:schemeClr val="tx1"/>
                </a:solidFill>
                <a:effectLst/>
                <a:latin typeface="+mn-lt"/>
                <a:ea typeface="+mn-ea"/>
                <a:cs typeface="+mn-cs"/>
              </a:rPr>
              <a:t> 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Broadly (as a system): self-assessment of progress (change) on indicators of infrastructure</a:t>
            </a:r>
          </a:p>
          <a:p>
            <a:r>
              <a:rPr lang="en-US" sz="1200" kern="1200" dirty="0">
                <a:solidFill>
                  <a:schemeClr val="tx1"/>
                </a:solidFill>
                <a:effectLst/>
                <a:latin typeface="+mn-lt"/>
                <a:ea typeface="+mn-ea"/>
                <a:cs typeface="+mn-cs"/>
              </a:rPr>
              <a:t>Specifically: data that provide evidence of specific changes; consider levels of evidence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Could have multiple areas of infrastructure in play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a:t>
            </a:r>
            <a:r>
              <a:rPr lang="en-US" sz="1200" kern="1200" baseline="0" dirty="0">
                <a:solidFill>
                  <a:schemeClr val="tx1"/>
                </a:solidFill>
                <a:effectLst/>
                <a:latin typeface="+mn-lt"/>
                <a:ea typeface="+mn-ea"/>
                <a:cs typeface="+mn-cs"/>
              </a:rPr>
              <a:t> it may be one area of infrastructure interacting with another; e.g., in this case, governance in the form of rules/policies, maybe accountability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Outputs and ST outcomes may be infrastructure specific, but beyond that, e.g., intermediate outcomes may be related to several areas of infrastructure.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a:t>
            </a:r>
            <a:r>
              <a:rPr lang="en-US" baseline="0" dirty="0"/>
              <a:t> think about this intermediate outcome?</a:t>
            </a:r>
          </a:p>
          <a:p>
            <a:r>
              <a:rPr lang="en-US" dirty="0"/>
              <a:t>Looking</a:t>
            </a:r>
            <a:r>
              <a:rPr lang="en-US" baseline="0" dirty="0"/>
              <a:t> for intermediate outcome that is better aligned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examples of intermediate outcomes: </a:t>
            </a:r>
          </a:p>
          <a:p>
            <a:r>
              <a:rPr lang="en-US" sz="1200" dirty="0"/>
              <a:t>Are there improvements in IFSP outcomes based on parameters of coaching? </a:t>
            </a:r>
          </a:p>
          <a:p>
            <a:r>
              <a:rPr lang="en-US" sz="1200" dirty="0"/>
              <a:t>Evidence that coaching is happening – plans between the coach and practitioner, providing feedback to that practitioner on a regular basis?</a:t>
            </a:r>
          </a:p>
          <a:p>
            <a:endParaRPr lang="en-US" sz="1200" dirty="0"/>
          </a:p>
          <a:p>
            <a:r>
              <a:rPr lang="en-US" sz="1200" dirty="0"/>
              <a:t>Also</a:t>
            </a:r>
            <a:r>
              <a:rPr lang="en-US" sz="1200" baseline="0" dirty="0"/>
              <a:t> want to know that for infrastructure, just as you’re implementing at various levels (cross-sector, state, local), you can evaluate at one or more of those levels as well.</a:t>
            </a: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Aligning Infrastructure Outcomes and Performance Indicators to Activities and Evaluation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Discussion leaders will provide examples of an evaluation question and activity focused on infrastructure change and impact but is only being evaluated via an output or mis-matched outcome(s) and/or performance indicator(s).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Transform/generate output to outcome – take output and information on activity and eval question to create/draft outcome.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45409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focused on use of reports/data in data system</a:t>
            </a:r>
          </a:p>
          <a:p>
            <a:r>
              <a:rPr lang="en-US" dirty="0"/>
              <a:t>Using data to inform decisions, for program improvement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132178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160844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105665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829793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into virtual</a:t>
            </a:r>
            <a:r>
              <a:rPr lang="en-US" baseline="0" dirty="0"/>
              <a:t> breakout groups in Adobe Connect</a:t>
            </a:r>
          </a:p>
          <a:p>
            <a:r>
              <a:rPr lang="en-US" baseline="0" dirty="0"/>
              <a:t>Stay in this Adobe Connect, will be automatically moved into rooms </a:t>
            </a:r>
          </a:p>
          <a:p>
            <a:r>
              <a:rPr lang="en-US" baseline="0" dirty="0"/>
              <a:t>Call into conference line for each specific breakout group for audio</a:t>
            </a:r>
          </a:p>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46155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All groups, but Group 1 will hang up from the current line and dial back in using the listed participant code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preliminary groupings based on information from registration, communication with us or pre-work. If you would like to switch groups let us know. Also everyone is working on more than one area of focus so you are not limited to only discuss the tentative topic for your group – we want these breakouts to meet your needs. This was just a first attempt to create non-arbitrary groups.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do not see your state team on the slide, let us know which group you would like to join!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will then turn on virtual break out rooms in Adobe Connect </a:t>
            </a:r>
            <a:r>
              <a:rPr lang="mr-IN" baseline="0" dirty="0"/>
              <a:t>–</a:t>
            </a:r>
            <a:r>
              <a:rPr lang="en-US" baseline="0" dirty="0"/>
              <a:t> you will be able to share screens, etc. that only your group will see</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745153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818016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dirty="0"/>
          </a:p>
        </p:txBody>
      </p:sp>
    </p:spTree>
    <p:extLst>
      <p:ext uri="{BB962C8B-B14F-4D97-AF65-F5344CB8AC3E}">
        <p14:creationId xmlns:p14="http://schemas.microsoft.com/office/powerpoint/2010/main" val="366772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1845130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1275598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dirty="0"/>
          </a:p>
        </p:txBody>
      </p:sp>
    </p:spTree>
    <p:extLst>
      <p:ext uri="{BB962C8B-B14F-4D97-AF65-F5344CB8AC3E}">
        <p14:creationId xmlns:p14="http://schemas.microsoft.com/office/powerpoint/2010/main" val="249888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follow a similar structure for each session</a:t>
            </a:r>
          </a:p>
          <a:p>
            <a:r>
              <a:rPr lang="en-US" dirty="0"/>
              <a:t>To accomplish</a:t>
            </a:r>
            <a:r>
              <a:rPr lang="en-US" baseline="0" dirty="0"/>
              <a:t> those outcomes this session we will </a:t>
            </a:r>
            <a:r>
              <a:rPr lang="mr-IN" baseline="0"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140313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169992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278616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Word cloud: In </a:t>
            </a:r>
            <a:r>
              <a:rPr lang="en-US" dirty="0"/>
              <a:t>one word, what do you think of when you think of evaluation of infrastructure?</a:t>
            </a:r>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dirty="0"/>
          </a:p>
        </p:txBody>
      </p:sp>
    </p:spTree>
    <p:extLst>
      <p:ext uri="{BB962C8B-B14F-4D97-AF65-F5344CB8AC3E}">
        <p14:creationId xmlns:p14="http://schemas.microsoft.com/office/powerpoint/2010/main" val="204025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there were definitions in handout with pre-work</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142851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Progress toward the SiMR</a:t>
            </a:r>
            <a:r>
              <a:rPr lang="en-US" sz="1200" kern="1200" baseline="0" dirty="0">
                <a:solidFill>
                  <a:schemeClr val="tx1"/>
                </a:solidFill>
                <a:effectLst/>
                <a:latin typeface="+mn-lt"/>
                <a:ea typeface="+mn-ea"/>
                <a:cs typeface="+mn-cs"/>
              </a:rPr>
              <a:t> is the ultimate goal, but we all know that is going to take some time. So in addition, you’re looking at progress in implementing the SSIP. </a:t>
            </a:r>
            <a:r>
              <a:rPr lang="en-US" sz="1200" kern="1200" dirty="0">
                <a:solidFill>
                  <a:schemeClr val="tx1"/>
                </a:solidFill>
                <a:effectLst/>
                <a:latin typeface="+mn-lt"/>
                <a:ea typeface="+mn-ea"/>
                <a:cs typeface="+mn-cs"/>
              </a:rPr>
              <a:t> This helps answer the question: What is descriptively and operationally different about your system at the end of the SSIP cycle? </a:t>
            </a:r>
          </a:p>
          <a:p>
            <a:r>
              <a:rPr lang="en-US" sz="1200" kern="1200" dirty="0">
                <a:solidFill>
                  <a:schemeClr val="tx1"/>
                </a:solidFill>
                <a:effectLst/>
                <a:latin typeface="+mn-lt"/>
                <a:ea typeface="+mn-ea"/>
                <a:cs typeface="+mn-cs"/>
              </a:rPr>
              <a:t>What will things look like when you’ve changed/improved your infrastructure?</a:t>
            </a:r>
          </a:p>
          <a:p>
            <a:r>
              <a:rPr lang="en-US" sz="1200" kern="1200" dirty="0">
                <a:solidFill>
                  <a:schemeClr val="tx1"/>
                </a:solidFill>
                <a:effectLst/>
                <a:latin typeface="+mn-lt"/>
                <a:ea typeface="+mn-ea"/>
                <a:cs typeface="+mn-cs"/>
              </a:rPr>
              <a:t>What do you want to know about the change?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1608447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47274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p:cNvSpPr>
            <a:spLocks noGrp="1"/>
          </p:cNvSpPr>
          <p:nvPr>
            <p:ph type="title"/>
          </p:nvPr>
        </p:nvSpPr>
        <p:spPr>
          <a:xfrm>
            <a:off x="838200" y="17526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pic>
        <p:nvPicPr>
          <p:cNvPr id="28" name="Picture 27"/>
          <p:cNvPicPr>
            <a:picLocks noChangeAspect="1"/>
          </p:cNvPicPr>
          <p:nvPr userDrawn="1"/>
        </p:nvPicPr>
        <p:blipFill>
          <a:blip r:embed="rId2"/>
          <a:stretch>
            <a:fillRect/>
          </a:stretch>
        </p:blipFill>
        <p:spPr>
          <a:xfrm>
            <a:off x="9246735" y="11933344"/>
            <a:ext cx="1359748" cy="717564"/>
          </a:xfrm>
          <a:prstGeom prst="rect">
            <a:avLst/>
          </a:prstGeom>
        </p:spPr>
      </p:pic>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r="60486" b="26123"/>
          <a:stretch/>
        </p:blipFill>
        <p:spPr>
          <a:xfrm>
            <a:off x="10458959" y="11596347"/>
            <a:ext cx="988141" cy="516451"/>
          </a:xfrm>
          <a:prstGeom prst="rect">
            <a:avLst/>
          </a:prstGeom>
        </p:spPr>
      </p:pic>
      <p:pic>
        <p:nvPicPr>
          <p:cNvPr id="31" name="Picture 30"/>
          <p:cNvPicPr>
            <a:picLocks noChangeAspect="1"/>
          </p:cNvPicPr>
          <p:nvPr userDrawn="1"/>
        </p:nvPicPr>
        <p:blipFill>
          <a:blip r:embed="rId2"/>
          <a:stretch>
            <a:fillRect/>
          </a:stretch>
        </p:blipFill>
        <p:spPr>
          <a:xfrm>
            <a:off x="13076294" y="17188142"/>
            <a:ext cx="1359748" cy="717564"/>
          </a:xfrm>
          <a:prstGeom prst="rect">
            <a:avLst/>
          </a:prstGeom>
        </p:spPr>
      </p:pic>
      <p:sp>
        <p:nvSpPr>
          <p:cNvPr id="25" name="Rectangle 24" descr="&quot; &quot;"/>
          <p:cNvSpPr/>
          <p:nvPr userDrawn="1"/>
        </p:nvSpPr>
        <p:spPr>
          <a:xfrm flipH="1">
            <a:off x="-2" y="2220"/>
            <a:ext cx="3505201" cy="576072"/>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dirty="0">
              <a:solidFill>
                <a:schemeClr val="bg1"/>
              </a:solidFill>
              <a:latin typeface="Microsoft Sans Serif"/>
              <a:cs typeface="Microsoft Sans Serif"/>
              <a:sym typeface="Helvetica Neue Light"/>
            </a:endParaRPr>
          </a:p>
        </p:txBody>
      </p:sp>
      <p:sp>
        <p:nvSpPr>
          <p:cNvPr id="21" name="Rectangle 20"/>
          <p:cNvSpPr/>
          <p:nvPr userDrawn="1"/>
        </p:nvSpPr>
        <p:spPr>
          <a:xfrm rot="5400000" flipV="1">
            <a:off x="6000120" y="-2568900"/>
            <a:ext cx="572759" cy="5715000"/>
          </a:xfrm>
          <a:prstGeom prst="rect">
            <a:avLst/>
          </a:prstGeom>
          <a:solidFill>
            <a:srgbClr val="0693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userDrawn="1"/>
        </p:nvSpPr>
        <p:spPr>
          <a:xfrm rot="5400000" flipV="1">
            <a:off x="4511454" y="-4054254"/>
            <a:ext cx="121094" cy="9144001"/>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3"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4499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7772400" y="6186796"/>
            <a:ext cx="1179484" cy="622436"/>
          </a:xfrm>
          <a:prstGeom prst="rect">
            <a:avLst/>
          </a:prstGeom>
        </p:spPr>
      </p:pic>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85610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253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31290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19493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a:off x="7772400" y="6186796"/>
            <a:ext cx="1179484" cy="622436"/>
          </a:xfrm>
          <a:prstGeom prst="rect">
            <a:avLst/>
          </a:prstGeom>
        </p:spPr>
      </p:pic>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69930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C44F-1353-3D45-89A4-C8DF625EAFC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B2516-1B23-6948-A7E3-A546B10B990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778DAD0D-7759-AE48-90E3-C63311B65128}"/>
              </a:ext>
            </a:extLst>
          </p:cNvPr>
          <p:cNvSpPr>
            <a:spLocks noGrp="1"/>
          </p:cNvSpPr>
          <p:nvPr>
            <p:ph type="sldNum" sz="quarter" idx="10"/>
          </p:nvPr>
        </p:nvSpPr>
        <p:spPr/>
        <p:txBody>
          <a:body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9068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7" name="Picture 16"/>
          <p:cNvPicPr>
            <a:picLocks noChangeAspect="1"/>
          </p:cNvPicPr>
          <p:nvPr userDrawn="1"/>
        </p:nvPicPr>
        <p:blipFill>
          <a:blip r:embed="rId2"/>
          <a:stretch>
            <a:fillRect/>
          </a:stretch>
        </p:blipFill>
        <p:spPr>
          <a:xfrm>
            <a:off x="7772400"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1"/>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7772400"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1" name="Picture 20"/>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24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343400" cy="4953000"/>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151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3505200" y="6327648"/>
            <a:ext cx="2133600" cy="365125"/>
          </a:xfrm>
        </p:spPr>
        <p:txBody>
          <a:bodyPr/>
          <a:lstStyle>
            <a:lvl1pPr algn="ctr">
              <a:defRPr>
                <a:latin typeface="Century Gothic" pitchFamily="34" charset="0"/>
              </a:defRPr>
            </a:lvl1pPr>
          </a:lstStyle>
          <a:p>
            <a:fld id="{B2897048-00E0-47FB-B07B-F36BBE8AF579}" type="slidenum">
              <a:rPr lang="en-US" smtClean="0"/>
              <a:pPr/>
              <a:t>‹#›</a:t>
            </a:fld>
            <a:endParaRPr lang="en-US" dirty="0"/>
          </a:p>
        </p:txBody>
      </p:sp>
      <p:pic>
        <p:nvPicPr>
          <p:cNvPr id="16" name="Picture 15"/>
          <p:cNvPicPr>
            <a:picLocks noChangeAspect="1"/>
          </p:cNvPicPr>
          <p:nvPr userDrawn="1"/>
        </p:nvPicPr>
        <p:blipFill>
          <a:blip r:embed="rId2"/>
          <a:stretch>
            <a:fillRect/>
          </a:stretch>
        </p:blipFill>
        <p:spPr>
          <a:xfrm>
            <a:off x="7772400"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73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200" y="6302253"/>
            <a:ext cx="1066800" cy="412782"/>
          </a:xfrm>
          <a:prstGeom prst="rect">
            <a:avLst/>
          </a:prstGeom>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r="60582" b="29249"/>
          <a:stretch/>
        </p:blipFill>
        <p:spPr>
          <a:xfrm>
            <a:off x="5931906" y="6257184"/>
            <a:ext cx="1002294" cy="502920"/>
          </a:xfrm>
          <a:prstGeom prst="rect">
            <a:avLst/>
          </a:prstGeom>
        </p:spPr>
      </p:pic>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9530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spTree>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63" r:id="rId7"/>
    <p:sldLayoutId id="2147483653" r:id="rId8"/>
    <p:sldLayoutId id="2147483662"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47800"/>
            <a:ext cx="6702552" cy="1676400"/>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dirty="0"/>
              <a:t>Evaluating Infrastructure Workshop Series</a:t>
            </a:r>
          </a:p>
        </p:txBody>
      </p:sp>
      <p:sp>
        <p:nvSpPr>
          <p:cNvPr id="6" name="Subtitle 2"/>
          <p:cNvSpPr txBox="1">
            <a:spLocks/>
          </p:cNvSpPr>
          <p:nvPr/>
        </p:nvSpPr>
        <p:spPr>
          <a:xfrm>
            <a:off x="457200" y="5184648"/>
            <a:ext cx="4270248" cy="758952"/>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t>January 24, 2018</a:t>
            </a:r>
          </a:p>
        </p:txBody>
      </p:sp>
      <p:sp>
        <p:nvSpPr>
          <p:cNvPr id="7" name="Text Placeholder 10"/>
          <p:cNvSpPr txBox="1">
            <a:spLocks/>
          </p:cNvSpPr>
          <p:nvPr/>
        </p:nvSpPr>
        <p:spPr>
          <a:xfrm>
            <a:off x="457200" y="3429000"/>
            <a:ext cx="7848600" cy="12192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Session 1: What are we measuring and why? </a:t>
            </a:r>
          </a:p>
        </p:txBody>
      </p:sp>
      <p:pic>
        <p:nvPicPr>
          <p:cNvPr id="8" name="Picture Placeholder 9" descr="IMG_0308.jpg">
            <a:extLst>
              <a:ext uri="{FF2B5EF4-FFF2-40B4-BE49-F238E27FC236}">
                <a16:creationId xmlns:a16="http://schemas.microsoft.com/office/drawing/2014/main" id="{550CFD12-8922-0E43-A8F8-51FB62C83C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33" b="27749"/>
          <a:stretch/>
        </p:blipFill>
        <p:spPr>
          <a:xfrm>
            <a:off x="6324600" y="3810000"/>
            <a:ext cx="2263714" cy="24429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59634"/>
            <a:ext cx="6705600" cy="501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66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11</a:t>
            </a:fld>
            <a:endParaRPr lang="en-US" dirty="0"/>
          </a:p>
        </p:txBody>
      </p:sp>
      <p:sp>
        <p:nvSpPr>
          <p:cNvPr id="13" name="Oval 12"/>
          <p:cNvSpPr/>
          <p:nvPr/>
        </p:nvSpPr>
        <p:spPr>
          <a:xfrm>
            <a:off x="5562600" y="1811438"/>
            <a:ext cx="2438400" cy="23795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outcomes for children with disabilities and their families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73" y="1350258"/>
            <a:ext cx="3882727" cy="352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ight Arrow 15"/>
          <p:cNvSpPr/>
          <p:nvPr/>
        </p:nvSpPr>
        <p:spPr>
          <a:xfrm>
            <a:off x="4772077" y="2871379"/>
            <a:ext cx="504860" cy="30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45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12</a:t>
            </a:fld>
            <a:endParaRPr lang="en-US" dirty="0"/>
          </a:p>
        </p:txBody>
      </p:sp>
      <p:pic>
        <p:nvPicPr>
          <p:cNvPr id="2052" name="Picture 4" descr="Image result for and then a miracle occ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6807"/>
            <a:ext cx="4724400" cy="554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10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13</a:t>
            </a:fld>
            <a:endParaRPr lang="en-US" dirty="0"/>
          </a:p>
        </p:txBody>
      </p:sp>
      <p:sp>
        <p:nvSpPr>
          <p:cNvPr id="12" name="TextBox 11"/>
          <p:cNvSpPr txBox="1"/>
          <p:nvPr/>
        </p:nvSpPr>
        <p:spPr>
          <a:xfrm>
            <a:off x="3967162" y="2325669"/>
            <a:ext cx="2015589" cy="1200329"/>
          </a:xfrm>
          <a:prstGeom prst="rect">
            <a:avLst/>
          </a:prstGeom>
          <a:solidFill>
            <a:srgbClr val="8368A4"/>
          </a:solidFill>
        </p:spPr>
        <p:txBody>
          <a:bodyPr wrap="square" rtlCol="0">
            <a:spAutoFit/>
          </a:bodyPr>
          <a:lstStyle/>
          <a:p>
            <a:pPr algn="ctr"/>
            <a:endParaRPr lang="en-US" dirty="0">
              <a:solidFill>
                <a:schemeClr val="bg1"/>
              </a:solidFill>
            </a:endParaRPr>
          </a:p>
          <a:p>
            <a:pPr algn="ctr"/>
            <a:r>
              <a:rPr lang="en-US" dirty="0">
                <a:solidFill>
                  <a:schemeClr val="bg1"/>
                </a:solidFill>
              </a:rPr>
              <a:t>Implementation of Effective Practices</a:t>
            </a:r>
          </a:p>
          <a:p>
            <a:pPr algn="ctr"/>
            <a:endParaRPr lang="en-US" dirty="0">
              <a:solidFill>
                <a:schemeClr val="bg1"/>
              </a:solidFill>
            </a:endParaRPr>
          </a:p>
        </p:txBody>
      </p:sp>
      <p:sp>
        <p:nvSpPr>
          <p:cNvPr id="13" name="Oval 12"/>
          <p:cNvSpPr/>
          <p:nvPr/>
        </p:nvSpPr>
        <p:spPr>
          <a:xfrm>
            <a:off x="6872286" y="1801913"/>
            <a:ext cx="2000249" cy="19907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outcomes for children with disabilities and their families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3258"/>
            <a:ext cx="3131810" cy="284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a:off x="3306073" y="2797276"/>
            <a:ext cx="504860" cy="30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6112067" y="2797276"/>
            <a:ext cx="504860" cy="30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872286" y="4217768"/>
            <a:ext cx="1676400" cy="400110"/>
          </a:xfrm>
          <a:prstGeom prst="rect">
            <a:avLst/>
          </a:prstGeom>
          <a:noFill/>
        </p:spPr>
        <p:txBody>
          <a:bodyPr wrap="square" rtlCol="0">
            <a:spAutoFit/>
          </a:bodyPr>
          <a:lstStyle/>
          <a:p>
            <a:r>
              <a:rPr lang="en-US" sz="2000" dirty="0"/>
              <a:t>Sustainability</a:t>
            </a:r>
          </a:p>
        </p:txBody>
      </p:sp>
      <p:sp>
        <p:nvSpPr>
          <p:cNvPr id="18" name="TextBox 17"/>
          <p:cNvSpPr txBox="1"/>
          <p:nvPr/>
        </p:nvSpPr>
        <p:spPr>
          <a:xfrm>
            <a:off x="3967162" y="4217768"/>
            <a:ext cx="2144905" cy="1015663"/>
          </a:xfrm>
          <a:prstGeom prst="rect">
            <a:avLst/>
          </a:prstGeom>
          <a:noFill/>
        </p:spPr>
        <p:txBody>
          <a:bodyPr wrap="square" rtlCol="0">
            <a:spAutoFit/>
          </a:bodyPr>
          <a:lstStyle/>
          <a:p>
            <a:r>
              <a:rPr lang="en-US" sz="2000" dirty="0"/>
              <a:t>Increase quantity, e.g., scaling up</a:t>
            </a:r>
          </a:p>
          <a:p>
            <a:r>
              <a:rPr lang="en-US" sz="2000" dirty="0"/>
              <a:t>Increase quality</a:t>
            </a:r>
          </a:p>
        </p:txBody>
      </p:sp>
      <p:cxnSp>
        <p:nvCxnSpPr>
          <p:cNvPr id="6" name="Straight Arrow Connector 5"/>
          <p:cNvCxnSpPr/>
          <p:nvPr/>
        </p:nvCxnSpPr>
        <p:spPr>
          <a:xfrm>
            <a:off x="2782198" y="4110047"/>
            <a:ext cx="914400" cy="34975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95395" y="4459804"/>
            <a:ext cx="738203"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7" name="Bent-Up Arrow 26"/>
          <p:cNvSpPr/>
          <p:nvPr/>
        </p:nvSpPr>
        <p:spPr>
          <a:xfrm>
            <a:off x="8304854" y="4081055"/>
            <a:ext cx="425196" cy="6735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665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1999"/>
          </a:xfrm>
        </p:spPr>
        <p:txBody>
          <a:bodyPr/>
          <a:lstStyle/>
          <a:p>
            <a:r>
              <a:rPr lang="en-US" sz="2400" dirty="0"/>
              <a:t>Activity: Develop and implement plan to improve EI finance system</a:t>
            </a:r>
          </a:p>
          <a:p>
            <a:pPr lvl="0"/>
            <a:r>
              <a:rPr lang="en-US" sz="2400" dirty="0"/>
              <a:t>Short-term outcomes</a:t>
            </a:r>
          </a:p>
          <a:p>
            <a:pPr lvl="1"/>
            <a:r>
              <a:rPr lang="en-US" sz="2000" dirty="0"/>
              <a:t>80% of EI providers will initiate steps to become Medicaid providers</a:t>
            </a:r>
          </a:p>
          <a:p>
            <a:pPr lvl="1"/>
            <a:r>
              <a:rPr lang="en-US" sz="2000" dirty="0"/>
              <a:t>Increase the number of EI providers approved as Medicaid providers</a:t>
            </a:r>
          </a:p>
          <a:p>
            <a:pPr lvl="0"/>
            <a:r>
              <a:rPr lang="en-US" sz="2400" dirty="0"/>
              <a:t>Intermediate outcomes</a:t>
            </a:r>
          </a:p>
          <a:p>
            <a:pPr lvl="1"/>
            <a:r>
              <a:rPr lang="en-US" sz="2000" dirty="0"/>
              <a:t>Increase the total funding available to state EI by $$$$$ by September 2018</a:t>
            </a:r>
          </a:p>
          <a:p>
            <a:pPr lvl="1"/>
            <a:r>
              <a:rPr lang="en-US" sz="2000" dirty="0"/>
              <a:t>90% of the QIs in Finance subcomponents 1, 2 and 4 will have more than 50% of elements fully implemented by May 2018.</a:t>
            </a:r>
            <a:endParaRPr lang="en-US" sz="2400" dirty="0"/>
          </a:p>
          <a:p>
            <a:pPr lvl="0"/>
            <a:r>
              <a:rPr lang="en-US" sz="2400" dirty="0"/>
              <a:t>Long-term outcomes (impact)</a:t>
            </a:r>
          </a:p>
          <a:p>
            <a:pPr lvl="1"/>
            <a:r>
              <a:rPr lang="en-US" sz="2000" dirty="0">
                <a:solidFill>
                  <a:srgbClr val="FF0000"/>
                </a:solidFill>
              </a:rPr>
              <a:t>What are potential impacts (relate back to infrastructure analysis)</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Example 1: Finance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74621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1999"/>
          </a:xfrm>
        </p:spPr>
        <p:txBody>
          <a:bodyPr/>
          <a:lstStyle/>
          <a:p>
            <a:r>
              <a:rPr lang="en-US" sz="2400" dirty="0"/>
              <a:t>Activity: Develop monitoring protocol to include a balanced focus on both compliance and program quality/performance</a:t>
            </a:r>
          </a:p>
          <a:p>
            <a:r>
              <a:rPr lang="en-US" sz="2400" dirty="0"/>
              <a:t>Output</a:t>
            </a:r>
          </a:p>
          <a:p>
            <a:pPr lvl="1"/>
            <a:r>
              <a:rPr lang="en-US" sz="2000" dirty="0"/>
              <a:t>Monitoring protocol developed by July 2018</a:t>
            </a:r>
            <a:endParaRPr lang="en-US" sz="2400" dirty="0"/>
          </a:p>
          <a:p>
            <a:r>
              <a:rPr lang="en-US" sz="2400" dirty="0"/>
              <a:t>Short-term outcomes</a:t>
            </a:r>
          </a:p>
          <a:p>
            <a:pPr lvl="1"/>
            <a:r>
              <a:rPr lang="en-US" sz="2000" dirty="0"/>
              <a:t>90% of EI providers are aware of major areas of focus in revised protocol</a:t>
            </a:r>
          </a:p>
          <a:p>
            <a:r>
              <a:rPr lang="en-US" sz="2400" dirty="0"/>
              <a:t>Intermediate outcomes</a:t>
            </a:r>
          </a:p>
          <a:p>
            <a:pPr lvl="1"/>
            <a:r>
              <a:rPr lang="en-US" sz="2000" dirty="0"/>
              <a:t>At least 90% of local programs achieve compliance rates of 95% or greater on APR indicators 1, 7 and 8 in FFY 2018</a:t>
            </a:r>
          </a:p>
          <a:p>
            <a:pPr marL="0" lvl="0" indent="0">
              <a:buNone/>
            </a:pPr>
            <a:endParaRPr lang="en-US" dirty="0"/>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a:t>Example 2: Accountability/Monitoring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263422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5800" cy="4571999"/>
          </a:xfrm>
        </p:spPr>
        <p:txBody>
          <a:bodyPr/>
          <a:lstStyle/>
          <a:p>
            <a:r>
              <a:rPr lang="en-US" sz="2400" dirty="0"/>
              <a:t>Activity: Implement coaching/mentoring support on use of revised child standards in assessment and IFSP development Outputs: Coaching plan implemented by March 2018; Targeted numbers of coaches recruited and trained at each implementation site</a:t>
            </a:r>
          </a:p>
          <a:p>
            <a:r>
              <a:rPr lang="en-US" sz="2400" dirty="0"/>
              <a:t>Short-term outcomes: 90% of coaches trained report sufficient knowledge of key elements of coaching process; 85% of participants have positive perceptions of the value, usefulness and quality of the coaching relationship after one month</a:t>
            </a:r>
          </a:p>
          <a:p>
            <a:r>
              <a:rPr lang="en-US" sz="2400" dirty="0"/>
              <a:t>Intermediate outcomes: </a:t>
            </a:r>
            <a:r>
              <a:rPr lang="en-US" sz="2400" dirty="0">
                <a:solidFill>
                  <a:srgbClr val="FF0000"/>
                </a:solidFill>
              </a:rPr>
              <a:t>What are some potential intermediate outcomes?</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Example 3: Coaching/Mentoring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420828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419601"/>
          </a:xfrm>
        </p:spPr>
        <p:txBody>
          <a:bodyPr/>
          <a:lstStyle/>
          <a:p>
            <a:r>
              <a:rPr lang="en-US" dirty="0"/>
              <a:t>Strategy: </a:t>
            </a:r>
          </a:p>
          <a:p>
            <a:pPr lvl="1"/>
            <a:r>
              <a:rPr lang="en-US" dirty="0"/>
              <a:t>State enhances and implements a data system that has the ability and capacity to allow for effective program planning, monitoring and overall improvement. </a:t>
            </a:r>
          </a:p>
          <a:p>
            <a:r>
              <a:rPr lang="en-US" dirty="0"/>
              <a:t>Activities: </a:t>
            </a:r>
          </a:p>
          <a:p>
            <a:pPr lvl="1"/>
            <a:r>
              <a:rPr lang="en-US" dirty="0"/>
              <a:t>Enhance the state Early Intervention (EI) Data System to support additional analysis and reporting of child outcomes data at all levels. </a:t>
            </a:r>
          </a:p>
          <a:p>
            <a:endParaRPr lang="en-US" dirty="0"/>
          </a:p>
        </p:txBody>
      </p:sp>
      <p:sp>
        <p:nvSpPr>
          <p:cNvPr id="3" name="Title 2"/>
          <p:cNvSpPr>
            <a:spLocks noGrp="1"/>
          </p:cNvSpPr>
          <p:nvPr>
            <p:ph type="title"/>
          </p:nvPr>
        </p:nvSpPr>
        <p:spPr/>
        <p:txBody>
          <a:bodyPr/>
          <a:lstStyle/>
          <a:p>
            <a:r>
              <a:rPr lang="en-US" dirty="0"/>
              <a:t>Large Group Activity: Alignment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22967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Example Evaluation of Implementation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3449232"/>
              </p:ext>
            </p:extLst>
          </p:nvPr>
        </p:nvGraphicFramePr>
        <p:xfrm>
          <a:off x="457200" y="1600200"/>
          <a:ext cx="8610600" cy="42976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838200">
                <a:tc>
                  <a:txBody>
                    <a:bodyPr/>
                    <a:lstStyle/>
                    <a:p>
                      <a:r>
                        <a:rPr lang="en-US" dirty="0"/>
                        <a:t>Activity</a:t>
                      </a:r>
                    </a:p>
                  </a:txBody>
                  <a:tcPr marL="79952" marR="79952">
                    <a:solidFill>
                      <a:srgbClr val="39B54A"/>
                    </a:solidFill>
                  </a:tcPr>
                </a:tc>
                <a:tc>
                  <a:txBody>
                    <a:bodyPr/>
                    <a:lstStyle/>
                    <a:p>
                      <a:r>
                        <a:rPr lang="en-US" dirty="0"/>
                        <a:t>Evaluation</a:t>
                      </a:r>
                      <a:r>
                        <a:rPr lang="en-US" baseline="0" dirty="0"/>
                        <a:t> Questions</a:t>
                      </a:r>
                      <a:endParaRPr lang="en-US" dirty="0"/>
                    </a:p>
                  </a:txBody>
                  <a:tcPr marL="79952" marR="79952">
                    <a:solidFill>
                      <a:srgbClr val="39B54A"/>
                    </a:solidFill>
                  </a:tcPr>
                </a:tc>
                <a:tc>
                  <a:txBody>
                    <a:bodyPr/>
                    <a:lstStyle/>
                    <a:p>
                      <a:r>
                        <a:rPr lang="en-US" dirty="0"/>
                        <a:t>How will</a:t>
                      </a:r>
                      <a:r>
                        <a:rPr lang="en-US" baseline="0" dirty="0"/>
                        <a:t> we know </a:t>
                      </a:r>
                    </a:p>
                    <a:p>
                      <a:r>
                        <a:rPr lang="en-US" baseline="0" dirty="0"/>
                        <a:t>(Performance Indicator)</a:t>
                      </a:r>
                      <a:endParaRPr lang="en-US" dirty="0"/>
                    </a:p>
                  </a:txBody>
                  <a:tcPr marL="79952" marR="79952">
                    <a:solidFill>
                      <a:srgbClr val="39B54A"/>
                    </a:solidFill>
                  </a:tcPr>
                </a:tc>
                <a:tc>
                  <a:txBody>
                    <a:bodyPr/>
                    <a:lstStyle/>
                    <a:p>
                      <a:r>
                        <a:rPr lang="en-US" dirty="0"/>
                        <a:t>Measurement/</a:t>
                      </a:r>
                    </a:p>
                    <a:p>
                      <a:r>
                        <a:rPr lang="en-US" dirty="0"/>
                        <a:t>Data Collection Method</a:t>
                      </a:r>
                    </a:p>
                  </a:txBody>
                  <a:tcPr marL="79952" marR="79952">
                    <a:solidFill>
                      <a:srgbClr val="39B54A"/>
                    </a:solidFill>
                  </a:tcPr>
                </a:tc>
                <a:extLst>
                  <a:ext uri="{0D108BD9-81ED-4DB2-BD59-A6C34878D82A}">
                    <a16:rowId xmlns:a16="http://schemas.microsoft.com/office/drawing/2014/main" val="10000"/>
                  </a:ext>
                </a:extLst>
              </a:tr>
              <a:tr h="756908">
                <a:tc>
                  <a:txBody>
                    <a:bodyPr/>
                    <a:lstStyle/>
                    <a:p>
                      <a:r>
                        <a:rPr lang="en-US" sz="1800" kern="1200" dirty="0">
                          <a:solidFill>
                            <a:schemeClr val="dk1"/>
                          </a:solidFill>
                          <a:effectLst/>
                          <a:latin typeface="+mn-lt"/>
                          <a:ea typeface="+mn-ea"/>
                          <a:cs typeface="+mn-cs"/>
                        </a:rPr>
                        <a:t>Update the EI statewide data system to ensure access to timely and accurate child outcomes data reports for ongoing evaluation of program performance in improving outcomes for infants and toddlers. </a:t>
                      </a:r>
                      <a:endParaRPr lang="en-US" sz="1800" dirty="0"/>
                    </a:p>
                  </a:txBody>
                  <a:tcPr marL="79952" marR="79952">
                    <a:solidFill>
                      <a:srgbClr val="6DB467">
                        <a:alpha val="50196"/>
                      </a:srgbClr>
                    </a:solidFill>
                  </a:tcPr>
                </a:tc>
                <a:tc>
                  <a:txBody>
                    <a:bodyPr/>
                    <a:lstStyle/>
                    <a:p>
                      <a:pPr marL="1270" marR="46355" algn="l">
                        <a:lnSpc>
                          <a:spcPct val="107000"/>
                        </a:lnSpc>
                        <a:spcBef>
                          <a:spcPts val="0"/>
                        </a:spcBef>
                        <a:spcAft>
                          <a:spcPts val="800"/>
                        </a:spcAft>
                      </a:pPr>
                      <a:r>
                        <a:rPr lang="en-US" sz="1800" dirty="0">
                          <a:effectLst/>
                          <a:latin typeface="+mn-lt"/>
                          <a:ea typeface="Arial" charset="0"/>
                          <a:cs typeface="Calibri Light" charset="0"/>
                        </a:rPr>
                        <a:t>Has the IDEA Part C statewide data system been updated to provide reports to support ongoing evaluation of program performance in improving outcomes for infants and toddlers?</a:t>
                      </a:r>
                      <a:endParaRPr lang="en-US" sz="1800" dirty="0">
                        <a:effectLst/>
                        <a:latin typeface="+mn-lt"/>
                        <a:ea typeface="Calibri" charset="0"/>
                        <a:cs typeface="Times New Roman" charset="0"/>
                      </a:endParaRPr>
                    </a:p>
                  </a:txBody>
                  <a:tcPr marL="99939" marR="99939" marT="0" marB="0">
                    <a:solidFill>
                      <a:srgbClr val="6DB467">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Child outcomes data reports are available on an ongoing basis to evaluate provider performance relative to improving child outcomes for infants and toddlers for whom they provide services. </a:t>
                      </a:r>
                      <a:endParaRPr lang="en-US" sz="1800" dirty="0"/>
                    </a:p>
                  </a:txBody>
                  <a:tcPr marL="79952" marR="79952">
                    <a:solidFill>
                      <a:srgbClr val="6DB467">
                        <a:alpha val="50196"/>
                      </a:srgbClr>
                    </a:solidFill>
                  </a:tcPr>
                </a:tc>
                <a:tc>
                  <a:txBody>
                    <a:bodyPr/>
                    <a:lstStyle/>
                    <a:p>
                      <a:pPr marL="2540" marR="0" algn="l">
                        <a:lnSpc>
                          <a:spcPct val="99000"/>
                        </a:lnSpc>
                        <a:spcBef>
                          <a:spcPts val="0"/>
                        </a:spcBef>
                        <a:spcAft>
                          <a:spcPts val="10"/>
                        </a:spcAft>
                      </a:pPr>
                      <a:r>
                        <a:rPr lang="en-US" sz="1800" dirty="0">
                          <a:effectLst/>
                          <a:latin typeface="+mn-lt"/>
                          <a:ea typeface="Arial" charset="0"/>
                          <a:cs typeface="Calibri Light" charset="0"/>
                        </a:rPr>
                        <a:t>Documentation of Data System </a:t>
                      </a:r>
                      <a:endParaRPr lang="en-US" sz="1800" dirty="0">
                        <a:effectLst/>
                        <a:latin typeface="+mn-lt"/>
                        <a:ea typeface="Calibri" charset="0"/>
                        <a:cs typeface="Times New Roman" charset="0"/>
                      </a:endParaRPr>
                    </a:p>
                    <a:p>
                      <a:pPr marL="2540" marR="0" algn="l">
                        <a:lnSpc>
                          <a:spcPct val="107000"/>
                        </a:lnSpc>
                        <a:spcBef>
                          <a:spcPts val="0"/>
                        </a:spcBef>
                        <a:spcAft>
                          <a:spcPts val="800"/>
                        </a:spcAft>
                      </a:pPr>
                      <a:r>
                        <a:rPr lang="en-US" sz="1800" dirty="0">
                          <a:effectLst/>
                          <a:latin typeface="+mn-lt"/>
                          <a:ea typeface="Arial" charset="0"/>
                          <a:cs typeface="Calibri Light" charset="0"/>
                        </a:rPr>
                        <a:t>Evaluation and Updates</a:t>
                      </a:r>
                      <a:endParaRPr lang="en-US" sz="1800" dirty="0">
                        <a:effectLst/>
                        <a:latin typeface="+mn-lt"/>
                        <a:ea typeface="Calibri" charset="0"/>
                        <a:cs typeface="Times New Roman" charset="0"/>
                      </a:endParaRPr>
                    </a:p>
                  </a:txBody>
                  <a:tcPr marL="99939" marR="99939" marT="0" marB="0">
                    <a:solidFill>
                      <a:srgbClr val="6DB467">
                        <a:alpha val="50196"/>
                      </a:srgbClr>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4294967295"/>
          </p:nvPr>
        </p:nvSpPr>
        <p:spPr>
          <a:xfrm>
            <a:off x="0" y="6338773"/>
            <a:ext cx="457200" cy="444500"/>
          </a:xfrm>
        </p:spPr>
        <p:txBody>
          <a:bodyPr/>
          <a:lstStyle/>
          <a:p>
            <a:fld id="{B2897048-00E0-47FB-B07B-F36BBE8AF579}" type="slidenum">
              <a:rPr lang="en-US" smtClean="0"/>
              <a:pPr/>
              <a:t>18</a:t>
            </a:fld>
            <a:endParaRPr lang="en-US" dirty="0"/>
          </a:p>
        </p:txBody>
      </p:sp>
      <p:sp>
        <p:nvSpPr>
          <p:cNvPr id="11" name="TextBox 10"/>
          <p:cNvSpPr txBox="1"/>
          <p:nvPr/>
        </p:nvSpPr>
        <p:spPr>
          <a:xfrm>
            <a:off x="1600200" y="5952276"/>
            <a:ext cx="7391400" cy="830997"/>
          </a:xfrm>
          <a:prstGeom prst="rect">
            <a:avLst/>
          </a:prstGeom>
          <a:solidFill>
            <a:srgbClr val="ED3532"/>
          </a:solidFill>
        </p:spPr>
        <p:txBody>
          <a:bodyPr wrap="square" rtlCol="0">
            <a:spAutoFit/>
          </a:bodyPr>
          <a:lstStyle/>
          <a:p>
            <a:pPr algn="ctr"/>
            <a:r>
              <a:rPr lang="en-US" sz="2400" dirty="0">
                <a:solidFill>
                  <a:schemeClr val="bg1"/>
                </a:solidFill>
              </a:rPr>
              <a:t>How can we transform the output into an outcome and revise performance indicator to be better aligned? </a:t>
            </a:r>
          </a:p>
        </p:txBody>
      </p:sp>
      <p:sp>
        <p:nvSpPr>
          <p:cNvPr id="12" name="Up Arrow Callout 11"/>
          <p:cNvSpPr/>
          <p:nvPr/>
        </p:nvSpPr>
        <p:spPr>
          <a:xfrm>
            <a:off x="7315200" y="3581400"/>
            <a:ext cx="1752600" cy="1066800"/>
          </a:xfrm>
          <a:prstGeom prst="upArrowCallout">
            <a:avLst/>
          </a:prstGeom>
          <a:solidFill>
            <a:srgbClr val="ED3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Output</a:t>
            </a:r>
            <a:endParaRPr lang="en-US" dirty="0"/>
          </a:p>
        </p:txBody>
      </p:sp>
    </p:spTree>
    <p:extLst>
      <p:ext uri="{BB962C8B-B14F-4D97-AF65-F5344CB8AC3E}">
        <p14:creationId xmlns:p14="http://schemas.microsoft.com/office/powerpoint/2010/main" val="994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Key Take-Away Points</a:t>
            </a:r>
            <a:endParaRPr lang="en-US" dirty="0">
              <a:solidFill>
                <a:srgbClr val="FF0000"/>
              </a:solidFill>
            </a:endParaRPr>
          </a:p>
        </p:txBody>
      </p:sp>
      <p:sp>
        <p:nvSpPr>
          <p:cNvPr id="2" name="Content Placeholder 1"/>
          <p:cNvSpPr>
            <a:spLocks noGrp="1"/>
          </p:cNvSpPr>
          <p:nvPr>
            <p:ph sz="half" idx="1"/>
          </p:nvPr>
        </p:nvSpPr>
        <p:spPr/>
        <p:txBody>
          <a:bodyPr/>
          <a:lstStyle/>
          <a:p>
            <a:endParaRPr lang="en-US" sz="2400" dirty="0"/>
          </a:p>
          <a:p>
            <a:r>
              <a:rPr lang="en-US" dirty="0"/>
              <a:t>Alignment, alignment, alignment</a:t>
            </a:r>
          </a:p>
          <a:p>
            <a:r>
              <a:rPr lang="en-US" dirty="0"/>
              <a:t>Focus must be on desired outcomes</a:t>
            </a:r>
          </a:p>
          <a:p>
            <a:r>
              <a:rPr lang="en-US" dirty="0"/>
              <a:t>Outcomes are not static</a:t>
            </a:r>
          </a:p>
          <a:p>
            <a:r>
              <a:rPr lang="en-US" dirty="0"/>
              <a:t>There is no one way</a:t>
            </a:r>
          </a:p>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6" name="Picture 3" descr="\\Policy4\org 653\Projects\StockPhotos\Categorized Library\All Photos\Toddlers\Fotosearch_KST0045.jpg">
            <a:extLst>
              <a:ext uri="{FF2B5EF4-FFF2-40B4-BE49-F238E27FC236}">
                <a16:creationId xmlns:a16="http://schemas.microsoft.com/office/drawing/2014/main" id="{98091517-418A-2649-9145-60BB451E80CC}"/>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t="5562" b="12588"/>
          <a:stretch/>
        </p:blipFill>
        <p:spPr>
          <a:xfrm>
            <a:off x="4971754" y="1417638"/>
            <a:ext cx="3682389" cy="4525963"/>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57992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Welcome!</a:t>
            </a:r>
          </a:p>
        </p:txBody>
      </p:sp>
      <p:sp>
        <p:nvSpPr>
          <p:cNvPr id="4" name="Content Placeholder 3"/>
          <p:cNvSpPr>
            <a:spLocks noGrp="1"/>
          </p:cNvSpPr>
          <p:nvPr>
            <p:ph sz="half" idx="1"/>
          </p:nvPr>
        </p:nvSpPr>
        <p:spPr>
          <a:xfrm>
            <a:off x="152400" y="762000"/>
            <a:ext cx="5232768" cy="5257800"/>
          </a:xfrm>
        </p:spPr>
        <p:txBody>
          <a:bodyPr/>
          <a:lstStyle/>
          <a:p>
            <a:r>
              <a:rPr lang="en-US" sz="3200" dirty="0"/>
              <a:t>Who is with us?</a:t>
            </a:r>
          </a:p>
          <a:p>
            <a:r>
              <a:rPr lang="en-US" sz="3200" dirty="0"/>
              <a:t>Housekeeping</a:t>
            </a:r>
          </a:p>
          <a:p>
            <a:pPr lvl="1"/>
            <a:r>
              <a:rPr lang="en-US" dirty="0"/>
              <a:t>Did you login by listing your State Program, Name (e.g., ND C, Abby Schachner)?</a:t>
            </a:r>
          </a:p>
          <a:p>
            <a:pPr lvl="2"/>
            <a:r>
              <a:rPr lang="en-US" dirty="0"/>
              <a:t>If not, please update your information in Adobe</a:t>
            </a:r>
          </a:p>
          <a:p>
            <a:pPr lvl="1"/>
            <a:r>
              <a:rPr lang="en-US" dirty="0"/>
              <a:t>If you are with a group, list out who is with you in the chat</a:t>
            </a:r>
          </a:p>
          <a:p>
            <a:pPr lvl="1"/>
            <a:r>
              <a:rPr lang="en-US" dirty="0"/>
              <a:t>Please mute your lines if you are with a group or area with background noise</a:t>
            </a:r>
          </a:p>
          <a:p>
            <a:pPr lvl="2"/>
            <a:r>
              <a:rPr lang="en-US" dirty="0"/>
              <a:t>*6 to mute, #6 unmute</a:t>
            </a:r>
          </a:p>
          <a:p>
            <a:pPr lvl="1"/>
            <a:endParaRPr lang="en-US" dirty="0"/>
          </a:p>
          <a:p>
            <a:endParaRPr lang="en-US" sz="3200" dirty="0"/>
          </a:p>
        </p:txBody>
      </p:sp>
      <p:sp>
        <p:nvSpPr>
          <p:cNvPr id="3" name="Slide Number Placeholder 2"/>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16" name="Content Placeholder 15">
            <a:extLst>
              <a:ext uri="{FF2B5EF4-FFF2-40B4-BE49-F238E27FC236}">
                <a16:creationId xmlns:a16="http://schemas.microsoft.com/office/drawing/2014/main" id="{80EA8BD8-3C13-7E46-B512-EBF40983DDBB}"/>
              </a:ext>
            </a:extLst>
          </p:cNvPr>
          <p:cNvPicPr>
            <a:picLocks noGrp="1" noChangeAspect="1"/>
          </p:cNvPicPr>
          <p:nvPr>
            <p:ph sz="half" idx="2"/>
          </p:nvPr>
        </p:nvPicPr>
        <p:blipFill rotWithShape="1">
          <a:blip r:embed="rId3"/>
          <a:srcRect l="2704"/>
          <a:stretch/>
        </p:blipFill>
        <p:spPr>
          <a:xfrm>
            <a:off x="5257800" y="1118784"/>
            <a:ext cx="3758831" cy="3910416"/>
          </a:xfrm>
          <a:prstGeom prst="rect">
            <a:avLst/>
          </a:prstGeom>
        </p:spPr>
      </p:pic>
    </p:spTree>
    <p:extLst>
      <p:ext uri="{BB962C8B-B14F-4D97-AF65-F5344CB8AC3E}">
        <p14:creationId xmlns:p14="http://schemas.microsoft.com/office/powerpoint/2010/main" val="1663569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small groups: </a:t>
            </a:r>
          </a:p>
          <a:p>
            <a:pPr lvl="1"/>
            <a:r>
              <a:rPr lang="en-US" dirty="0"/>
              <a:t>Introductions and initial reactions at this moment</a:t>
            </a:r>
          </a:p>
          <a:p>
            <a:pPr lvl="1"/>
            <a:r>
              <a:rPr lang="en-US" dirty="0"/>
              <a:t>Discuss alignment of your plans and if any changes or improvements are needed to increase alignment or quality of performance indicators </a:t>
            </a:r>
          </a:p>
          <a:p>
            <a:pPr lvl="1"/>
            <a:r>
              <a:rPr lang="en-US" dirty="0"/>
              <a:t>Gather input and suggestions from other group members</a:t>
            </a:r>
          </a:p>
          <a:p>
            <a:pPr lvl="1"/>
            <a:r>
              <a:rPr lang="en-US" dirty="0"/>
              <a:t>Plans for next steps in making changes prior to the next working session and identify supports needed</a:t>
            </a:r>
          </a:p>
          <a:p>
            <a:endParaRPr lang="en-US" dirty="0"/>
          </a:p>
        </p:txBody>
      </p:sp>
      <p:sp>
        <p:nvSpPr>
          <p:cNvPr id="3" name="Title 2"/>
          <p:cNvSpPr>
            <a:spLocks noGrp="1"/>
          </p:cNvSpPr>
          <p:nvPr>
            <p:ph type="title"/>
          </p:nvPr>
        </p:nvSpPr>
        <p:spPr/>
        <p:txBody>
          <a:bodyPr/>
          <a:lstStyle/>
          <a:p>
            <a:r>
              <a:rPr lang="en-US" dirty="0"/>
              <a:t>Small Breakout Group Work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179240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will go into virtual breakout groups in Adobe Connect</a:t>
            </a:r>
          </a:p>
          <a:p>
            <a:r>
              <a:rPr lang="en-US" dirty="0"/>
              <a:t>For visual </a:t>
            </a:r>
            <a:r>
              <a:rPr lang="mr-IN" dirty="0"/>
              <a:t>–</a:t>
            </a:r>
            <a:r>
              <a:rPr lang="en-US" dirty="0"/>
              <a:t> you will be automatically moved into breakouts through this Adobe Connect room</a:t>
            </a:r>
          </a:p>
          <a:p>
            <a:r>
              <a:rPr lang="en-US" dirty="0"/>
              <a:t>For audio </a:t>
            </a:r>
            <a:r>
              <a:rPr lang="mr-IN" dirty="0"/>
              <a:t>–</a:t>
            </a:r>
            <a:r>
              <a:rPr lang="en-US" dirty="0"/>
              <a:t> you will call into conference line for each specific breakout group (next slide &amp; in Adobe note)</a:t>
            </a:r>
          </a:p>
          <a:p>
            <a:endParaRPr lang="en-US" dirty="0"/>
          </a:p>
        </p:txBody>
      </p:sp>
      <p:sp>
        <p:nvSpPr>
          <p:cNvPr id="3" name="Title 2"/>
          <p:cNvSpPr>
            <a:spLocks noGrp="1"/>
          </p:cNvSpPr>
          <p:nvPr>
            <p:ph type="title"/>
          </p:nvPr>
        </p:nvSpPr>
        <p:spPr/>
        <p:txBody>
          <a:bodyPr/>
          <a:lstStyle/>
          <a:p>
            <a:r>
              <a:rPr lang="en-US" dirty="0"/>
              <a:t>Breakout Group Instructions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200244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57199"/>
          </a:xfrm>
        </p:spPr>
        <p:txBody>
          <a:bodyPr>
            <a:normAutofit fontScale="90000"/>
          </a:bodyPr>
          <a:lstStyle/>
          <a:p>
            <a:r>
              <a:rPr lang="en-US" dirty="0"/>
              <a:t>Breakout Groups</a:t>
            </a:r>
          </a:p>
        </p:txBody>
      </p:sp>
      <p:sp>
        <p:nvSpPr>
          <p:cNvPr id="2" name="Content Placeholder 1"/>
          <p:cNvSpPr>
            <a:spLocks noGrp="1"/>
          </p:cNvSpPr>
          <p:nvPr>
            <p:ph sz="half" idx="1"/>
          </p:nvPr>
        </p:nvSpPr>
        <p:spPr>
          <a:xfrm>
            <a:off x="84220" y="1920676"/>
            <a:ext cx="4792579" cy="4802385"/>
          </a:xfrm>
        </p:spPr>
        <p:txBody>
          <a:bodyPr/>
          <a:lstStyle/>
          <a:p>
            <a:r>
              <a:rPr lang="en-US" sz="2200" dirty="0"/>
              <a:t>Group 1 - Data Sys &amp; Acct: AL-C, AZ-619, DC-C, IL-C, Micronesia-619, MS-C, LA-C, PA-C, SD-C</a:t>
            </a:r>
          </a:p>
          <a:p>
            <a:pPr lvl="1"/>
            <a:r>
              <a:rPr lang="en-US" sz="2000" dirty="0"/>
              <a:t>Stay on main conference line</a:t>
            </a:r>
          </a:p>
          <a:p>
            <a:r>
              <a:rPr lang="en-US" sz="2200" dirty="0"/>
              <a:t>Group 2 - Finance: AZ C, CT-C, HI-C, IN-619, TX-C </a:t>
            </a:r>
          </a:p>
          <a:p>
            <a:pPr lvl="1">
              <a:spcBef>
                <a:spcPts val="400"/>
              </a:spcBef>
            </a:pPr>
            <a:r>
              <a:rPr lang="en-US" sz="2000" dirty="0"/>
              <a:t>Participant code: 473-062-7118# </a:t>
            </a:r>
          </a:p>
          <a:p>
            <a:r>
              <a:rPr lang="en-US" sz="2200" dirty="0"/>
              <a:t>Group 3 – Personnel PD</a:t>
            </a:r>
            <a:r>
              <a:rPr lang="en-US" sz="2200"/>
              <a:t>/TA: </a:t>
            </a:r>
            <a:r>
              <a:rPr lang="en-US" sz="2200" dirty="0"/>
              <a:t>CA-C, DE-C, ID-619, VA-619, VT-C</a:t>
            </a:r>
          </a:p>
          <a:p>
            <a:pPr lvl="1">
              <a:spcBef>
                <a:spcPts val="400"/>
              </a:spcBef>
            </a:pPr>
            <a:r>
              <a:rPr lang="en-US" sz="2000" dirty="0"/>
              <a:t>Participant code: 233-939-5020#</a:t>
            </a:r>
          </a:p>
          <a:p>
            <a:r>
              <a:rPr lang="en-US" sz="2200" dirty="0"/>
              <a:t>Group 4 – Personnel PD/TA: AR-C, OK-C, FL-C, MD-C</a:t>
            </a:r>
          </a:p>
          <a:p>
            <a:pPr lvl="1"/>
            <a:r>
              <a:rPr lang="en-US" sz="2000" dirty="0"/>
              <a:t>Participant code: 431-458-4964#</a:t>
            </a:r>
          </a:p>
          <a:p>
            <a:pPr lvl="1"/>
            <a:endParaRPr lang="en-US" sz="2000" dirty="0"/>
          </a:p>
        </p:txBody>
      </p:sp>
      <p:sp>
        <p:nvSpPr>
          <p:cNvPr id="6" name="Content Placeholder 5"/>
          <p:cNvSpPr>
            <a:spLocks noGrp="1"/>
          </p:cNvSpPr>
          <p:nvPr>
            <p:ph sz="half" idx="2"/>
          </p:nvPr>
        </p:nvSpPr>
        <p:spPr>
          <a:xfrm>
            <a:off x="4724400" y="1920676"/>
            <a:ext cx="4343399" cy="4772223"/>
          </a:xfrm>
          <a:prstGeom prst="rect">
            <a:avLst/>
          </a:prstGeom>
        </p:spPr>
        <p:txBody>
          <a:bodyPr/>
          <a:lstStyle/>
          <a:p>
            <a:r>
              <a:rPr lang="en-US" sz="2200" dirty="0"/>
              <a:t>Group 5 – Quality Standards: NC-C, ID-C, NM-C, WA-619</a:t>
            </a:r>
          </a:p>
          <a:p>
            <a:pPr lvl="1">
              <a:spcBef>
                <a:spcPts val="400"/>
              </a:spcBef>
            </a:pPr>
            <a:r>
              <a:rPr lang="en-US" sz="2000" dirty="0"/>
              <a:t>Participant code: 724-789-0851#</a:t>
            </a:r>
          </a:p>
          <a:p>
            <a:r>
              <a:rPr lang="en-US" sz="2200" dirty="0"/>
              <a:t>Group 6 – State/Local </a:t>
            </a:r>
            <a:r>
              <a:rPr lang="en-US" sz="2200" dirty="0" err="1"/>
              <a:t>Gov</a:t>
            </a:r>
            <a:r>
              <a:rPr lang="en-US" sz="2200" dirty="0"/>
              <a:t> Part B: AK-619, AR-619, HI-B, SC-619, SD-B, NY-B </a:t>
            </a:r>
          </a:p>
          <a:p>
            <a:pPr lvl="1">
              <a:spcBef>
                <a:spcPts val="400"/>
              </a:spcBef>
            </a:pPr>
            <a:r>
              <a:rPr lang="en-US" sz="2000" dirty="0"/>
              <a:t>Participant Code: 419-457-8860#</a:t>
            </a:r>
          </a:p>
          <a:p>
            <a:r>
              <a:rPr lang="en-US" sz="2200" dirty="0"/>
              <a:t>Group 7 - State/Local </a:t>
            </a:r>
            <a:r>
              <a:rPr lang="en-US" sz="2200" dirty="0" err="1"/>
              <a:t>Gov</a:t>
            </a:r>
            <a:r>
              <a:rPr lang="en-US" sz="2200" dirty="0"/>
              <a:t>: AK-C, AS-C, MT-C, UT-C, WY-C</a:t>
            </a:r>
          </a:p>
          <a:p>
            <a:pPr lvl="1">
              <a:spcBef>
                <a:spcPts val="400"/>
              </a:spcBef>
            </a:pPr>
            <a:r>
              <a:rPr lang="en-US" sz="2000" dirty="0"/>
              <a:t>Participant Code: 413-856-7434#</a:t>
            </a:r>
          </a:p>
          <a:p>
            <a:r>
              <a:rPr lang="en-US" sz="2200" dirty="0"/>
              <a:t>Group 8 - State/Local </a:t>
            </a:r>
            <a:r>
              <a:rPr lang="en-US" sz="2200" dirty="0" err="1"/>
              <a:t>Gov</a:t>
            </a:r>
            <a:r>
              <a:rPr lang="en-US" sz="2200" dirty="0"/>
              <a:t>: IN-C, KY-C, MN-C, TN-C</a:t>
            </a:r>
          </a:p>
          <a:p>
            <a:pPr lvl="1">
              <a:spcBef>
                <a:spcPts val="400"/>
              </a:spcBef>
            </a:pPr>
            <a:r>
              <a:rPr lang="en-US" sz="2000" dirty="0"/>
              <a:t>Participant Code: 436-859-5038# </a:t>
            </a:r>
          </a:p>
          <a:p>
            <a:pPr lvl="1"/>
            <a:endParaRPr lang="en-US" sz="2000" dirty="0"/>
          </a:p>
          <a:p>
            <a:pPr lvl="1"/>
            <a:endParaRPr lang="en-US" dirty="0"/>
          </a:p>
        </p:txBody>
      </p:sp>
      <p:sp>
        <p:nvSpPr>
          <p:cNvPr id="4" name="Slide Number Placeholder 3"/>
          <p:cNvSpPr>
            <a:spLocks noGrp="1"/>
          </p:cNvSpPr>
          <p:nvPr>
            <p:ph type="sldNum" sz="quarter" idx="4294967295"/>
          </p:nvPr>
        </p:nvSpPr>
        <p:spPr>
          <a:xfrm>
            <a:off x="0" y="6327775"/>
            <a:ext cx="533400" cy="365125"/>
          </a:xfrm>
        </p:spPr>
        <p:txBody>
          <a:bodyPr/>
          <a:lstStyle/>
          <a:p>
            <a:fld id="{B2897048-00E0-47FB-B07B-F36BBE8AF579}" type="slidenum">
              <a:rPr lang="en-US" smtClean="0"/>
              <a:pPr/>
              <a:t>22</a:t>
            </a:fld>
            <a:endParaRPr lang="en-US" dirty="0"/>
          </a:p>
        </p:txBody>
      </p:sp>
      <p:sp>
        <p:nvSpPr>
          <p:cNvPr id="7" name="TextBox 6">
            <a:extLst>
              <a:ext uri="{FF2B5EF4-FFF2-40B4-BE49-F238E27FC236}">
                <a16:creationId xmlns:a16="http://schemas.microsoft.com/office/drawing/2014/main" id="{0942D80C-DFC2-684E-8B21-C5BF1EA23D5E}"/>
              </a:ext>
            </a:extLst>
          </p:cNvPr>
          <p:cNvSpPr txBox="1"/>
          <p:nvPr/>
        </p:nvSpPr>
        <p:spPr>
          <a:xfrm>
            <a:off x="838200" y="762000"/>
            <a:ext cx="7620000" cy="1005403"/>
          </a:xfrm>
          <a:prstGeom prst="rect">
            <a:avLst/>
          </a:prstGeom>
          <a:solidFill>
            <a:srgbClr val="154578"/>
          </a:solidFill>
        </p:spPr>
        <p:txBody>
          <a:bodyPr wrap="square" rtlCol="0">
            <a:spAutoFit/>
          </a:bodyPr>
          <a:lstStyle/>
          <a:p>
            <a:pPr lvl="1" algn="ctr">
              <a:spcBef>
                <a:spcPts val="400"/>
              </a:spcBef>
              <a:buClr>
                <a:srgbClr val="ED3532"/>
              </a:buClr>
            </a:pPr>
            <a:r>
              <a:rPr lang="en-US" sz="3200" dirty="0">
                <a:solidFill>
                  <a:schemeClr val="bg1"/>
                </a:solidFill>
              </a:rPr>
              <a:t>Conference Line: (866) 426-5206</a:t>
            </a:r>
          </a:p>
          <a:p>
            <a:pPr lvl="1" algn="ctr">
              <a:spcBef>
                <a:spcPts val="400"/>
              </a:spcBef>
              <a:buClr>
                <a:srgbClr val="ED3532"/>
              </a:buClr>
            </a:pPr>
            <a:r>
              <a:rPr lang="en-US" sz="2400" dirty="0">
                <a:solidFill>
                  <a:schemeClr val="bg1"/>
                </a:solidFill>
              </a:rPr>
              <a:t>International Dial-in Number: (954) 320-7777 </a:t>
            </a:r>
          </a:p>
        </p:txBody>
      </p:sp>
    </p:spTree>
    <p:extLst>
      <p:ext uri="{BB962C8B-B14F-4D97-AF65-F5344CB8AC3E}">
        <p14:creationId xmlns:p14="http://schemas.microsoft.com/office/powerpoint/2010/main" val="140435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small groups: </a:t>
            </a:r>
          </a:p>
          <a:p>
            <a:pPr lvl="1"/>
            <a:r>
              <a:rPr lang="en-US" dirty="0"/>
              <a:t>Introductions and initial reactions at this moment</a:t>
            </a:r>
          </a:p>
          <a:p>
            <a:pPr lvl="1"/>
            <a:r>
              <a:rPr lang="en-US" dirty="0"/>
              <a:t>Discuss alignment of your plans and if any changes or improvements are needed to increase alignment or quality of performance indicators </a:t>
            </a:r>
          </a:p>
          <a:p>
            <a:pPr lvl="1"/>
            <a:r>
              <a:rPr lang="en-US" dirty="0"/>
              <a:t>Gather input and suggestions from other group members</a:t>
            </a:r>
          </a:p>
          <a:p>
            <a:pPr lvl="1"/>
            <a:r>
              <a:rPr lang="en-US" dirty="0"/>
              <a:t>Plans for next steps in making changes prior to the next working session and identify supports needed</a:t>
            </a:r>
          </a:p>
          <a:p>
            <a:endParaRPr lang="en-US" dirty="0"/>
          </a:p>
        </p:txBody>
      </p:sp>
      <p:sp>
        <p:nvSpPr>
          <p:cNvPr id="3" name="Title 2"/>
          <p:cNvSpPr>
            <a:spLocks noGrp="1"/>
          </p:cNvSpPr>
          <p:nvPr>
            <p:ph type="title"/>
          </p:nvPr>
        </p:nvSpPr>
        <p:spPr/>
        <p:txBody>
          <a:bodyPr/>
          <a:lstStyle/>
          <a:p>
            <a:r>
              <a:rPr lang="en-US" dirty="0"/>
              <a:t>Small Breakout Group Work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411206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799"/>
          </a:xfrm>
        </p:spPr>
        <p:txBody>
          <a:bodyPr/>
          <a:lstStyle/>
          <a:p>
            <a:r>
              <a:rPr lang="en-US" dirty="0"/>
              <a:t>Session 2: February 7</a:t>
            </a:r>
            <a:r>
              <a:rPr lang="en-US" baseline="30000" dirty="0"/>
              <a:t>th</a:t>
            </a:r>
            <a:r>
              <a:rPr lang="en-US" dirty="0"/>
              <a:t> from 3:30-5pm Eastern</a:t>
            </a:r>
          </a:p>
          <a:p>
            <a:pPr lvl="1"/>
            <a:r>
              <a:rPr lang="en-US" b="1" dirty="0"/>
              <a:t>How are we measuring?</a:t>
            </a:r>
            <a:r>
              <a:rPr lang="en-US" dirty="0"/>
              <a:t> Delving deeper into measurement strategies and data sources</a:t>
            </a:r>
          </a:p>
          <a:p>
            <a:r>
              <a:rPr lang="en-US" dirty="0"/>
              <a:t>Pre-work - will be sent out next week</a:t>
            </a:r>
          </a:p>
          <a:p>
            <a:pPr lvl="1"/>
            <a:r>
              <a:rPr lang="en-US" dirty="0"/>
              <a:t>Review </a:t>
            </a:r>
            <a:r>
              <a:rPr lang="en-US" b="1" dirty="0"/>
              <a:t>tools, approaches and data sources </a:t>
            </a:r>
            <a:r>
              <a:rPr lang="en-US" dirty="0"/>
              <a:t>for measuring infrastructure change</a:t>
            </a:r>
          </a:p>
          <a:p>
            <a:pPr lvl="1"/>
            <a:r>
              <a:rPr lang="en-US" dirty="0"/>
              <a:t>Consider which one(s) align to your activities and questions</a:t>
            </a:r>
          </a:p>
          <a:p>
            <a:pPr lvl="1"/>
            <a:r>
              <a:rPr lang="en-US" dirty="0"/>
              <a:t>Draft or revise an outcome based on selected tool/approach/data source</a:t>
            </a:r>
          </a:p>
          <a:p>
            <a:pPr lvl="1"/>
            <a:endParaRPr lang="en-US" dirty="0"/>
          </a:p>
        </p:txBody>
      </p:sp>
      <p:sp>
        <p:nvSpPr>
          <p:cNvPr id="3" name="Title 2"/>
          <p:cNvSpPr>
            <a:spLocks noGrp="1"/>
          </p:cNvSpPr>
          <p:nvPr>
            <p:ph type="title"/>
          </p:nvPr>
        </p:nvSpPr>
        <p:spPr/>
        <p:txBody>
          <a:bodyPr/>
          <a:lstStyle/>
          <a:p>
            <a:r>
              <a:rPr lang="en-US" dirty="0"/>
              <a:t>Wrap-Up</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34333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E060C5-9C75-C845-A4EA-2D131133CB2B}"/>
              </a:ext>
            </a:extLst>
          </p:cNvPr>
          <p:cNvSpPr>
            <a:spLocks noGrp="1"/>
          </p:cNvSpPr>
          <p:nvPr>
            <p:ph type="title"/>
          </p:nvPr>
        </p:nvSpPr>
        <p:spPr/>
        <p:txBody>
          <a:bodyPr/>
          <a:lstStyle/>
          <a:p>
            <a:r>
              <a:rPr lang="en-US" dirty="0"/>
              <a:t>Your Take Aways</a:t>
            </a:r>
          </a:p>
        </p:txBody>
      </p:sp>
      <p:sp>
        <p:nvSpPr>
          <p:cNvPr id="4" name="Slide Number Placeholder 3">
            <a:extLst>
              <a:ext uri="{FF2B5EF4-FFF2-40B4-BE49-F238E27FC236}">
                <a16:creationId xmlns:a16="http://schemas.microsoft.com/office/drawing/2014/main" id="{2F6E3575-6F76-9241-82E8-A179697673A8}"/>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
        <p:nvSpPr>
          <p:cNvPr id="7" name="Content Placeholder 1">
            <a:extLst>
              <a:ext uri="{FF2B5EF4-FFF2-40B4-BE49-F238E27FC236}">
                <a16:creationId xmlns:a16="http://schemas.microsoft.com/office/drawing/2014/main" id="{6FC9F587-E50E-BB41-BFE9-1C90E45712F8}"/>
              </a:ext>
            </a:extLst>
          </p:cNvPr>
          <p:cNvSpPr>
            <a:spLocks noGrp="1"/>
          </p:cNvSpPr>
          <p:nvPr>
            <p:ph sz="half" idx="2"/>
          </p:nvPr>
        </p:nvSpPr>
        <p:spPr>
          <a:xfrm>
            <a:off x="4648200" y="1600201"/>
            <a:ext cx="4038600" cy="3505200"/>
          </a:xfrm>
        </p:spPr>
        <p:txBody>
          <a:bodyPr/>
          <a:lstStyle/>
          <a:p>
            <a:r>
              <a:rPr lang="en-US" sz="3200" dirty="0"/>
              <a:t>What struck you today?</a:t>
            </a:r>
          </a:p>
          <a:p>
            <a:r>
              <a:rPr lang="en-US" sz="3200" dirty="0"/>
              <a:t>What did this get you thinking about?</a:t>
            </a:r>
          </a:p>
        </p:txBody>
      </p:sp>
      <p:pic>
        <p:nvPicPr>
          <p:cNvPr id="19" name="Picture 18">
            <a:extLst>
              <a:ext uri="{FF2B5EF4-FFF2-40B4-BE49-F238E27FC236}">
                <a16:creationId xmlns:a16="http://schemas.microsoft.com/office/drawing/2014/main" id="{2779D5E5-080F-3241-BBC4-2AA132D03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424487"/>
            <a:ext cx="3181350" cy="4241800"/>
          </a:xfrm>
          <a:prstGeom prst="round2DiagRect">
            <a:avLst>
              <a:gd name="adj1" fmla="val 16667"/>
              <a:gd name="adj2" fmla="val 43945"/>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893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Evaluation	</a:t>
            </a:r>
          </a:p>
        </p:txBody>
      </p:sp>
      <p:sp>
        <p:nvSpPr>
          <p:cNvPr id="2" name="Content Placeholder 1"/>
          <p:cNvSpPr>
            <a:spLocks noGrp="1"/>
          </p:cNvSpPr>
          <p:nvPr>
            <p:ph sz="half" idx="1"/>
          </p:nvPr>
        </p:nvSpPr>
        <p:spPr/>
        <p:txBody>
          <a:bodyPr/>
          <a:lstStyle/>
          <a:p>
            <a:pPr>
              <a:spcAft>
                <a:spcPts val="1200"/>
              </a:spcAft>
            </a:pPr>
            <a:r>
              <a:rPr lang="en-US" sz="3600" dirty="0"/>
              <a:t>What worked well?</a:t>
            </a:r>
          </a:p>
          <a:p>
            <a:pPr>
              <a:spcAft>
                <a:spcPts val="1200"/>
              </a:spcAft>
            </a:pPr>
            <a:r>
              <a:rPr lang="en-US" sz="3600" dirty="0"/>
              <a:t>What could be improved for next time?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pic>
        <p:nvPicPr>
          <p:cNvPr id="7" name="Picture 2">
            <a:extLst>
              <a:ext uri="{FF2B5EF4-FFF2-40B4-BE49-F238E27FC236}">
                <a16:creationId xmlns:a16="http://schemas.microsoft.com/office/drawing/2014/main" id="{0F913BC7-658B-A340-AE17-CEEBCE94922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9750" y="1295400"/>
            <a:ext cx="3067050" cy="444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98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3962400"/>
          </a:xfrm>
        </p:spPr>
        <p:txBody>
          <a:bodyPr/>
          <a:lstStyle/>
          <a:p>
            <a:pPr marL="0" indent="0">
              <a:buNone/>
            </a:pPr>
            <a:endParaRPr lang="en-US" sz="1800" dirty="0"/>
          </a:p>
          <a:p>
            <a:pPr marL="0" indent="0" algn="ctr">
              <a:buNone/>
            </a:pPr>
            <a:r>
              <a:rPr lang="en-US" sz="4800" b="1" dirty="0">
                <a:solidFill>
                  <a:srgbClr val="39B54A"/>
                </a:solidFill>
              </a:rPr>
              <a:t>See you in 2 weeks!</a:t>
            </a:r>
          </a:p>
          <a:p>
            <a:pPr marL="0" indent="0">
              <a:buNone/>
            </a:pPr>
            <a:endParaRPr lang="en-US" sz="1800" dirty="0"/>
          </a:p>
          <a:p>
            <a:pPr marL="0" indent="0">
              <a:buNone/>
            </a:pPr>
            <a:r>
              <a:rPr lang="en-US" sz="1800" dirty="0"/>
              <a:t>The contents of this presentation were developed under grants from the U.S. Department of Education, # H373Z120002, #H326P120002, H326R140006, and H373Y130002. However, those contents do not necessarily represent the policy of the U.S. Department of Education, and you should not assume endorsement by the Federal Government. Project Officers: Meredith Miceli, Richelle Davis, Julia Martin Eile, Perry Williams, and Shedeh Hajghassemali.</a:t>
            </a:r>
          </a:p>
        </p:txBody>
      </p:sp>
      <p:sp>
        <p:nvSpPr>
          <p:cNvPr id="8" name="Slide Number Placeholder 7"/>
          <p:cNvSpPr>
            <a:spLocks noGrp="1"/>
          </p:cNvSpPr>
          <p:nvPr>
            <p:ph type="sldNum" sz="quarter" idx="10"/>
          </p:nvPr>
        </p:nvSpPr>
        <p:spPr/>
        <p:txBody>
          <a:bodyPr/>
          <a:lstStyle/>
          <a:p>
            <a:fld id="{B2897048-00E0-47FB-B07B-F36BBE8AF579}" type="slidenum">
              <a:rPr lang="en-US" smtClean="0"/>
              <a:pPr/>
              <a:t>27</a:t>
            </a:fld>
            <a:endParaRPr lang="en-US" dirty="0"/>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981" y="5097399"/>
            <a:ext cx="1062037" cy="885825"/>
          </a:xfrm>
          <a:prstGeom prst="rect">
            <a:avLst/>
          </a:prstGeom>
        </p:spPr>
      </p:pic>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Increase understanding of why measuring both the </a:t>
            </a:r>
            <a:r>
              <a:rPr lang="en-US" b="1" i="1" dirty="0"/>
              <a:t>progress</a:t>
            </a:r>
            <a:r>
              <a:rPr lang="en-US" dirty="0"/>
              <a:t> of implementing infrastructure improvements and their </a:t>
            </a:r>
            <a:r>
              <a:rPr lang="en-US" b="1" i="1" dirty="0"/>
              <a:t>impacts</a:t>
            </a:r>
            <a:r>
              <a:rPr lang="en-US" dirty="0"/>
              <a:t> are important components of your SSIP evaluation plan</a:t>
            </a:r>
          </a:p>
          <a:p>
            <a:r>
              <a:rPr lang="en-US" b="1" i="1" dirty="0"/>
              <a:t>Develop</a:t>
            </a:r>
            <a:r>
              <a:rPr lang="en-US" dirty="0"/>
              <a:t> or </a:t>
            </a:r>
            <a:r>
              <a:rPr lang="en-US" b="1" i="1" dirty="0"/>
              <a:t>refine</a:t>
            </a:r>
            <a:r>
              <a:rPr lang="en-US" dirty="0"/>
              <a:t> specific outcomes in your SSIP and related performance indicators to measure infrastructure change</a:t>
            </a:r>
          </a:p>
          <a:p>
            <a:pPr lvl="1"/>
            <a:endParaRPr lang="en-US" dirty="0"/>
          </a:p>
        </p:txBody>
      </p:sp>
      <p:sp>
        <p:nvSpPr>
          <p:cNvPr id="3" name="Title 2"/>
          <p:cNvSpPr>
            <a:spLocks noGrp="1"/>
          </p:cNvSpPr>
          <p:nvPr>
            <p:ph type="title"/>
          </p:nvPr>
        </p:nvSpPr>
        <p:spPr/>
        <p:txBody>
          <a:bodyPr/>
          <a:lstStyle/>
          <a:p>
            <a:r>
              <a:rPr lang="en-US" dirty="0"/>
              <a:t>Intended Outcomes of this Session</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118090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419599"/>
          </a:xfrm>
        </p:spPr>
        <p:txBody>
          <a:bodyPr/>
          <a:lstStyle/>
          <a:p>
            <a:r>
              <a:rPr lang="en-US" sz="2700" dirty="0"/>
              <a:t>Ground rules</a:t>
            </a:r>
          </a:p>
          <a:p>
            <a:r>
              <a:rPr lang="en-US" sz="2700" dirty="0"/>
              <a:t>Reflection Question</a:t>
            </a:r>
          </a:p>
          <a:p>
            <a:r>
              <a:rPr lang="en-US" sz="2700" dirty="0"/>
              <a:t>Presentation </a:t>
            </a:r>
            <a:r>
              <a:rPr lang="mr-IN" sz="2700" dirty="0"/>
              <a:t>–</a:t>
            </a:r>
            <a:r>
              <a:rPr lang="en-US" sz="2700" dirty="0"/>
              <a:t> </a:t>
            </a:r>
            <a:r>
              <a:rPr lang="en-US" dirty="0"/>
              <a:t>Examples for Evaluating the Outcomes and Impacts of Infrastructure Improvements</a:t>
            </a:r>
          </a:p>
          <a:p>
            <a:r>
              <a:rPr lang="en-US" sz="2700" dirty="0"/>
              <a:t>Large Group Activity </a:t>
            </a:r>
            <a:r>
              <a:rPr lang="mr-IN" sz="2700" dirty="0"/>
              <a:t>–</a:t>
            </a:r>
            <a:r>
              <a:rPr lang="en-US" sz="2700" dirty="0"/>
              <a:t> Aligning outcomes &amp; performance indicators to activities and eval questions</a:t>
            </a:r>
          </a:p>
          <a:p>
            <a:r>
              <a:rPr lang="en-US" sz="2700" dirty="0"/>
              <a:t>Small Group Work </a:t>
            </a:r>
            <a:r>
              <a:rPr lang="mr-IN" sz="2700" dirty="0"/>
              <a:t>–</a:t>
            </a:r>
            <a:r>
              <a:rPr lang="en-US" sz="2700" dirty="0"/>
              <a:t>Review your plans for improvements/changes</a:t>
            </a:r>
          </a:p>
          <a:p>
            <a:r>
              <a:rPr lang="en-US" sz="2700" dirty="0"/>
              <a:t>Wrap-Up &amp; Plan for Session 2</a:t>
            </a:r>
          </a:p>
          <a:p>
            <a:endParaRPr lang="en-US" sz="2700" dirty="0"/>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22651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599"/>
          </a:xfrm>
        </p:spPr>
        <p:txBody>
          <a:bodyPr/>
          <a:lstStyle/>
          <a:p>
            <a:r>
              <a:rPr lang="en-US" dirty="0"/>
              <a:t>Share openly (we are not recording)</a:t>
            </a:r>
          </a:p>
          <a:p>
            <a:r>
              <a:rPr lang="en-US" dirty="0"/>
              <a:t>What is shared in the room, stays in the room</a:t>
            </a:r>
          </a:p>
          <a:p>
            <a:r>
              <a:rPr lang="en-US" dirty="0"/>
              <a:t>Listen actively</a:t>
            </a:r>
          </a:p>
          <a:p>
            <a:r>
              <a:rPr lang="en-US" dirty="0"/>
              <a:t>Ask one another questions</a:t>
            </a:r>
          </a:p>
          <a:p>
            <a:r>
              <a:rPr lang="en-US" dirty="0"/>
              <a:t>Participate to the fullest of your ability</a:t>
            </a:r>
          </a:p>
          <a:p>
            <a:pPr lvl="1"/>
            <a:r>
              <a:rPr lang="en-US" dirty="0"/>
              <a:t>Participate in all 3 sessions</a:t>
            </a:r>
          </a:p>
          <a:p>
            <a:pPr lvl="1"/>
            <a:r>
              <a:rPr lang="en-US" dirty="0"/>
              <a:t>Come prepared , complete pre-work</a:t>
            </a:r>
          </a:p>
          <a:p>
            <a:r>
              <a:rPr lang="en-US" dirty="0"/>
              <a:t>Let us know your needs</a:t>
            </a:r>
          </a:p>
          <a:p>
            <a:endParaRPr lang="en-US" dirty="0"/>
          </a:p>
        </p:txBody>
      </p:sp>
      <p:sp>
        <p:nvSpPr>
          <p:cNvPr id="3" name="Title 2"/>
          <p:cNvSpPr>
            <a:spLocks noGrp="1"/>
          </p:cNvSpPr>
          <p:nvPr>
            <p:ph type="title"/>
          </p:nvPr>
        </p:nvSpPr>
        <p:spPr/>
        <p:txBody>
          <a:bodyPr/>
          <a:lstStyle/>
          <a:p>
            <a:r>
              <a:rPr lang="en-US" dirty="0"/>
              <a:t>Ground Rules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14395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Instructions</a:t>
            </a:r>
          </a:p>
          <a:p>
            <a:pPr lvl="1"/>
            <a:r>
              <a:rPr lang="en-US" dirty="0"/>
              <a:t>Go to </a:t>
            </a:r>
            <a:r>
              <a:rPr lang="en-US" b="1" dirty="0"/>
              <a:t>pollev.com/dasy </a:t>
            </a:r>
            <a:r>
              <a:rPr lang="en-US" dirty="0"/>
              <a:t>on your computer, smart phone or tablet</a:t>
            </a:r>
          </a:p>
          <a:p>
            <a:pPr lvl="1"/>
            <a:r>
              <a:rPr lang="en-US" dirty="0"/>
              <a:t>OR </a:t>
            </a:r>
            <a:r>
              <a:rPr lang="en-US" b="1" dirty="0"/>
              <a:t>text “DASY” to 22333</a:t>
            </a:r>
          </a:p>
          <a:p>
            <a:pPr lvl="1"/>
            <a:r>
              <a:rPr lang="en-US" dirty="0"/>
              <a:t>Once you have joined, text your one word response to the question</a:t>
            </a:r>
          </a:p>
          <a:p>
            <a:r>
              <a:rPr lang="en-US" dirty="0"/>
              <a:t>Question: </a:t>
            </a:r>
            <a:r>
              <a:rPr lang="en-US" b="1" dirty="0"/>
              <a:t>In one word, what do you think of when you think of evaluation of infrastructure? </a:t>
            </a:r>
          </a:p>
          <a:p>
            <a:endParaRPr lang="en-US" dirty="0">
              <a:solidFill>
                <a:srgbClr val="39B54A"/>
              </a:solidFill>
            </a:endParaRPr>
          </a:p>
          <a:p>
            <a:endParaRPr lang="en-US" dirty="0">
              <a:solidFill>
                <a:srgbClr val="FF0000"/>
              </a:solidFill>
            </a:endParaRPr>
          </a:p>
        </p:txBody>
      </p:sp>
      <p:sp>
        <p:nvSpPr>
          <p:cNvPr id="3" name="Title 2"/>
          <p:cNvSpPr>
            <a:spLocks noGrp="1"/>
          </p:cNvSpPr>
          <p:nvPr>
            <p:ph type="title"/>
          </p:nvPr>
        </p:nvSpPr>
        <p:spPr/>
        <p:txBody>
          <a:bodyPr/>
          <a:lstStyle/>
          <a:p>
            <a:r>
              <a:rPr lang="en-US" dirty="0"/>
              <a:t>POLL EVERYWHERE: Word Cloud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96330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AE2E-0CB3-F54B-9D70-94E7E4EEE4D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8DC3F8F-D437-6A48-8137-81A41DCBB3B2}"/>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F2CD37D5-6CED-CF4C-A0DE-213060B310BF}"/>
              </a:ext>
            </a:extLst>
          </p:cNvPr>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6" name="Picture 5">
            <a:extLst>
              <a:ext uri="{FF2B5EF4-FFF2-40B4-BE49-F238E27FC236}">
                <a16:creationId xmlns:a16="http://schemas.microsoft.com/office/drawing/2014/main" id="{2D254856-05DD-E740-85AB-89D8683E27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pic>
        <p:nvPicPr>
          <p:cNvPr id="5" name="Picture 4">
            <a:extLst>
              <a:ext uri="{FF2B5EF4-FFF2-40B4-BE49-F238E27FC236}">
                <a16:creationId xmlns:a16="http://schemas.microsoft.com/office/drawing/2014/main" id="{BF2F41EA-2BA5-194B-A1E1-F275F6449F55}"/>
              </a:ext>
            </a:extLst>
          </p:cNvPr>
          <p:cNvPicPr>
            <a:picLocks noChangeAspect="1"/>
          </p:cNvPicPr>
          <p:nvPr/>
        </p:nvPicPr>
        <p:blipFill>
          <a:blip r:embed="rId4"/>
          <a:stretch>
            <a:fillRect/>
          </a:stretch>
        </p:blipFill>
        <p:spPr>
          <a:xfrm>
            <a:off x="0" y="94307"/>
            <a:ext cx="9144000" cy="6669386"/>
          </a:xfrm>
          <a:prstGeom prst="rect">
            <a:avLst/>
          </a:prstGeom>
        </p:spPr>
      </p:pic>
    </p:spTree>
    <p:extLst>
      <p:ext uri="{BB962C8B-B14F-4D97-AF65-F5344CB8AC3E}">
        <p14:creationId xmlns:p14="http://schemas.microsoft.com/office/powerpoint/2010/main" val="173061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Reflection</a:t>
            </a:r>
          </a:p>
        </p:txBody>
      </p:sp>
      <p:sp>
        <p:nvSpPr>
          <p:cNvPr id="2" name="Content Placeholder 1"/>
          <p:cNvSpPr>
            <a:spLocks noGrp="1"/>
          </p:cNvSpPr>
          <p:nvPr>
            <p:ph sz="half" idx="1"/>
          </p:nvPr>
        </p:nvSpPr>
        <p:spPr>
          <a:xfrm>
            <a:off x="457200" y="1417638"/>
            <a:ext cx="4953000" cy="4708525"/>
          </a:xfrm>
        </p:spPr>
        <p:txBody>
          <a:bodyPr/>
          <a:lstStyle/>
          <a:p>
            <a:r>
              <a:rPr lang="en-US" dirty="0"/>
              <a:t>Summary from pre-work</a:t>
            </a:r>
          </a:p>
          <a:p>
            <a:r>
              <a:rPr lang="en-US" dirty="0"/>
              <a:t>What is an example from your SSIP of an infrastructure output and/or outcome measure?</a:t>
            </a:r>
          </a:p>
          <a:p>
            <a:pPr lvl="1"/>
            <a:r>
              <a:rPr lang="en-US" dirty="0"/>
              <a:t>Was it easy or challenging to identify? </a:t>
            </a:r>
          </a:p>
          <a:p>
            <a:pPr lvl="1"/>
            <a:r>
              <a:rPr lang="en-US" dirty="0"/>
              <a:t>What was an insight you gained from identifying this as part of the pre-work? </a:t>
            </a:r>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pic>
        <p:nvPicPr>
          <p:cNvPr id="6" name="Picture 6" descr="IMG_3110.JPG">
            <a:extLst>
              <a:ext uri="{FF2B5EF4-FFF2-40B4-BE49-F238E27FC236}">
                <a16:creationId xmlns:a16="http://schemas.microsoft.com/office/drawing/2014/main" id="{36112FF5-5255-434E-9AF3-BCB710584E0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92834" y="762000"/>
            <a:ext cx="3011090" cy="40147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9461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1999"/>
          </a:xfrm>
        </p:spPr>
        <p:txBody>
          <a:bodyPr/>
          <a:lstStyle/>
          <a:p>
            <a:pPr lvl="0"/>
            <a:r>
              <a:rPr lang="en-US" b="1" dirty="0"/>
              <a:t>Evaluate progress</a:t>
            </a:r>
            <a:r>
              <a:rPr lang="en-US" dirty="0"/>
              <a:t>: How is implementation going?</a:t>
            </a:r>
          </a:p>
          <a:p>
            <a:pPr lvl="1"/>
            <a:r>
              <a:rPr lang="en-US" dirty="0"/>
              <a:t>Not simply describing the activities that were implemented but relate them to the initial analysis</a:t>
            </a:r>
          </a:p>
          <a:p>
            <a:pPr lvl="1"/>
            <a:r>
              <a:rPr lang="en-US" dirty="0"/>
              <a:t>Reporting on benchmarks or other indicators of system change </a:t>
            </a:r>
          </a:p>
          <a:p>
            <a:r>
              <a:rPr lang="en-US" b="1" dirty="0"/>
              <a:t>Evaluate outcomes</a:t>
            </a:r>
            <a:r>
              <a:rPr lang="en-US" dirty="0"/>
              <a:t>: What changes are we seeing? What’s the impact of those changes?</a:t>
            </a:r>
          </a:p>
          <a:p>
            <a:pPr lvl="1"/>
            <a:r>
              <a:rPr lang="en-US" dirty="0"/>
              <a:t>How will the infrastructure support local Early Intervention Programs to implement EBPs?</a:t>
            </a:r>
          </a:p>
          <a:p>
            <a:pPr lvl="1"/>
            <a:r>
              <a:rPr lang="en-US" dirty="0"/>
              <a:t>How will the infrastructure support scaling up and/or sustainability?</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Progress Implementing the SSIP</a:t>
            </a: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Tree>
    <p:extLst>
      <p:ext uri="{BB962C8B-B14F-4D97-AF65-F5344CB8AC3E}">
        <p14:creationId xmlns:p14="http://schemas.microsoft.com/office/powerpoint/2010/main" val="3950163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11665</TotalTime>
  <Words>2358</Words>
  <Application>Microsoft Office PowerPoint</Application>
  <PresentationFormat>On-screen Show (4:3)</PresentationFormat>
  <Paragraphs>266</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Century Gothic</vt:lpstr>
      <vt:lpstr>Helvetica Neue Light</vt:lpstr>
      <vt:lpstr>Mangal</vt:lpstr>
      <vt:lpstr>Microsoft Sans Serif</vt:lpstr>
      <vt:lpstr>Times New Roman</vt:lpstr>
      <vt:lpstr>Office Theme</vt:lpstr>
      <vt:lpstr>PowerPoint Presentation</vt:lpstr>
      <vt:lpstr>Welcome!</vt:lpstr>
      <vt:lpstr>Intended Outcomes of this Session</vt:lpstr>
      <vt:lpstr>Agenda</vt:lpstr>
      <vt:lpstr>Ground Rules</vt:lpstr>
      <vt:lpstr>POLL EVERYWHERE: Word Cloud </vt:lpstr>
      <vt:lpstr>PowerPoint Presentation</vt:lpstr>
      <vt:lpstr>Reflection</vt:lpstr>
      <vt:lpstr>Progress Implementing the SSIP</vt:lpstr>
      <vt:lpstr>PowerPoint Presentation</vt:lpstr>
      <vt:lpstr>PowerPoint Presentation</vt:lpstr>
      <vt:lpstr>PowerPoint Presentation</vt:lpstr>
      <vt:lpstr>PowerPoint Presentation</vt:lpstr>
      <vt:lpstr>Example 1: Finance</vt:lpstr>
      <vt:lpstr>Example 2: Accountability/Monitoring</vt:lpstr>
      <vt:lpstr>Example 3: Coaching/Mentoring</vt:lpstr>
      <vt:lpstr>Large Group Activity: Alignment</vt:lpstr>
      <vt:lpstr>Example Evaluation of Implementation</vt:lpstr>
      <vt:lpstr>Key Take-Away Points</vt:lpstr>
      <vt:lpstr>Small Breakout Group Work </vt:lpstr>
      <vt:lpstr>Breakout Group Instructions</vt:lpstr>
      <vt:lpstr>Breakout Groups</vt:lpstr>
      <vt:lpstr>Small Breakout Group Work </vt:lpstr>
      <vt:lpstr>Wrap-Up</vt:lpstr>
      <vt:lpstr>Your Take Aways</vt:lpstr>
      <vt:lpstr>Formative Evaluation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DaSy Center</dc:creator>
  <cp:lastModifiedBy>Elaine Mulligan</cp:lastModifiedBy>
  <cp:revision>323</cp:revision>
  <cp:lastPrinted>2018-01-24T16:24:48Z</cp:lastPrinted>
  <dcterms:created xsi:type="dcterms:W3CDTF">2013-02-06T21:54:43Z</dcterms:created>
  <dcterms:modified xsi:type="dcterms:W3CDTF">2018-01-31T18:50:28Z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