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9" r:id="rId4"/>
    <p:sldId id="260" r:id="rId5"/>
    <p:sldId id="294" r:id="rId6"/>
    <p:sldId id="261" r:id="rId7"/>
    <p:sldId id="282" r:id="rId8"/>
    <p:sldId id="283" r:id="rId9"/>
    <p:sldId id="284" r:id="rId10"/>
    <p:sldId id="285" r:id="rId11"/>
    <p:sldId id="287" r:id="rId12"/>
    <p:sldId id="286" r:id="rId13"/>
    <p:sldId id="267" r:id="rId14"/>
    <p:sldId id="288" r:id="rId15"/>
    <p:sldId id="289" r:id="rId16"/>
    <p:sldId id="290" r:id="rId17"/>
    <p:sldId id="291" r:id="rId18"/>
    <p:sldId id="292" r:id="rId19"/>
    <p:sldId id="293" r:id="rId20"/>
    <p:sldId id="273" r:id="rId21"/>
    <p:sldId id="274" r:id="rId22"/>
    <p:sldId id="275" r:id="rId23"/>
    <p:sldId id="25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en, Chelsea Marie" initials="GC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410" autoAdjust="0"/>
  </p:normalViewPr>
  <p:slideViewPr>
    <p:cSldViewPr snapToGrid="0">
      <p:cViewPr varScale="1">
        <p:scale>
          <a:sx n="82" d="100"/>
          <a:sy n="82" d="100"/>
        </p:scale>
        <p:origin x="11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30310\Documents\DaSy\Copy%20of%20SSIP_PracticeMeasurementReview_0223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30310\Documents\DaSy\Copy%20of%20SSIP_PracticeMeasurementReview_0223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Sheet2!$B$58:$G$58</c:f>
              <c:strCache>
                <c:ptCount val="6"/>
                <c:pt idx="0">
                  <c:v>Training</c:v>
                </c:pt>
                <c:pt idx="1">
                  <c:v>TA</c:v>
                </c:pt>
                <c:pt idx="2">
                  <c:v>Coaching</c:v>
                </c:pt>
                <c:pt idx="3">
                  <c:v>Mentoring</c:v>
                </c:pt>
                <c:pt idx="4">
                  <c:v>CoP</c:v>
                </c:pt>
                <c:pt idx="5">
                  <c:v>Reflective Supervision*</c:v>
                </c:pt>
              </c:strCache>
            </c:strRef>
          </c:cat>
          <c:val>
            <c:numRef>
              <c:f>Sheet2!$B$59:$G$59</c:f>
              <c:numCache>
                <c:formatCode>General</c:formatCode>
                <c:ptCount val="6"/>
                <c:pt idx="0">
                  <c:v>100</c:v>
                </c:pt>
                <c:pt idx="1">
                  <c:v>69.642857142857125</c:v>
                </c:pt>
                <c:pt idx="2">
                  <c:v>89.285714285714306</c:v>
                </c:pt>
                <c:pt idx="3">
                  <c:v>39.285714285714278</c:v>
                </c:pt>
                <c:pt idx="4">
                  <c:v>14.28571428571429</c:v>
                </c:pt>
                <c:pt idx="5">
                  <c:v>17.857142857142851</c:v>
                </c:pt>
              </c:numCache>
            </c:numRef>
          </c:val>
          <c:extLst>
            <c:ext xmlns:c16="http://schemas.microsoft.com/office/drawing/2014/chart" uri="{C3380CC4-5D6E-409C-BE32-E72D297353CC}">
              <c16:uniqueId val="{00000000-76AD-46EB-9A40-824DCC61859B}"/>
            </c:ext>
          </c:extLst>
        </c:ser>
        <c:dLbls>
          <c:showLegendKey val="0"/>
          <c:showVal val="0"/>
          <c:showCatName val="0"/>
          <c:showSerName val="0"/>
          <c:showPercent val="0"/>
          <c:showBubbleSize val="0"/>
        </c:dLbls>
        <c:gapWidth val="219"/>
        <c:overlap val="-27"/>
        <c:axId val="92854144"/>
        <c:axId val="92855680"/>
      </c:barChart>
      <c:catAx>
        <c:axId val="9285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2855680"/>
        <c:crosses val="autoZero"/>
        <c:auto val="1"/>
        <c:lblAlgn val="ctr"/>
        <c:lblOffset val="100"/>
        <c:noMultiLvlLbl val="0"/>
      </c:catAx>
      <c:valAx>
        <c:axId val="928556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854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Sheet1!$A$1:$H$1</c:f>
              <c:strCache>
                <c:ptCount val="8"/>
                <c:pt idx="0">
                  <c:v>No specific EBPs</c:v>
                </c:pt>
                <c:pt idx="1">
                  <c:v>Selected DEC Recommended Practices</c:v>
                </c:pt>
                <c:pt idx="2">
                  <c:v>Family Support / Engagement Practices</c:v>
                </c:pt>
                <c:pt idx="3">
                  <c:v>Mission and Key Principles</c:v>
                </c:pt>
                <c:pt idx="4">
                  <c:v>Primary coach approach  </c:v>
                </c:pt>
                <c:pt idx="5">
                  <c:v>RBI practices  </c:v>
                </c:pt>
                <c:pt idx="6">
                  <c:v>Pyramid Model  </c:v>
                </c:pt>
                <c:pt idx="7">
                  <c:v>Other practices or frameworks</c:v>
                </c:pt>
              </c:strCache>
            </c:strRef>
          </c:cat>
          <c:val>
            <c:numRef>
              <c:f>Sheet1!$A$2:$H$2</c:f>
              <c:numCache>
                <c:formatCode>General</c:formatCode>
                <c:ptCount val="8"/>
                <c:pt idx="0">
                  <c:v>8</c:v>
                </c:pt>
                <c:pt idx="1">
                  <c:v>24</c:v>
                </c:pt>
                <c:pt idx="2">
                  <c:v>18</c:v>
                </c:pt>
                <c:pt idx="3">
                  <c:v>11</c:v>
                </c:pt>
                <c:pt idx="4">
                  <c:v>10</c:v>
                </c:pt>
                <c:pt idx="5">
                  <c:v>13</c:v>
                </c:pt>
                <c:pt idx="6">
                  <c:v>19</c:v>
                </c:pt>
                <c:pt idx="7">
                  <c:v>25</c:v>
                </c:pt>
              </c:numCache>
            </c:numRef>
          </c:val>
          <c:extLst>
            <c:ext xmlns:c16="http://schemas.microsoft.com/office/drawing/2014/chart" uri="{C3380CC4-5D6E-409C-BE32-E72D297353CC}">
              <c16:uniqueId val="{00000000-F9AF-4E84-99D8-936624877180}"/>
            </c:ext>
          </c:extLst>
        </c:ser>
        <c:dLbls>
          <c:showLegendKey val="0"/>
          <c:showVal val="0"/>
          <c:showCatName val="0"/>
          <c:showSerName val="0"/>
          <c:showPercent val="0"/>
          <c:showBubbleSize val="0"/>
        </c:dLbls>
        <c:gapWidth val="219"/>
        <c:overlap val="-27"/>
        <c:axId val="95856512"/>
        <c:axId val="95858048"/>
      </c:barChart>
      <c:catAx>
        <c:axId val="9585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5858048"/>
        <c:crosses val="autoZero"/>
        <c:auto val="1"/>
        <c:lblAlgn val="ctr"/>
        <c:lblOffset val="100"/>
        <c:noMultiLvlLbl val="0"/>
      </c:catAx>
      <c:valAx>
        <c:axId val="95858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5856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2AE16-3B65-4879-944C-36A48752FC91}"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en-US"/>
        </a:p>
      </dgm:t>
    </dgm:pt>
    <dgm:pt modelId="{4EE794F8-AFAE-469D-815F-A00AA022192C}">
      <dgm:prSet phldrT="[Text]" custT="1"/>
      <dgm:spPr/>
      <dgm:t>
        <a:bodyPr/>
        <a:lstStyle/>
        <a:p>
          <a:r>
            <a:rPr lang="en-US" sz="2800" dirty="0"/>
            <a:t>Where we are: </a:t>
          </a:r>
        </a:p>
      </dgm:t>
      <dgm:extLst>
        <a:ext uri="{E40237B7-FDA0-4F09-8148-C483321AD2D9}">
          <dgm14:cNvPr xmlns:dgm14="http://schemas.microsoft.com/office/drawing/2010/diagram" id="0" name="" descr="Where we are"/>
        </a:ext>
      </dgm:extLst>
    </dgm:pt>
    <dgm:pt modelId="{90AD9C4E-DF70-40FC-BCB1-D9E56F54FCDD}" type="parTrans" cxnId="{12E8CD67-B424-47CD-B91B-9580B9D28442}">
      <dgm:prSet/>
      <dgm:spPr/>
      <dgm:t>
        <a:bodyPr/>
        <a:lstStyle/>
        <a:p>
          <a:endParaRPr lang="en-US"/>
        </a:p>
      </dgm:t>
    </dgm:pt>
    <dgm:pt modelId="{D7075000-F05C-4414-8C63-9585165C75CC}" type="sibTrans" cxnId="{12E8CD67-B424-47CD-B91B-9580B9D28442}">
      <dgm:prSet/>
      <dgm:spPr/>
      <dgm:t>
        <a:bodyPr/>
        <a:lstStyle/>
        <a:p>
          <a:endParaRPr lang="en-US"/>
        </a:p>
      </dgm:t>
    </dgm:pt>
    <dgm:pt modelId="{6AFC23BF-BC2A-4171-A385-F7DF2540E468}">
      <dgm:prSet phldrT="[Text]"/>
      <dgm:spPr/>
      <dgm:t>
        <a:bodyPr/>
        <a:lstStyle/>
        <a:p>
          <a:r>
            <a:rPr lang="en-US" dirty="0"/>
            <a:t>PD curricula reviewed using PD rubric</a:t>
          </a:r>
        </a:p>
      </dgm:t>
      <dgm:extLst>
        <a:ext uri="{E40237B7-FDA0-4F09-8148-C483321AD2D9}">
          <dgm14:cNvPr xmlns:dgm14="http://schemas.microsoft.com/office/drawing/2010/diagram" id="0" name="" descr="Where we are: PD curricula reviewed using PD rubric, Well defined intended training outcomes, Trainer reviews and participants’ evaluation after PD offerings, Participants’ evaluation–what else is needed &#10;"/>
        </a:ext>
      </dgm:extLst>
    </dgm:pt>
    <dgm:pt modelId="{1F2D01C0-C2EF-4199-84A9-8B9EDE5DAF7A}" type="parTrans" cxnId="{FD0EB770-DD74-43EC-AEC1-B92A54C08CA0}">
      <dgm:prSet/>
      <dgm:spPr/>
      <dgm:t>
        <a:bodyPr/>
        <a:lstStyle/>
        <a:p>
          <a:endParaRPr lang="en-US"/>
        </a:p>
      </dgm:t>
    </dgm:pt>
    <dgm:pt modelId="{69B2F95B-4DF7-4F50-8EF5-1F8F17DAB559}" type="sibTrans" cxnId="{FD0EB770-DD74-43EC-AEC1-B92A54C08CA0}">
      <dgm:prSet/>
      <dgm:spPr/>
      <dgm:t>
        <a:bodyPr/>
        <a:lstStyle/>
        <a:p>
          <a:endParaRPr lang="en-US"/>
        </a:p>
      </dgm:t>
    </dgm:pt>
    <dgm:pt modelId="{EC13486B-7579-42A1-9CC4-CF5D05BFE314}">
      <dgm:prSet phldrT="[Text]" custT="1"/>
      <dgm:spPr/>
      <dgm:t>
        <a:bodyPr/>
        <a:lstStyle/>
        <a:p>
          <a:endParaRPr lang="en-US" sz="1100" dirty="0"/>
        </a:p>
        <a:p>
          <a:r>
            <a:rPr lang="en-US" sz="2400" dirty="0"/>
            <a:t>Where we will be next</a:t>
          </a:r>
          <a:r>
            <a:rPr lang="en-US" sz="1100" dirty="0"/>
            <a:t>: </a:t>
          </a:r>
        </a:p>
      </dgm:t>
      <dgm:extLst>
        <a:ext uri="{E40237B7-FDA0-4F09-8148-C483321AD2D9}">
          <dgm14:cNvPr xmlns:dgm14="http://schemas.microsoft.com/office/drawing/2010/diagram" id="0" name="" descr="Where we will be next"/>
        </a:ext>
      </dgm:extLst>
    </dgm:pt>
    <dgm:pt modelId="{127B5097-E30D-4D64-98D9-962DAC937D4C}" type="parTrans" cxnId="{8CCBA4DF-F8BD-4808-9258-FA14619FA8E0}">
      <dgm:prSet/>
      <dgm:spPr/>
      <dgm:t>
        <a:bodyPr/>
        <a:lstStyle/>
        <a:p>
          <a:endParaRPr lang="en-US"/>
        </a:p>
      </dgm:t>
    </dgm:pt>
    <dgm:pt modelId="{B7A86808-F161-4381-9DF6-85D6CC1DED17}" type="sibTrans" cxnId="{8CCBA4DF-F8BD-4808-9258-FA14619FA8E0}">
      <dgm:prSet/>
      <dgm:spPr/>
      <dgm:t>
        <a:bodyPr/>
        <a:lstStyle/>
        <a:p>
          <a:endParaRPr lang="en-US"/>
        </a:p>
      </dgm:t>
    </dgm:pt>
    <dgm:pt modelId="{85F7B5F1-5F6D-42BB-AFF9-A6A62EDF3DD7}">
      <dgm:prSet phldrT="[Text]"/>
      <dgm:spPr/>
      <dgm:t>
        <a:bodyPr/>
        <a:lstStyle/>
        <a:p>
          <a:r>
            <a:rPr lang="en-US" dirty="0"/>
            <a:t>Review current information from PD offerings participants and trainers to guide our next steps</a:t>
          </a:r>
        </a:p>
      </dgm:t>
      <dgm:extLst>
        <a:ext uri="{E40237B7-FDA0-4F09-8148-C483321AD2D9}">
          <dgm14:cNvPr xmlns:dgm14="http://schemas.microsoft.com/office/drawing/2010/diagram" id="0" name="" descr="Where we will be next: Review current information from PD offerings participants and trainers to guide our next steps&#10;"/>
        </a:ext>
      </dgm:extLst>
    </dgm:pt>
    <dgm:pt modelId="{B2482833-9B05-4420-9091-F35F751F8F17}" type="parTrans" cxnId="{EA8A8BDD-FB6C-46A0-A851-BAE8DF9DE3EE}">
      <dgm:prSet/>
      <dgm:spPr/>
      <dgm:t>
        <a:bodyPr/>
        <a:lstStyle/>
        <a:p>
          <a:endParaRPr lang="en-US"/>
        </a:p>
      </dgm:t>
    </dgm:pt>
    <dgm:pt modelId="{890D0561-3A79-425A-8275-9CAE91A2A139}" type="sibTrans" cxnId="{EA8A8BDD-FB6C-46A0-A851-BAE8DF9DE3EE}">
      <dgm:prSet/>
      <dgm:spPr/>
      <dgm:t>
        <a:bodyPr/>
        <a:lstStyle/>
        <a:p>
          <a:endParaRPr lang="en-US"/>
        </a:p>
      </dgm:t>
    </dgm:pt>
    <dgm:pt modelId="{E437840A-E460-4284-A659-A521C70FD088}">
      <dgm:prSet phldrT="[Text]"/>
      <dgm:spPr/>
      <dgm:t>
        <a:bodyPr/>
        <a:lstStyle/>
        <a:p>
          <a:r>
            <a:rPr lang="en-US" dirty="0"/>
            <a:t>Ultimate goal measure: </a:t>
          </a:r>
        </a:p>
      </dgm:t>
      <dgm:extLst>
        <a:ext uri="{E40237B7-FDA0-4F09-8148-C483321AD2D9}">
          <dgm14:cNvPr xmlns:dgm14="http://schemas.microsoft.com/office/drawing/2010/diagram" id="0" name="" descr="Ultimate goal measure: "/>
        </a:ext>
      </dgm:extLst>
    </dgm:pt>
    <dgm:pt modelId="{84FEE616-01A1-4747-85A2-CF6CA70D8AFC}" type="parTrans" cxnId="{40B6E46C-1BA7-4C06-9B03-423A61C4F10E}">
      <dgm:prSet/>
      <dgm:spPr/>
      <dgm:t>
        <a:bodyPr/>
        <a:lstStyle/>
        <a:p>
          <a:endParaRPr lang="en-US"/>
        </a:p>
      </dgm:t>
    </dgm:pt>
    <dgm:pt modelId="{D7A14349-14E7-4D63-B7CD-45A993A2B3B0}" type="sibTrans" cxnId="{40B6E46C-1BA7-4C06-9B03-423A61C4F10E}">
      <dgm:prSet/>
      <dgm:spPr/>
      <dgm:t>
        <a:bodyPr/>
        <a:lstStyle/>
        <a:p>
          <a:endParaRPr lang="en-US"/>
        </a:p>
      </dgm:t>
    </dgm:pt>
    <dgm:pt modelId="{73F8B7B0-17D7-4E6B-94B7-C3827B1B5E62}">
      <dgm:prSet phldrT="[Text]"/>
      <dgm:spPr/>
      <dgm:t>
        <a:bodyPr/>
        <a:lstStyle/>
        <a:p>
          <a:endParaRPr lang="en-US" dirty="0">
            <a:solidFill>
              <a:schemeClr val="tx1"/>
            </a:solidFill>
          </a:endParaRPr>
        </a:p>
      </dgm:t>
      <dgm:extLst>
        <a:ext uri="{E40237B7-FDA0-4F09-8148-C483321AD2D9}">
          <dgm14:cNvPr xmlns:dgm14="http://schemas.microsoft.com/office/drawing/2010/diagram" id="0" name="" descr="Ultimate goal measure: Through repeated exposure to PD offerings and coaching and reflective support, improve practices and fidelity to COS and EBP to achieve SiMR&#10;"/>
        </a:ext>
      </dgm:extLst>
    </dgm:pt>
    <dgm:pt modelId="{664BDDF4-4A61-4480-8E0F-B23711716DCC}" type="parTrans" cxnId="{3251B366-AB11-456E-BDE8-41284F77BBEF}">
      <dgm:prSet/>
      <dgm:spPr/>
      <dgm:t>
        <a:bodyPr/>
        <a:lstStyle/>
        <a:p>
          <a:endParaRPr lang="en-US"/>
        </a:p>
      </dgm:t>
    </dgm:pt>
    <dgm:pt modelId="{13808090-68B5-4A19-96FD-AC5BF4CFC764}" type="sibTrans" cxnId="{3251B366-AB11-456E-BDE8-41284F77BBEF}">
      <dgm:prSet/>
      <dgm:spPr/>
      <dgm:t>
        <a:bodyPr/>
        <a:lstStyle/>
        <a:p>
          <a:endParaRPr lang="en-US"/>
        </a:p>
      </dgm:t>
    </dgm:pt>
    <dgm:pt modelId="{92A5AD4A-E8BA-472E-8974-FFE6B1AC3BAA}">
      <dgm:prSet/>
      <dgm:spPr/>
      <dgm:t>
        <a:bodyPr/>
        <a:lstStyle/>
        <a:p>
          <a:r>
            <a:rPr lang="en-US" dirty="0"/>
            <a:t>Well defined intended training outcomes </a:t>
          </a:r>
        </a:p>
      </dgm:t>
    </dgm:pt>
    <dgm:pt modelId="{A5F3B283-F3AD-46CA-9761-91AE46048515}" type="parTrans" cxnId="{C022AE89-7531-4E0C-8208-44F063A05745}">
      <dgm:prSet/>
      <dgm:spPr/>
      <dgm:t>
        <a:bodyPr/>
        <a:lstStyle/>
        <a:p>
          <a:endParaRPr lang="en-US"/>
        </a:p>
      </dgm:t>
    </dgm:pt>
    <dgm:pt modelId="{DA14B28D-4FCF-43C5-BA76-5A3107A629BB}" type="sibTrans" cxnId="{C022AE89-7531-4E0C-8208-44F063A05745}">
      <dgm:prSet/>
      <dgm:spPr/>
      <dgm:t>
        <a:bodyPr/>
        <a:lstStyle/>
        <a:p>
          <a:endParaRPr lang="en-US"/>
        </a:p>
      </dgm:t>
    </dgm:pt>
    <dgm:pt modelId="{EDCAA8AC-F09E-4650-80AD-2A7CBDCE1FB1}">
      <dgm:prSet/>
      <dgm:spPr/>
      <dgm:t>
        <a:bodyPr/>
        <a:lstStyle/>
        <a:p>
          <a:r>
            <a:rPr lang="en-US" dirty="0"/>
            <a:t>Trainer reviews and participants’ evaluation after PD offerings</a:t>
          </a:r>
        </a:p>
      </dgm:t>
    </dgm:pt>
    <dgm:pt modelId="{13D1E1D5-7C38-4BAD-B65A-43A22AC01247}" type="parTrans" cxnId="{6D4B8996-0030-48DA-A0AA-D112D07803F4}">
      <dgm:prSet/>
      <dgm:spPr/>
      <dgm:t>
        <a:bodyPr/>
        <a:lstStyle/>
        <a:p>
          <a:endParaRPr lang="en-US"/>
        </a:p>
      </dgm:t>
    </dgm:pt>
    <dgm:pt modelId="{3C8FEBDC-64CA-4F84-93CB-7110B6E56F91}" type="sibTrans" cxnId="{6D4B8996-0030-48DA-A0AA-D112D07803F4}">
      <dgm:prSet/>
      <dgm:spPr/>
      <dgm:t>
        <a:bodyPr/>
        <a:lstStyle/>
        <a:p>
          <a:endParaRPr lang="en-US"/>
        </a:p>
      </dgm:t>
    </dgm:pt>
    <dgm:pt modelId="{715E64D1-28A1-4810-A585-E33B8627BE5E}">
      <dgm:prSet/>
      <dgm:spPr/>
      <dgm:t>
        <a:bodyPr/>
        <a:lstStyle/>
        <a:p>
          <a:r>
            <a:rPr lang="en-US" dirty="0"/>
            <a:t>Participants’ evaluation–what else is needed </a:t>
          </a:r>
        </a:p>
      </dgm:t>
    </dgm:pt>
    <dgm:pt modelId="{185B0CE8-4081-436B-8E94-CC815188ABF1}" type="parTrans" cxnId="{1C02227C-0D5A-4FBA-B168-C6D6F36C9E06}">
      <dgm:prSet/>
      <dgm:spPr/>
      <dgm:t>
        <a:bodyPr/>
        <a:lstStyle/>
        <a:p>
          <a:endParaRPr lang="en-US"/>
        </a:p>
      </dgm:t>
    </dgm:pt>
    <dgm:pt modelId="{C3F06E21-3F60-44BE-B426-CCC8498BFFB6}" type="sibTrans" cxnId="{1C02227C-0D5A-4FBA-B168-C6D6F36C9E06}">
      <dgm:prSet/>
      <dgm:spPr/>
      <dgm:t>
        <a:bodyPr/>
        <a:lstStyle/>
        <a:p>
          <a:endParaRPr lang="en-US"/>
        </a:p>
      </dgm:t>
    </dgm:pt>
    <dgm:pt modelId="{462F9197-DE24-4B99-AC1F-4D9A55061F22}">
      <dgm:prSet/>
      <dgm:spPr/>
      <dgm:t>
        <a:bodyPr/>
        <a:lstStyle/>
        <a:p>
          <a:r>
            <a:rPr lang="en-US" dirty="0"/>
            <a:t>Through repeated exposure to PD offerings and coaching and reflective support, improve practices and fidelity to COS and EBP to achieve </a:t>
          </a:r>
          <a:r>
            <a:rPr lang="en-US" dirty="0" err="1"/>
            <a:t>SiMR</a:t>
          </a:r>
          <a:endParaRPr lang="en-US" dirty="0"/>
        </a:p>
      </dgm:t>
    </dgm:pt>
    <dgm:pt modelId="{B75E4817-57FC-4A9A-A1EA-10E7CAA3E192}" type="parTrans" cxnId="{81A35102-D53B-4E63-87BB-4F23D3C333AF}">
      <dgm:prSet/>
      <dgm:spPr/>
      <dgm:t>
        <a:bodyPr/>
        <a:lstStyle/>
        <a:p>
          <a:endParaRPr lang="en-US"/>
        </a:p>
      </dgm:t>
    </dgm:pt>
    <dgm:pt modelId="{15C034D9-784B-4EFE-8F37-161D7A3975CB}" type="sibTrans" cxnId="{81A35102-D53B-4E63-87BB-4F23D3C333AF}">
      <dgm:prSet/>
      <dgm:spPr/>
      <dgm:t>
        <a:bodyPr/>
        <a:lstStyle/>
        <a:p>
          <a:endParaRPr lang="en-US"/>
        </a:p>
      </dgm:t>
    </dgm:pt>
    <dgm:pt modelId="{8A20A647-3406-4F43-98DF-DBAE0F8BD25C}" type="pres">
      <dgm:prSet presAssocID="{B7D2AE16-3B65-4879-944C-36A48752FC91}" presName="Name0" presStyleCnt="0">
        <dgm:presLayoutVars>
          <dgm:chMax val="5"/>
          <dgm:chPref val="5"/>
          <dgm:dir/>
          <dgm:animLvl val="lvl"/>
        </dgm:presLayoutVars>
      </dgm:prSet>
      <dgm:spPr/>
    </dgm:pt>
    <dgm:pt modelId="{17EE6B1F-FCD6-483A-98EA-4EF33C10D454}" type="pres">
      <dgm:prSet presAssocID="{4EE794F8-AFAE-469D-815F-A00AA022192C}" presName="parentText1" presStyleLbl="node1" presStyleIdx="0" presStyleCnt="3">
        <dgm:presLayoutVars>
          <dgm:chMax/>
          <dgm:chPref val="3"/>
          <dgm:bulletEnabled val="1"/>
        </dgm:presLayoutVars>
      </dgm:prSet>
      <dgm:spPr/>
    </dgm:pt>
    <dgm:pt modelId="{B996F84D-611A-4C66-BB0A-D170467B8D98}" type="pres">
      <dgm:prSet presAssocID="{4EE794F8-AFAE-469D-815F-A00AA022192C}" presName="childText1" presStyleLbl="solidAlignAcc1" presStyleIdx="0" presStyleCnt="3">
        <dgm:presLayoutVars>
          <dgm:chMax val="0"/>
          <dgm:chPref val="0"/>
          <dgm:bulletEnabled val="1"/>
        </dgm:presLayoutVars>
      </dgm:prSet>
      <dgm:spPr/>
    </dgm:pt>
    <dgm:pt modelId="{D640252C-D04D-4020-AB26-A5238A513712}" type="pres">
      <dgm:prSet presAssocID="{EC13486B-7579-42A1-9CC4-CF5D05BFE314}" presName="parentText2" presStyleLbl="node1" presStyleIdx="1" presStyleCnt="3">
        <dgm:presLayoutVars>
          <dgm:chMax/>
          <dgm:chPref val="3"/>
          <dgm:bulletEnabled val="1"/>
        </dgm:presLayoutVars>
      </dgm:prSet>
      <dgm:spPr/>
    </dgm:pt>
    <dgm:pt modelId="{0BF87212-1891-4C47-B193-2DA6AD8E3FF8}" type="pres">
      <dgm:prSet presAssocID="{EC13486B-7579-42A1-9CC4-CF5D05BFE314}" presName="childText2" presStyleLbl="solidAlignAcc1" presStyleIdx="1" presStyleCnt="3">
        <dgm:presLayoutVars>
          <dgm:chMax val="0"/>
          <dgm:chPref val="0"/>
          <dgm:bulletEnabled val="1"/>
        </dgm:presLayoutVars>
      </dgm:prSet>
      <dgm:spPr/>
    </dgm:pt>
    <dgm:pt modelId="{24ED94C7-DEAD-4ECB-8F5D-52AF6515115E}" type="pres">
      <dgm:prSet presAssocID="{E437840A-E460-4284-A659-A521C70FD088}" presName="parentText3" presStyleLbl="node1" presStyleIdx="2" presStyleCnt="3" custLinFactNeighborX="4081">
        <dgm:presLayoutVars>
          <dgm:chMax/>
          <dgm:chPref val="3"/>
          <dgm:bulletEnabled val="1"/>
        </dgm:presLayoutVars>
      </dgm:prSet>
      <dgm:spPr/>
    </dgm:pt>
    <dgm:pt modelId="{AADFC392-DB95-475C-86F4-7B9A115869EE}" type="pres">
      <dgm:prSet presAssocID="{E437840A-E460-4284-A659-A521C70FD088}" presName="childText3" presStyleLbl="solidAlignAcc1" presStyleIdx="2" presStyleCnt="3">
        <dgm:presLayoutVars>
          <dgm:chMax val="0"/>
          <dgm:chPref val="0"/>
          <dgm:bulletEnabled val="1"/>
        </dgm:presLayoutVars>
      </dgm:prSet>
      <dgm:spPr/>
    </dgm:pt>
  </dgm:ptLst>
  <dgm:cxnLst>
    <dgm:cxn modelId="{81A35102-D53B-4E63-87BB-4F23D3C333AF}" srcId="{E437840A-E460-4284-A659-A521C70FD088}" destId="{462F9197-DE24-4B99-AC1F-4D9A55061F22}" srcOrd="1" destOrd="0" parTransId="{B75E4817-57FC-4A9A-A1EA-10E7CAA3E192}" sibTransId="{15C034D9-784B-4EFE-8F37-161D7A3975CB}"/>
    <dgm:cxn modelId="{CD842C07-587D-4AA0-A8FA-4D98237D1644}" type="presOf" srcId="{6AFC23BF-BC2A-4171-A385-F7DF2540E468}" destId="{B996F84D-611A-4C66-BB0A-D170467B8D98}" srcOrd="0" destOrd="0" presId="urn:microsoft.com/office/officeart/2009/3/layout/IncreasingArrowsProcess"/>
    <dgm:cxn modelId="{8748D309-B1A5-4E37-B4DD-8CACFF4DABC7}" type="presOf" srcId="{715E64D1-28A1-4810-A585-E33B8627BE5E}" destId="{B996F84D-611A-4C66-BB0A-D170467B8D98}" srcOrd="0" destOrd="3" presId="urn:microsoft.com/office/officeart/2009/3/layout/IncreasingArrowsProcess"/>
    <dgm:cxn modelId="{0F2E1B20-9806-4CA6-B3AC-D39D17CE06F3}" type="presOf" srcId="{85F7B5F1-5F6D-42BB-AFF9-A6A62EDF3DD7}" destId="{0BF87212-1891-4C47-B193-2DA6AD8E3FF8}" srcOrd="0" destOrd="0" presId="urn:microsoft.com/office/officeart/2009/3/layout/IncreasingArrowsProcess"/>
    <dgm:cxn modelId="{92AAD029-2284-4756-B008-95C6DD14A21E}" type="presOf" srcId="{462F9197-DE24-4B99-AC1F-4D9A55061F22}" destId="{AADFC392-DB95-475C-86F4-7B9A115869EE}" srcOrd="0" destOrd="1" presId="urn:microsoft.com/office/officeart/2009/3/layout/IncreasingArrowsProcess"/>
    <dgm:cxn modelId="{9826BD36-D5A3-44C8-AA33-7A8D43B23A39}" type="presOf" srcId="{B7D2AE16-3B65-4879-944C-36A48752FC91}" destId="{8A20A647-3406-4F43-98DF-DBAE0F8BD25C}" srcOrd="0" destOrd="0" presId="urn:microsoft.com/office/officeart/2009/3/layout/IncreasingArrowsProcess"/>
    <dgm:cxn modelId="{3251B366-AB11-456E-BDE8-41284F77BBEF}" srcId="{E437840A-E460-4284-A659-A521C70FD088}" destId="{73F8B7B0-17D7-4E6B-94B7-C3827B1B5E62}" srcOrd="0" destOrd="0" parTransId="{664BDDF4-4A61-4480-8E0F-B23711716DCC}" sibTransId="{13808090-68B5-4A19-96FD-AC5BF4CFC764}"/>
    <dgm:cxn modelId="{12E8CD67-B424-47CD-B91B-9580B9D28442}" srcId="{B7D2AE16-3B65-4879-944C-36A48752FC91}" destId="{4EE794F8-AFAE-469D-815F-A00AA022192C}" srcOrd="0" destOrd="0" parTransId="{90AD9C4E-DF70-40FC-BCB1-D9E56F54FCDD}" sibTransId="{D7075000-F05C-4414-8C63-9585165C75CC}"/>
    <dgm:cxn modelId="{28AD0469-D48A-438C-83E0-4A4A885874BA}" type="presOf" srcId="{73F8B7B0-17D7-4E6B-94B7-C3827B1B5E62}" destId="{AADFC392-DB95-475C-86F4-7B9A115869EE}" srcOrd="0" destOrd="0" presId="urn:microsoft.com/office/officeart/2009/3/layout/IncreasingArrowsProcess"/>
    <dgm:cxn modelId="{40B6E46C-1BA7-4C06-9B03-423A61C4F10E}" srcId="{B7D2AE16-3B65-4879-944C-36A48752FC91}" destId="{E437840A-E460-4284-A659-A521C70FD088}" srcOrd="2" destOrd="0" parTransId="{84FEE616-01A1-4747-85A2-CF6CA70D8AFC}" sibTransId="{D7A14349-14E7-4D63-B7CD-45A993A2B3B0}"/>
    <dgm:cxn modelId="{7246EF6E-4D57-4B5B-A01D-3D095D73DDCA}" type="presOf" srcId="{EC13486B-7579-42A1-9CC4-CF5D05BFE314}" destId="{D640252C-D04D-4020-AB26-A5238A513712}" srcOrd="0" destOrd="0" presId="urn:microsoft.com/office/officeart/2009/3/layout/IncreasingArrowsProcess"/>
    <dgm:cxn modelId="{FD0EB770-DD74-43EC-AEC1-B92A54C08CA0}" srcId="{4EE794F8-AFAE-469D-815F-A00AA022192C}" destId="{6AFC23BF-BC2A-4171-A385-F7DF2540E468}" srcOrd="0" destOrd="0" parTransId="{1F2D01C0-C2EF-4199-84A9-8B9EDE5DAF7A}" sibTransId="{69B2F95B-4DF7-4F50-8EF5-1F8F17DAB559}"/>
    <dgm:cxn modelId="{1C02227C-0D5A-4FBA-B168-C6D6F36C9E06}" srcId="{4EE794F8-AFAE-469D-815F-A00AA022192C}" destId="{715E64D1-28A1-4810-A585-E33B8627BE5E}" srcOrd="3" destOrd="0" parTransId="{185B0CE8-4081-436B-8E94-CC815188ABF1}" sibTransId="{C3F06E21-3F60-44BE-B426-CCC8498BFFB6}"/>
    <dgm:cxn modelId="{C022AE89-7531-4E0C-8208-44F063A05745}" srcId="{4EE794F8-AFAE-469D-815F-A00AA022192C}" destId="{92A5AD4A-E8BA-472E-8974-FFE6B1AC3BAA}" srcOrd="1" destOrd="0" parTransId="{A5F3B283-F3AD-46CA-9761-91AE46048515}" sibTransId="{DA14B28D-4FCF-43C5-BA76-5A3107A629BB}"/>
    <dgm:cxn modelId="{E2FA748F-B890-4F2E-883D-E27BD1AC1AE8}" type="presOf" srcId="{E437840A-E460-4284-A659-A521C70FD088}" destId="{24ED94C7-DEAD-4ECB-8F5D-52AF6515115E}" srcOrd="0" destOrd="0" presId="urn:microsoft.com/office/officeart/2009/3/layout/IncreasingArrowsProcess"/>
    <dgm:cxn modelId="{6D4B8996-0030-48DA-A0AA-D112D07803F4}" srcId="{4EE794F8-AFAE-469D-815F-A00AA022192C}" destId="{EDCAA8AC-F09E-4650-80AD-2A7CBDCE1FB1}" srcOrd="2" destOrd="0" parTransId="{13D1E1D5-7C38-4BAD-B65A-43A22AC01247}" sibTransId="{3C8FEBDC-64CA-4F84-93CB-7110B6E56F91}"/>
    <dgm:cxn modelId="{823ACF97-701D-47D1-8712-7E3AFF5FF51F}" type="presOf" srcId="{92A5AD4A-E8BA-472E-8974-FFE6B1AC3BAA}" destId="{B996F84D-611A-4C66-BB0A-D170467B8D98}" srcOrd="0" destOrd="1" presId="urn:microsoft.com/office/officeart/2009/3/layout/IncreasingArrowsProcess"/>
    <dgm:cxn modelId="{9B4F2999-8949-4BF4-AA44-FC29DADDD35E}" type="presOf" srcId="{4EE794F8-AFAE-469D-815F-A00AA022192C}" destId="{17EE6B1F-FCD6-483A-98EA-4EF33C10D454}" srcOrd="0" destOrd="0" presId="urn:microsoft.com/office/officeart/2009/3/layout/IncreasingArrowsProcess"/>
    <dgm:cxn modelId="{3E8190C7-1FF9-45F7-9122-47FECBF458BE}" type="presOf" srcId="{EDCAA8AC-F09E-4650-80AD-2A7CBDCE1FB1}" destId="{B996F84D-611A-4C66-BB0A-D170467B8D98}" srcOrd="0" destOrd="2" presId="urn:microsoft.com/office/officeart/2009/3/layout/IncreasingArrowsProcess"/>
    <dgm:cxn modelId="{EA8A8BDD-FB6C-46A0-A851-BAE8DF9DE3EE}" srcId="{EC13486B-7579-42A1-9CC4-CF5D05BFE314}" destId="{85F7B5F1-5F6D-42BB-AFF9-A6A62EDF3DD7}" srcOrd="0" destOrd="0" parTransId="{B2482833-9B05-4420-9091-F35F751F8F17}" sibTransId="{890D0561-3A79-425A-8275-9CAE91A2A139}"/>
    <dgm:cxn modelId="{8CCBA4DF-F8BD-4808-9258-FA14619FA8E0}" srcId="{B7D2AE16-3B65-4879-944C-36A48752FC91}" destId="{EC13486B-7579-42A1-9CC4-CF5D05BFE314}" srcOrd="1" destOrd="0" parTransId="{127B5097-E30D-4D64-98D9-962DAC937D4C}" sibTransId="{B7A86808-F161-4381-9DF6-85D6CC1DED17}"/>
    <dgm:cxn modelId="{B520B872-4520-4FEA-9E1D-0C848F22911D}" type="presParOf" srcId="{8A20A647-3406-4F43-98DF-DBAE0F8BD25C}" destId="{17EE6B1F-FCD6-483A-98EA-4EF33C10D454}" srcOrd="0" destOrd="0" presId="urn:microsoft.com/office/officeart/2009/3/layout/IncreasingArrowsProcess"/>
    <dgm:cxn modelId="{8753D5D8-E19B-4A33-B58F-579C2C917A7A}" type="presParOf" srcId="{8A20A647-3406-4F43-98DF-DBAE0F8BD25C}" destId="{B996F84D-611A-4C66-BB0A-D170467B8D98}" srcOrd="1" destOrd="0" presId="urn:microsoft.com/office/officeart/2009/3/layout/IncreasingArrowsProcess"/>
    <dgm:cxn modelId="{1BF71339-7E16-44A6-9256-3DA2E912283D}" type="presParOf" srcId="{8A20A647-3406-4F43-98DF-DBAE0F8BD25C}" destId="{D640252C-D04D-4020-AB26-A5238A513712}" srcOrd="2" destOrd="0" presId="urn:microsoft.com/office/officeart/2009/3/layout/IncreasingArrowsProcess"/>
    <dgm:cxn modelId="{4FEC6526-5B73-4DE6-986F-EA588BD9AA64}" type="presParOf" srcId="{8A20A647-3406-4F43-98DF-DBAE0F8BD25C}" destId="{0BF87212-1891-4C47-B193-2DA6AD8E3FF8}" srcOrd="3" destOrd="0" presId="urn:microsoft.com/office/officeart/2009/3/layout/IncreasingArrowsProcess"/>
    <dgm:cxn modelId="{3ABD4E84-24D0-49B3-921A-FF7CE9B92E76}" type="presParOf" srcId="{8A20A647-3406-4F43-98DF-DBAE0F8BD25C}" destId="{24ED94C7-DEAD-4ECB-8F5D-52AF6515115E}" srcOrd="4" destOrd="0" presId="urn:microsoft.com/office/officeart/2009/3/layout/IncreasingArrowsProcess"/>
    <dgm:cxn modelId="{6F339812-1E15-4534-9D17-8FABEEB2A4E6}" type="presParOf" srcId="{8A20A647-3406-4F43-98DF-DBAE0F8BD25C}" destId="{AADFC392-DB95-475C-86F4-7B9A115869E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D2AE16-3B65-4879-944C-36A48752FC91}"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en-US"/>
        </a:p>
      </dgm:t>
    </dgm:pt>
    <dgm:pt modelId="{4EE794F8-AFAE-469D-815F-A00AA022192C}">
      <dgm:prSet phldrT="[Text]" custT="1"/>
      <dgm:spPr/>
      <dgm:t>
        <a:bodyPr/>
        <a:lstStyle/>
        <a:p>
          <a:r>
            <a:rPr lang="en-US" sz="2800" dirty="0"/>
            <a:t>Where we are: </a:t>
          </a:r>
        </a:p>
      </dgm:t>
    </dgm:pt>
    <dgm:pt modelId="{90AD9C4E-DF70-40FC-BCB1-D9E56F54FCDD}" type="parTrans" cxnId="{12E8CD67-B424-47CD-B91B-9580B9D28442}">
      <dgm:prSet/>
      <dgm:spPr/>
      <dgm:t>
        <a:bodyPr/>
        <a:lstStyle/>
        <a:p>
          <a:endParaRPr lang="en-US"/>
        </a:p>
      </dgm:t>
    </dgm:pt>
    <dgm:pt modelId="{D7075000-F05C-4414-8C63-9585165C75CC}" type="sibTrans" cxnId="{12E8CD67-B424-47CD-B91B-9580B9D28442}">
      <dgm:prSet/>
      <dgm:spPr/>
      <dgm:t>
        <a:bodyPr/>
        <a:lstStyle/>
        <a:p>
          <a:endParaRPr lang="en-US"/>
        </a:p>
      </dgm:t>
    </dgm:pt>
    <dgm:pt modelId="{6AFC23BF-BC2A-4171-A385-F7DF2540E468}">
      <dgm:prSet phldrT="[Text]"/>
      <dgm:spPr/>
      <dgm:t>
        <a:bodyPr/>
        <a:lstStyle/>
        <a:p>
          <a:r>
            <a:rPr lang="en-US" dirty="0"/>
            <a:t>Extensive Training has occurred</a:t>
          </a:r>
        </a:p>
      </dgm:t>
    </dgm:pt>
    <dgm:pt modelId="{1F2D01C0-C2EF-4199-84A9-8B9EDE5DAF7A}" type="parTrans" cxnId="{FD0EB770-DD74-43EC-AEC1-B92A54C08CA0}">
      <dgm:prSet/>
      <dgm:spPr/>
      <dgm:t>
        <a:bodyPr/>
        <a:lstStyle/>
        <a:p>
          <a:endParaRPr lang="en-US"/>
        </a:p>
      </dgm:t>
    </dgm:pt>
    <dgm:pt modelId="{69B2F95B-4DF7-4F50-8EF5-1F8F17DAB559}" type="sibTrans" cxnId="{FD0EB770-DD74-43EC-AEC1-B92A54C08CA0}">
      <dgm:prSet/>
      <dgm:spPr/>
      <dgm:t>
        <a:bodyPr/>
        <a:lstStyle/>
        <a:p>
          <a:endParaRPr lang="en-US"/>
        </a:p>
      </dgm:t>
    </dgm:pt>
    <dgm:pt modelId="{EC13486B-7579-42A1-9CC4-CF5D05BFE314}">
      <dgm:prSet phldrT="[Text]" custT="1"/>
      <dgm:spPr/>
      <dgm:t>
        <a:bodyPr/>
        <a:lstStyle/>
        <a:p>
          <a:endParaRPr lang="en-US" sz="1100" dirty="0"/>
        </a:p>
        <a:p>
          <a:r>
            <a:rPr lang="en-US" sz="2400" dirty="0"/>
            <a:t>Where we will be next</a:t>
          </a:r>
          <a:r>
            <a:rPr lang="en-US" sz="1100" dirty="0"/>
            <a:t>: </a:t>
          </a:r>
        </a:p>
      </dgm:t>
    </dgm:pt>
    <dgm:pt modelId="{127B5097-E30D-4D64-98D9-962DAC937D4C}" type="parTrans" cxnId="{8CCBA4DF-F8BD-4808-9258-FA14619FA8E0}">
      <dgm:prSet/>
      <dgm:spPr/>
      <dgm:t>
        <a:bodyPr/>
        <a:lstStyle/>
        <a:p>
          <a:endParaRPr lang="en-US"/>
        </a:p>
      </dgm:t>
    </dgm:pt>
    <dgm:pt modelId="{B7A86808-F161-4381-9DF6-85D6CC1DED17}" type="sibTrans" cxnId="{8CCBA4DF-F8BD-4808-9258-FA14619FA8E0}">
      <dgm:prSet/>
      <dgm:spPr/>
      <dgm:t>
        <a:bodyPr/>
        <a:lstStyle/>
        <a:p>
          <a:endParaRPr lang="en-US"/>
        </a:p>
      </dgm:t>
    </dgm:pt>
    <dgm:pt modelId="{85F7B5F1-5F6D-42BB-AFF9-A6A62EDF3DD7}">
      <dgm:prSet phldrT="[Text]"/>
      <dgm:spPr/>
      <dgm:t>
        <a:bodyPr/>
        <a:lstStyle/>
        <a:p>
          <a:r>
            <a:rPr lang="en-US" dirty="0"/>
            <a:t>Analyze surveys for base line</a:t>
          </a:r>
        </a:p>
      </dgm:t>
    </dgm:pt>
    <dgm:pt modelId="{B2482833-9B05-4420-9091-F35F751F8F17}" type="parTrans" cxnId="{EA8A8BDD-FB6C-46A0-A851-BAE8DF9DE3EE}">
      <dgm:prSet/>
      <dgm:spPr/>
      <dgm:t>
        <a:bodyPr/>
        <a:lstStyle/>
        <a:p>
          <a:endParaRPr lang="en-US"/>
        </a:p>
      </dgm:t>
    </dgm:pt>
    <dgm:pt modelId="{890D0561-3A79-425A-8275-9CAE91A2A139}" type="sibTrans" cxnId="{EA8A8BDD-FB6C-46A0-A851-BAE8DF9DE3EE}">
      <dgm:prSet/>
      <dgm:spPr/>
      <dgm:t>
        <a:bodyPr/>
        <a:lstStyle/>
        <a:p>
          <a:endParaRPr lang="en-US"/>
        </a:p>
      </dgm:t>
    </dgm:pt>
    <dgm:pt modelId="{E437840A-E460-4284-A659-A521C70FD088}">
      <dgm:prSet phldrT="[Text]"/>
      <dgm:spPr/>
      <dgm:t>
        <a:bodyPr/>
        <a:lstStyle/>
        <a:p>
          <a:r>
            <a:rPr lang="en-US" dirty="0"/>
            <a:t>Ultimate goal measure: </a:t>
          </a:r>
        </a:p>
      </dgm:t>
    </dgm:pt>
    <dgm:pt modelId="{84FEE616-01A1-4747-85A2-CF6CA70D8AFC}" type="parTrans" cxnId="{40B6E46C-1BA7-4C06-9B03-423A61C4F10E}">
      <dgm:prSet/>
      <dgm:spPr/>
      <dgm:t>
        <a:bodyPr/>
        <a:lstStyle/>
        <a:p>
          <a:endParaRPr lang="en-US"/>
        </a:p>
      </dgm:t>
    </dgm:pt>
    <dgm:pt modelId="{D7A14349-14E7-4D63-B7CD-45A993A2B3B0}" type="sibTrans" cxnId="{40B6E46C-1BA7-4C06-9B03-423A61C4F10E}">
      <dgm:prSet/>
      <dgm:spPr/>
      <dgm:t>
        <a:bodyPr/>
        <a:lstStyle/>
        <a:p>
          <a:endParaRPr lang="en-US"/>
        </a:p>
      </dgm:t>
    </dgm:pt>
    <dgm:pt modelId="{73F8B7B0-17D7-4E6B-94B7-C3827B1B5E62}">
      <dgm:prSet phldrT="[Text]"/>
      <dgm:spPr/>
      <dgm:t>
        <a:bodyPr/>
        <a:lstStyle/>
        <a:p>
          <a:r>
            <a:rPr lang="en-US" dirty="0"/>
            <a:t>Increased fidelity  measures  </a:t>
          </a:r>
        </a:p>
        <a:p>
          <a:r>
            <a:rPr lang="en-US" dirty="0"/>
            <a:t>Increased number of staff practicing with fidelity </a:t>
          </a:r>
          <a:endParaRPr lang="en-US" dirty="0">
            <a:solidFill>
              <a:schemeClr val="tx1"/>
            </a:solidFill>
          </a:endParaRPr>
        </a:p>
      </dgm:t>
    </dgm:pt>
    <dgm:pt modelId="{664BDDF4-4A61-4480-8E0F-B23711716DCC}" type="parTrans" cxnId="{3251B366-AB11-456E-BDE8-41284F77BBEF}">
      <dgm:prSet/>
      <dgm:spPr/>
      <dgm:t>
        <a:bodyPr/>
        <a:lstStyle/>
        <a:p>
          <a:endParaRPr lang="en-US"/>
        </a:p>
      </dgm:t>
    </dgm:pt>
    <dgm:pt modelId="{13808090-68B5-4A19-96FD-AC5BF4CFC764}" type="sibTrans" cxnId="{3251B366-AB11-456E-BDE8-41284F77BBEF}">
      <dgm:prSet/>
      <dgm:spPr/>
      <dgm:t>
        <a:bodyPr/>
        <a:lstStyle/>
        <a:p>
          <a:endParaRPr lang="en-US"/>
        </a:p>
      </dgm:t>
    </dgm:pt>
    <dgm:pt modelId="{5C9218EF-E76F-45D3-9568-5C0D518997ED}">
      <dgm:prSet/>
      <dgm:spPr/>
      <dgm:t>
        <a:bodyPr/>
        <a:lstStyle/>
        <a:p>
          <a:r>
            <a:rPr lang="en-US" dirty="0"/>
            <a:t>Surveys have been developed for interventionists and families	on knowledge level</a:t>
          </a:r>
        </a:p>
      </dgm:t>
    </dgm:pt>
    <dgm:pt modelId="{10BB8EF6-2066-4F2E-9CE9-DE74556FCE09}" type="parTrans" cxnId="{5C170854-A52A-45F2-AC20-B45AD0F92F9C}">
      <dgm:prSet/>
      <dgm:spPr/>
      <dgm:t>
        <a:bodyPr/>
        <a:lstStyle/>
        <a:p>
          <a:endParaRPr lang="en-US"/>
        </a:p>
      </dgm:t>
    </dgm:pt>
    <dgm:pt modelId="{A0AC523D-255B-4B3E-999D-A858571219FD}" type="sibTrans" cxnId="{5C170854-A52A-45F2-AC20-B45AD0F92F9C}">
      <dgm:prSet/>
      <dgm:spPr/>
      <dgm:t>
        <a:bodyPr/>
        <a:lstStyle/>
        <a:p>
          <a:endParaRPr lang="en-US"/>
        </a:p>
      </dgm:t>
    </dgm:pt>
    <dgm:pt modelId="{C22EBC30-C7BD-4D3A-999B-9A751F4CB68F}">
      <dgm:prSet/>
      <dgm:spPr/>
      <dgm:t>
        <a:bodyPr/>
        <a:lstStyle/>
        <a:p>
          <a:r>
            <a:rPr lang="en-US"/>
            <a:t>Institute observations and fidelity checklists </a:t>
          </a:r>
          <a:endParaRPr lang="en-US" dirty="0"/>
        </a:p>
      </dgm:t>
    </dgm:pt>
    <dgm:pt modelId="{71FB7627-4664-4569-9883-554CD7CE93C9}" type="parTrans" cxnId="{47016FD2-BAC9-4086-9CDC-A7A77BF55258}">
      <dgm:prSet/>
      <dgm:spPr/>
      <dgm:t>
        <a:bodyPr/>
        <a:lstStyle/>
        <a:p>
          <a:endParaRPr lang="en-US"/>
        </a:p>
      </dgm:t>
    </dgm:pt>
    <dgm:pt modelId="{9AE0EDE8-3BEE-44F1-B0A3-FF583C5814AB}" type="sibTrans" cxnId="{47016FD2-BAC9-4086-9CDC-A7A77BF55258}">
      <dgm:prSet/>
      <dgm:spPr/>
      <dgm:t>
        <a:bodyPr/>
        <a:lstStyle/>
        <a:p>
          <a:endParaRPr lang="en-US"/>
        </a:p>
      </dgm:t>
    </dgm:pt>
    <dgm:pt modelId="{CB012333-8CF1-46E1-8F59-4E768CC54919}">
      <dgm:prSet/>
      <dgm:spPr/>
      <dgm:t>
        <a:bodyPr/>
        <a:lstStyle/>
        <a:p>
          <a:r>
            <a:rPr lang="en-US" dirty="0"/>
            <a:t>Review of coaching logs</a:t>
          </a:r>
        </a:p>
      </dgm:t>
    </dgm:pt>
    <dgm:pt modelId="{028DD995-D305-404A-AF70-4797D61C0F0C}" type="parTrans" cxnId="{5272426C-AA40-4522-8228-AF67EB57FB06}">
      <dgm:prSet/>
      <dgm:spPr/>
      <dgm:t>
        <a:bodyPr/>
        <a:lstStyle/>
        <a:p>
          <a:endParaRPr lang="en-US"/>
        </a:p>
      </dgm:t>
    </dgm:pt>
    <dgm:pt modelId="{3C47D805-EA54-45F1-AA60-972F590C4E33}" type="sibTrans" cxnId="{5272426C-AA40-4522-8228-AF67EB57FB06}">
      <dgm:prSet/>
      <dgm:spPr/>
      <dgm:t>
        <a:bodyPr/>
        <a:lstStyle/>
        <a:p>
          <a:endParaRPr lang="en-US"/>
        </a:p>
      </dgm:t>
    </dgm:pt>
    <dgm:pt modelId="{3485C906-9DC7-48FC-BDA6-46AED0921D34}">
      <dgm:prSet/>
      <dgm:spPr/>
      <dgm:t>
        <a:bodyPr/>
        <a:lstStyle/>
        <a:p>
          <a:r>
            <a:rPr lang="en-US" dirty="0"/>
            <a:t>Possibly compare child outcomes </a:t>
          </a:r>
        </a:p>
      </dgm:t>
    </dgm:pt>
    <dgm:pt modelId="{869E40A1-198C-45C3-80B9-68D46D373AC7}" type="parTrans" cxnId="{D3CC3524-2B08-4830-8486-E43A3FFACCB8}">
      <dgm:prSet/>
      <dgm:spPr/>
      <dgm:t>
        <a:bodyPr/>
        <a:lstStyle/>
        <a:p>
          <a:endParaRPr lang="en-US"/>
        </a:p>
      </dgm:t>
    </dgm:pt>
    <dgm:pt modelId="{07657D6C-B442-43D0-B395-3E21DD894850}" type="sibTrans" cxnId="{D3CC3524-2B08-4830-8486-E43A3FFACCB8}">
      <dgm:prSet/>
      <dgm:spPr/>
      <dgm:t>
        <a:bodyPr/>
        <a:lstStyle/>
        <a:p>
          <a:endParaRPr lang="en-US"/>
        </a:p>
      </dgm:t>
    </dgm:pt>
    <dgm:pt modelId="{8A20A647-3406-4F43-98DF-DBAE0F8BD25C}" type="pres">
      <dgm:prSet presAssocID="{B7D2AE16-3B65-4879-944C-36A48752FC91}" presName="Name0" presStyleCnt="0">
        <dgm:presLayoutVars>
          <dgm:chMax val="5"/>
          <dgm:chPref val="5"/>
          <dgm:dir/>
          <dgm:animLvl val="lvl"/>
        </dgm:presLayoutVars>
      </dgm:prSet>
      <dgm:spPr/>
    </dgm:pt>
    <dgm:pt modelId="{17EE6B1F-FCD6-483A-98EA-4EF33C10D454}" type="pres">
      <dgm:prSet presAssocID="{4EE794F8-AFAE-469D-815F-A00AA022192C}" presName="parentText1" presStyleLbl="node1" presStyleIdx="0" presStyleCnt="3">
        <dgm:presLayoutVars>
          <dgm:chMax/>
          <dgm:chPref val="3"/>
          <dgm:bulletEnabled val="1"/>
        </dgm:presLayoutVars>
      </dgm:prSet>
      <dgm:spPr/>
    </dgm:pt>
    <dgm:pt modelId="{B996F84D-611A-4C66-BB0A-D170467B8D98}" type="pres">
      <dgm:prSet presAssocID="{4EE794F8-AFAE-469D-815F-A00AA022192C}" presName="childText1" presStyleLbl="solidAlignAcc1" presStyleIdx="0" presStyleCnt="3">
        <dgm:presLayoutVars>
          <dgm:chMax val="0"/>
          <dgm:chPref val="0"/>
          <dgm:bulletEnabled val="1"/>
        </dgm:presLayoutVars>
      </dgm:prSet>
      <dgm:spPr/>
    </dgm:pt>
    <dgm:pt modelId="{D640252C-D04D-4020-AB26-A5238A513712}" type="pres">
      <dgm:prSet presAssocID="{EC13486B-7579-42A1-9CC4-CF5D05BFE314}" presName="parentText2" presStyleLbl="node1" presStyleIdx="1" presStyleCnt="3">
        <dgm:presLayoutVars>
          <dgm:chMax/>
          <dgm:chPref val="3"/>
          <dgm:bulletEnabled val="1"/>
        </dgm:presLayoutVars>
      </dgm:prSet>
      <dgm:spPr/>
    </dgm:pt>
    <dgm:pt modelId="{0BF87212-1891-4C47-B193-2DA6AD8E3FF8}" type="pres">
      <dgm:prSet presAssocID="{EC13486B-7579-42A1-9CC4-CF5D05BFE314}" presName="childText2" presStyleLbl="solidAlignAcc1" presStyleIdx="1" presStyleCnt="3">
        <dgm:presLayoutVars>
          <dgm:chMax val="0"/>
          <dgm:chPref val="0"/>
          <dgm:bulletEnabled val="1"/>
        </dgm:presLayoutVars>
      </dgm:prSet>
      <dgm:spPr/>
    </dgm:pt>
    <dgm:pt modelId="{24ED94C7-DEAD-4ECB-8F5D-52AF6515115E}" type="pres">
      <dgm:prSet presAssocID="{E437840A-E460-4284-A659-A521C70FD088}" presName="parentText3" presStyleLbl="node1" presStyleIdx="2" presStyleCnt="3" custLinFactNeighborX="4081">
        <dgm:presLayoutVars>
          <dgm:chMax/>
          <dgm:chPref val="3"/>
          <dgm:bulletEnabled val="1"/>
        </dgm:presLayoutVars>
      </dgm:prSet>
      <dgm:spPr/>
    </dgm:pt>
    <dgm:pt modelId="{AADFC392-DB95-475C-86F4-7B9A115869EE}" type="pres">
      <dgm:prSet presAssocID="{E437840A-E460-4284-A659-A521C70FD088}" presName="childText3" presStyleLbl="solidAlignAcc1" presStyleIdx="2" presStyleCnt="3">
        <dgm:presLayoutVars>
          <dgm:chMax val="0"/>
          <dgm:chPref val="0"/>
          <dgm:bulletEnabled val="1"/>
        </dgm:presLayoutVars>
      </dgm:prSet>
      <dgm:spPr/>
    </dgm:pt>
  </dgm:ptLst>
  <dgm:cxnLst>
    <dgm:cxn modelId="{4626A506-A3BC-4532-8E59-C2D2C24FD795}" type="presOf" srcId="{5C9218EF-E76F-45D3-9568-5C0D518997ED}" destId="{B996F84D-611A-4C66-BB0A-D170467B8D98}" srcOrd="0" destOrd="1" presId="urn:microsoft.com/office/officeart/2009/3/layout/IncreasingArrowsProcess"/>
    <dgm:cxn modelId="{CD842C07-587D-4AA0-A8FA-4D98237D1644}" type="presOf" srcId="{6AFC23BF-BC2A-4171-A385-F7DF2540E468}" destId="{B996F84D-611A-4C66-BB0A-D170467B8D98}" srcOrd="0" destOrd="0" presId="urn:microsoft.com/office/officeart/2009/3/layout/IncreasingArrowsProcess"/>
    <dgm:cxn modelId="{0F2E1B20-9806-4CA6-B3AC-D39D17CE06F3}" type="presOf" srcId="{85F7B5F1-5F6D-42BB-AFF9-A6A62EDF3DD7}" destId="{0BF87212-1891-4C47-B193-2DA6AD8E3FF8}" srcOrd="0" destOrd="0" presId="urn:microsoft.com/office/officeart/2009/3/layout/IncreasingArrowsProcess"/>
    <dgm:cxn modelId="{D3CC3524-2B08-4830-8486-E43A3FFACCB8}" srcId="{E437840A-E460-4284-A659-A521C70FD088}" destId="{3485C906-9DC7-48FC-BDA6-46AED0921D34}" srcOrd="1" destOrd="0" parTransId="{869E40A1-198C-45C3-80B9-68D46D373AC7}" sibTransId="{07657D6C-B442-43D0-B395-3E21DD894850}"/>
    <dgm:cxn modelId="{42453036-9ADB-4CC2-B8B8-4F4EC2E11760}" type="presOf" srcId="{CB012333-8CF1-46E1-8F59-4E768CC54919}" destId="{0BF87212-1891-4C47-B193-2DA6AD8E3FF8}" srcOrd="0" destOrd="2" presId="urn:microsoft.com/office/officeart/2009/3/layout/IncreasingArrowsProcess"/>
    <dgm:cxn modelId="{9826BD36-D5A3-44C8-AA33-7A8D43B23A39}" type="presOf" srcId="{B7D2AE16-3B65-4879-944C-36A48752FC91}" destId="{8A20A647-3406-4F43-98DF-DBAE0F8BD25C}" srcOrd="0" destOrd="0" presId="urn:microsoft.com/office/officeart/2009/3/layout/IncreasingArrowsProcess"/>
    <dgm:cxn modelId="{9ED79A5B-1EDA-4FA2-8411-6ABF02A4FE8F}" type="presOf" srcId="{3485C906-9DC7-48FC-BDA6-46AED0921D34}" destId="{AADFC392-DB95-475C-86F4-7B9A115869EE}" srcOrd="0" destOrd="1" presId="urn:microsoft.com/office/officeart/2009/3/layout/IncreasingArrowsProcess"/>
    <dgm:cxn modelId="{3251B366-AB11-456E-BDE8-41284F77BBEF}" srcId="{E437840A-E460-4284-A659-A521C70FD088}" destId="{73F8B7B0-17D7-4E6B-94B7-C3827B1B5E62}" srcOrd="0" destOrd="0" parTransId="{664BDDF4-4A61-4480-8E0F-B23711716DCC}" sibTransId="{13808090-68B5-4A19-96FD-AC5BF4CFC764}"/>
    <dgm:cxn modelId="{12E8CD67-B424-47CD-B91B-9580B9D28442}" srcId="{B7D2AE16-3B65-4879-944C-36A48752FC91}" destId="{4EE794F8-AFAE-469D-815F-A00AA022192C}" srcOrd="0" destOrd="0" parTransId="{90AD9C4E-DF70-40FC-BCB1-D9E56F54FCDD}" sibTransId="{D7075000-F05C-4414-8C63-9585165C75CC}"/>
    <dgm:cxn modelId="{28AD0469-D48A-438C-83E0-4A4A885874BA}" type="presOf" srcId="{73F8B7B0-17D7-4E6B-94B7-C3827B1B5E62}" destId="{AADFC392-DB95-475C-86F4-7B9A115869EE}" srcOrd="0" destOrd="0" presId="urn:microsoft.com/office/officeart/2009/3/layout/IncreasingArrowsProcess"/>
    <dgm:cxn modelId="{5272426C-AA40-4522-8228-AF67EB57FB06}" srcId="{EC13486B-7579-42A1-9CC4-CF5D05BFE314}" destId="{CB012333-8CF1-46E1-8F59-4E768CC54919}" srcOrd="2" destOrd="0" parTransId="{028DD995-D305-404A-AF70-4797D61C0F0C}" sibTransId="{3C47D805-EA54-45F1-AA60-972F590C4E33}"/>
    <dgm:cxn modelId="{40B6E46C-1BA7-4C06-9B03-423A61C4F10E}" srcId="{B7D2AE16-3B65-4879-944C-36A48752FC91}" destId="{E437840A-E460-4284-A659-A521C70FD088}" srcOrd="2" destOrd="0" parTransId="{84FEE616-01A1-4747-85A2-CF6CA70D8AFC}" sibTransId="{D7A14349-14E7-4D63-B7CD-45A993A2B3B0}"/>
    <dgm:cxn modelId="{7246EF6E-4D57-4B5B-A01D-3D095D73DDCA}" type="presOf" srcId="{EC13486B-7579-42A1-9CC4-CF5D05BFE314}" destId="{D640252C-D04D-4020-AB26-A5238A513712}" srcOrd="0" destOrd="0" presId="urn:microsoft.com/office/officeart/2009/3/layout/IncreasingArrowsProcess"/>
    <dgm:cxn modelId="{FD0EB770-DD74-43EC-AEC1-B92A54C08CA0}" srcId="{4EE794F8-AFAE-469D-815F-A00AA022192C}" destId="{6AFC23BF-BC2A-4171-A385-F7DF2540E468}" srcOrd="0" destOrd="0" parTransId="{1F2D01C0-C2EF-4199-84A9-8B9EDE5DAF7A}" sibTransId="{69B2F95B-4DF7-4F50-8EF5-1F8F17DAB559}"/>
    <dgm:cxn modelId="{5C170854-A52A-45F2-AC20-B45AD0F92F9C}" srcId="{4EE794F8-AFAE-469D-815F-A00AA022192C}" destId="{5C9218EF-E76F-45D3-9568-5C0D518997ED}" srcOrd="1" destOrd="0" parTransId="{10BB8EF6-2066-4F2E-9CE9-DE74556FCE09}" sibTransId="{A0AC523D-255B-4B3E-999D-A858571219FD}"/>
    <dgm:cxn modelId="{E2FA748F-B890-4F2E-883D-E27BD1AC1AE8}" type="presOf" srcId="{E437840A-E460-4284-A659-A521C70FD088}" destId="{24ED94C7-DEAD-4ECB-8F5D-52AF6515115E}" srcOrd="0" destOrd="0" presId="urn:microsoft.com/office/officeart/2009/3/layout/IncreasingArrowsProcess"/>
    <dgm:cxn modelId="{9B4F2999-8949-4BF4-AA44-FC29DADDD35E}" type="presOf" srcId="{4EE794F8-AFAE-469D-815F-A00AA022192C}" destId="{17EE6B1F-FCD6-483A-98EA-4EF33C10D454}" srcOrd="0" destOrd="0" presId="urn:microsoft.com/office/officeart/2009/3/layout/IncreasingArrowsProcess"/>
    <dgm:cxn modelId="{47016FD2-BAC9-4086-9CDC-A7A77BF55258}" srcId="{EC13486B-7579-42A1-9CC4-CF5D05BFE314}" destId="{C22EBC30-C7BD-4D3A-999B-9A751F4CB68F}" srcOrd="1" destOrd="0" parTransId="{71FB7627-4664-4569-9883-554CD7CE93C9}" sibTransId="{9AE0EDE8-3BEE-44F1-B0A3-FF583C5814AB}"/>
    <dgm:cxn modelId="{EA8A8BDD-FB6C-46A0-A851-BAE8DF9DE3EE}" srcId="{EC13486B-7579-42A1-9CC4-CF5D05BFE314}" destId="{85F7B5F1-5F6D-42BB-AFF9-A6A62EDF3DD7}" srcOrd="0" destOrd="0" parTransId="{B2482833-9B05-4420-9091-F35F751F8F17}" sibTransId="{890D0561-3A79-425A-8275-9CAE91A2A139}"/>
    <dgm:cxn modelId="{8CCBA4DF-F8BD-4808-9258-FA14619FA8E0}" srcId="{B7D2AE16-3B65-4879-944C-36A48752FC91}" destId="{EC13486B-7579-42A1-9CC4-CF5D05BFE314}" srcOrd="1" destOrd="0" parTransId="{127B5097-E30D-4D64-98D9-962DAC937D4C}" sibTransId="{B7A86808-F161-4381-9DF6-85D6CC1DED17}"/>
    <dgm:cxn modelId="{7838BAE5-4BDC-49F0-9AE6-AE7E9C30FBD5}" type="presOf" srcId="{C22EBC30-C7BD-4D3A-999B-9A751F4CB68F}" destId="{0BF87212-1891-4C47-B193-2DA6AD8E3FF8}" srcOrd="0" destOrd="1" presId="urn:microsoft.com/office/officeart/2009/3/layout/IncreasingArrowsProcess"/>
    <dgm:cxn modelId="{B520B872-4520-4FEA-9E1D-0C848F22911D}" type="presParOf" srcId="{8A20A647-3406-4F43-98DF-DBAE0F8BD25C}" destId="{17EE6B1F-FCD6-483A-98EA-4EF33C10D454}" srcOrd="0" destOrd="0" presId="urn:microsoft.com/office/officeart/2009/3/layout/IncreasingArrowsProcess"/>
    <dgm:cxn modelId="{8753D5D8-E19B-4A33-B58F-579C2C917A7A}" type="presParOf" srcId="{8A20A647-3406-4F43-98DF-DBAE0F8BD25C}" destId="{B996F84D-611A-4C66-BB0A-D170467B8D98}" srcOrd="1" destOrd="0" presId="urn:microsoft.com/office/officeart/2009/3/layout/IncreasingArrowsProcess"/>
    <dgm:cxn modelId="{1BF71339-7E16-44A6-9256-3DA2E912283D}" type="presParOf" srcId="{8A20A647-3406-4F43-98DF-DBAE0F8BD25C}" destId="{D640252C-D04D-4020-AB26-A5238A513712}" srcOrd="2" destOrd="0" presId="urn:microsoft.com/office/officeart/2009/3/layout/IncreasingArrowsProcess"/>
    <dgm:cxn modelId="{4FEC6526-5B73-4DE6-986F-EA588BD9AA64}" type="presParOf" srcId="{8A20A647-3406-4F43-98DF-DBAE0F8BD25C}" destId="{0BF87212-1891-4C47-B193-2DA6AD8E3FF8}" srcOrd="3" destOrd="0" presId="urn:microsoft.com/office/officeart/2009/3/layout/IncreasingArrowsProcess"/>
    <dgm:cxn modelId="{3ABD4E84-24D0-49B3-921A-FF7CE9B92E76}" type="presParOf" srcId="{8A20A647-3406-4F43-98DF-DBAE0F8BD25C}" destId="{24ED94C7-DEAD-4ECB-8F5D-52AF6515115E}" srcOrd="4" destOrd="0" presId="urn:microsoft.com/office/officeart/2009/3/layout/IncreasingArrowsProcess"/>
    <dgm:cxn modelId="{6F339812-1E15-4534-9D17-8FABEEB2A4E6}" type="presParOf" srcId="{8A20A647-3406-4F43-98DF-DBAE0F8BD25C}" destId="{AADFC392-DB95-475C-86F4-7B9A115869E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E6B1F-FCD6-483A-98EA-4EF33C10D454}">
      <dsp:nvSpPr>
        <dsp:cNvPr id="0" name=""/>
        <dsp:cNvSpPr/>
      </dsp:nvSpPr>
      <dsp:spPr>
        <a:xfrm>
          <a:off x="800341" y="10026"/>
          <a:ext cx="8914916" cy="1298351"/>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206113" numCol="1" spcCol="1270" anchor="ctr" anchorCtr="0">
          <a:noAutofit/>
        </a:bodyPr>
        <a:lstStyle/>
        <a:p>
          <a:pPr marL="0" lvl="0" indent="0" algn="l" defTabSz="1244600">
            <a:lnSpc>
              <a:spcPct val="90000"/>
            </a:lnSpc>
            <a:spcBef>
              <a:spcPct val="0"/>
            </a:spcBef>
            <a:spcAft>
              <a:spcPct val="35000"/>
            </a:spcAft>
            <a:buNone/>
          </a:pPr>
          <a:r>
            <a:rPr lang="en-US" sz="2800" kern="1200" dirty="0"/>
            <a:t>Where we are: </a:t>
          </a:r>
        </a:p>
      </dsp:txBody>
      <dsp:txXfrm>
        <a:off x="800341" y="334614"/>
        <a:ext cx="8590328" cy="649175"/>
      </dsp:txXfrm>
    </dsp:sp>
    <dsp:sp modelId="{B996F84D-611A-4C66-BB0A-D170467B8D98}">
      <dsp:nvSpPr>
        <dsp:cNvPr id="0" name=""/>
        <dsp:cNvSpPr/>
      </dsp:nvSpPr>
      <dsp:spPr>
        <a:xfrm>
          <a:off x="800341" y="1011243"/>
          <a:ext cx="2745794" cy="2501103"/>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PD curricula reviewed using PD rubric</a:t>
          </a:r>
        </a:p>
        <a:p>
          <a:pPr marL="0" lvl="0" indent="0" algn="l" defTabSz="711200">
            <a:lnSpc>
              <a:spcPct val="90000"/>
            </a:lnSpc>
            <a:spcBef>
              <a:spcPct val="0"/>
            </a:spcBef>
            <a:spcAft>
              <a:spcPct val="35000"/>
            </a:spcAft>
            <a:buNone/>
          </a:pPr>
          <a:r>
            <a:rPr lang="en-US" sz="1600" kern="1200" dirty="0"/>
            <a:t>Well defined intended training outcomes </a:t>
          </a:r>
        </a:p>
        <a:p>
          <a:pPr marL="0" lvl="0" indent="0" algn="l" defTabSz="711200">
            <a:lnSpc>
              <a:spcPct val="90000"/>
            </a:lnSpc>
            <a:spcBef>
              <a:spcPct val="0"/>
            </a:spcBef>
            <a:spcAft>
              <a:spcPct val="35000"/>
            </a:spcAft>
            <a:buNone/>
          </a:pPr>
          <a:r>
            <a:rPr lang="en-US" sz="1600" kern="1200" dirty="0"/>
            <a:t>Trainer reviews and participants’ evaluation after PD offerings</a:t>
          </a:r>
        </a:p>
        <a:p>
          <a:pPr marL="0" lvl="0" indent="0" algn="l" defTabSz="711200">
            <a:lnSpc>
              <a:spcPct val="90000"/>
            </a:lnSpc>
            <a:spcBef>
              <a:spcPct val="0"/>
            </a:spcBef>
            <a:spcAft>
              <a:spcPct val="35000"/>
            </a:spcAft>
            <a:buNone/>
          </a:pPr>
          <a:r>
            <a:rPr lang="en-US" sz="1600" kern="1200" dirty="0"/>
            <a:t>Participants’ evaluation–what else is needed </a:t>
          </a:r>
        </a:p>
      </dsp:txBody>
      <dsp:txXfrm>
        <a:off x="800341" y="1011243"/>
        <a:ext cx="2745794" cy="2501103"/>
      </dsp:txXfrm>
    </dsp:sp>
    <dsp:sp modelId="{D640252C-D04D-4020-AB26-A5238A513712}">
      <dsp:nvSpPr>
        <dsp:cNvPr id="0" name=""/>
        <dsp:cNvSpPr/>
      </dsp:nvSpPr>
      <dsp:spPr>
        <a:xfrm>
          <a:off x="3546135" y="442810"/>
          <a:ext cx="6169122" cy="1298351"/>
        </a:xfrm>
        <a:prstGeom prst="rightArrow">
          <a:avLst>
            <a:gd name="adj1" fmla="val 50000"/>
            <a:gd name="adj2" fmla="val 5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254000" bIns="206113" numCol="1" spcCol="1270" anchor="ctr" anchorCtr="0">
          <a:noAutofit/>
        </a:bodyPr>
        <a:lstStyle/>
        <a:p>
          <a:pPr marL="0" lvl="0" indent="0" algn="l" defTabSz="488950">
            <a:lnSpc>
              <a:spcPct val="90000"/>
            </a:lnSpc>
            <a:spcBef>
              <a:spcPct val="0"/>
            </a:spcBef>
            <a:spcAft>
              <a:spcPct val="35000"/>
            </a:spcAft>
            <a:buNone/>
          </a:pPr>
          <a:endParaRPr lang="en-US" sz="1100" kern="1200" dirty="0"/>
        </a:p>
        <a:p>
          <a:pPr marL="0" lvl="0" indent="0" algn="l" defTabSz="488950">
            <a:lnSpc>
              <a:spcPct val="90000"/>
            </a:lnSpc>
            <a:spcBef>
              <a:spcPct val="0"/>
            </a:spcBef>
            <a:spcAft>
              <a:spcPct val="35000"/>
            </a:spcAft>
            <a:buNone/>
          </a:pPr>
          <a:r>
            <a:rPr lang="en-US" sz="2400" kern="1200" dirty="0"/>
            <a:t>Where we will be next</a:t>
          </a:r>
          <a:r>
            <a:rPr lang="en-US" sz="1100" kern="1200" dirty="0"/>
            <a:t>: </a:t>
          </a:r>
        </a:p>
      </dsp:txBody>
      <dsp:txXfrm>
        <a:off x="3546135" y="767398"/>
        <a:ext cx="5844534" cy="649175"/>
      </dsp:txXfrm>
    </dsp:sp>
    <dsp:sp modelId="{0BF87212-1891-4C47-B193-2DA6AD8E3FF8}">
      <dsp:nvSpPr>
        <dsp:cNvPr id="0" name=""/>
        <dsp:cNvSpPr/>
      </dsp:nvSpPr>
      <dsp:spPr>
        <a:xfrm>
          <a:off x="3546135" y="1444026"/>
          <a:ext cx="2745794" cy="2501103"/>
        </a:xfrm>
        <a:prstGeom prst="rect">
          <a:avLst/>
        </a:prstGeom>
        <a:solidFill>
          <a:schemeClr val="lt1">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Review current information from PD offerings participants and trainers to guide our next steps</a:t>
          </a:r>
        </a:p>
      </dsp:txBody>
      <dsp:txXfrm>
        <a:off x="3546135" y="1444026"/>
        <a:ext cx="2745794" cy="2501103"/>
      </dsp:txXfrm>
    </dsp:sp>
    <dsp:sp modelId="{24ED94C7-DEAD-4ECB-8F5D-52AF6515115E}">
      <dsp:nvSpPr>
        <dsp:cNvPr id="0" name=""/>
        <dsp:cNvSpPr/>
      </dsp:nvSpPr>
      <dsp:spPr>
        <a:xfrm>
          <a:off x="6431636" y="875594"/>
          <a:ext cx="3423328" cy="1298351"/>
        </a:xfrm>
        <a:prstGeom prst="rightArrow">
          <a:avLst>
            <a:gd name="adj1" fmla="val 50000"/>
            <a:gd name="adj2" fmla="val 5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206113" numCol="1" spcCol="1270" anchor="ctr" anchorCtr="0">
          <a:noAutofit/>
        </a:bodyPr>
        <a:lstStyle/>
        <a:p>
          <a:pPr marL="0" lvl="0" indent="0" algn="l" defTabSz="977900">
            <a:lnSpc>
              <a:spcPct val="90000"/>
            </a:lnSpc>
            <a:spcBef>
              <a:spcPct val="0"/>
            </a:spcBef>
            <a:spcAft>
              <a:spcPct val="35000"/>
            </a:spcAft>
            <a:buNone/>
          </a:pPr>
          <a:r>
            <a:rPr lang="en-US" sz="2200" kern="1200" dirty="0"/>
            <a:t>Ultimate goal measure: </a:t>
          </a:r>
        </a:p>
      </dsp:txBody>
      <dsp:txXfrm>
        <a:off x="6431636" y="1200182"/>
        <a:ext cx="3098740" cy="649175"/>
      </dsp:txXfrm>
    </dsp:sp>
    <dsp:sp modelId="{AADFC392-DB95-475C-86F4-7B9A115869EE}">
      <dsp:nvSpPr>
        <dsp:cNvPr id="0" name=""/>
        <dsp:cNvSpPr/>
      </dsp:nvSpPr>
      <dsp:spPr>
        <a:xfrm>
          <a:off x="6291930" y="1876810"/>
          <a:ext cx="2745794" cy="2464499"/>
        </a:xfrm>
        <a:prstGeom prst="rect">
          <a:avLst/>
        </a:prstGeom>
        <a:solidFill>
          <a:schemeClr val="lt1">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US" sz="1600" kern="1200" dirty="0">
            <a:solidFill>
              <a:schemeClr val="tx1"/>
            </a:solidFill>
          </a:endParaRPr>
        </a:p>
        <a:p>
          <a:pPr marL="0" lvl="0" indent="0" algn="l" defTabSz="711200">
            <a:lnSpc>
              <a:spcPct val="90000"/>
            </a:lnSpc>
            <a:spcBef>
              <a:spcPct val="0"/>
            </a:spcBef>
            <a:spcAft>
              <a:spcPct val="35000"/>
            </a:spcAft>
            <a:buNone/>
          </a:pPr>
          <a:r>
            <a:rPr lang="en-US" sz="1600" kern="1200" dirty="0"/>
            <a:t>Through repeated exposure to PD offerings and coaching and reflective support, improve practices and fidelity to COS and EBP to achieve </a:t>
          </a:r>
          <a:r>
            <a:rPr lang="en-US" sz="1600" kern="1200" dirty="0" err="1"/>
            <a:t>SiMR</a:t>
          </a:r>
          <a:endParaRPr lang="en-US" sz="1600" kern="1200" dirty="0"/>
        </a:p>
      </dsp:txBody>
      <dsp:txXfrm>
        <a:off x="6291930" y="1876810"/>
        <a:ext cx="2745794" cy="2464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E6B1F-FCD6-483A-98EA-4EF33C10D454}">
      <dsp:nvSpPr>
        <dsp:cNvPr id="0" name=""/>
        <dsp:cNvSpPr/>
      </dsp:nvSpPr>
      <dsp:spPr>
        <a:xfrm>
          <a:off x="800341" y="10026"/>
          <a:ext cx="8914916" cy="1298351"/>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254000" bIns="206113" numCol="1" spcCol="1270" anchor="ctr" anchorCtr="0">
          <a:noAutofit/>
        </a:bodyPr>
        <a:lstStyle/>
        <a:p>
          <a:pPr marL="0" lvl="0" indent="0" algn="l" defTabSz="1244600">
            <a:lnSpc>
              <a:spcPct val="90000"/>
            </a:lnSpc>
            <a:spcBef>
              <a:spcPct val="0"/>
            </a:spcBef>
            <a:spcAft>
              <a:spcPct val="35000"/>
            </a:spcAft>
            <a:buNone/>
          </a:pPr>
          <a:r>
            <a:rPr lang="en-US" sz="2800" kern="1200" dirty="0"/>
            <a:t>Where we are: </a:t>
          </a:r>
        </a:p>
      </dsp:txBody>
      <dsp:txXfrm>
        <a:off x="800341" y="334614"/>
        <a:ext cx="8590328" cy="649175"/>
      </dsp:txXfrm>
    </dsp:sp>
    <dsp:sp modelId="{B996F84D-611A-4C66-BB0A-D170467B8D98}">
      <dsp:nvSpPr>
        <dsp:cNvPr id="0" name=""/>
        <dsp:cNvSpPr/>
      </dsp:nvSpPr>
      <dsp:spPr>
        <a:xfrm>
          <a:off x="800341" y="1011243"/>
          <a:ext cx="2745794" cy="2501103"/>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Extensive Training has occurred</a:t>
          </a:r>
        </a:p>
        <a:p>
          <a:pPr marL="0" lvl="0" indent="0" algn="l" defTabSz="933450">
            <a:lnSpc>
              <a:spcPct val="90000"/>
            </a:lnSpc>
            <a:spcBef>
              <a:spcPct val="0"/>
            </a:spcBef>
            <a:spcAft>
              <a:spcPct val="35000"/>
            </a:spcAft>
            <a:buNone/>
          </a:pPr>
          <a:r>
            <a:rPr lang="en-US" sz="2100" kern="1200" dirty="0"/>
            <a:t>Surveys have been developed for interventionists and families	on knowledge level</a:t>
          </a:r>
        </a:p>
      </dsp:txBody>
      <dsp:txXfrm>
        <a:off x="800341" y="1011243"/>
        <a:ext cx="2745794" cy="2501103"/>
      </dsp:txXfrm>
    </dsp:sp>
    <dsp:sp modelId="{D640252C-D04D-4020-AB26-A5238A513712}">
      <dsp:nvSpPr>
        <dsp:cNvPr id="0" name=""/>
        <dsp:cNvSpPr/>
      </dsp:nvSpPr>
      <dsp:spPr>
        <a:xfrm>
          <a:off x="3546135" y="442810"/>
          <a:ext cx="6169122" cy="1298351"/>
        </a:xfrm>
        <a:prstGeom prst="rightArrow">
          <a:avLst>
            <a:gd name="adj1" fmla="val 50000"/>
            <a:gd name="adj2" fmla="val 5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254000" bIns="206113" numCol="1" spcCol="1270" anchor="ctr" anchorCtr="0">
          <a:noAutofit/>
        </a:bodyPr>
        <a:lstStyle/>
        <a:p>
          <a:pPr marL="0" lvl="0" indent="0" algn="l" defTabSz="488950">
            <a:lnSpc>
              <a:spcPct val="90000"/>
            </a:lnSpc>
            <a:spcBef>
              <a:spcPct val="0"/>
            </a:spcBef>
            <a:spcAft>
              <a:spcPct val="35000"/>
            </a:spcAft>
            <a:buNone/>
          </a:pPr>
          <a:endParaRPr lang="en-US" sz="1100" kern="1200" dirty="0"/>
        </a:p>
        <a:p>
          <a:pPr marL="0" lvl="0" indent="0" algn="l" defTabSz="488950">
            <a:lnSpc>
              <a:spcPct val="90000"/>
            </a:lnSpc>
            <a:spcBef>
              <a:spcPct val="0"/>
            </a:spcBef>
            <a:spcAft>
              <a:spcPct val="35000"/>
            </a:spcAft>
            <a:buNone/>
          </a:pPr>
          <a:r>
            <a:rPr lang="en-US" sz="2400" kern="1200" dirty="0"/>
            <a:t>Where we will be next</a:t>
          </a:r>
          <a:r>
            <a:rPr lang="en-US" sz="1100" kern="1200" dirty="0"/>
            <a:t>: </a:t>
          </a:r>
        </a:p>
      </dsp:txBody>
      <dsp:txXfrm>
        <a:off x="3546135" y="767398"/>
        <a:ext cx="5844534" cy="649175"/>
      </dsp:txXfrm>
    </dsp:sp>
    <dsp:sp modelId="{0BF87212-1891-4C47-B193-2DA6AD8E3FF8}">
      <dsp:nvSpPr>
        <dsp:cNvPr id="0" name=""/>
        <dsp:cNvSpPr/>
      </dsp:nvSpPr>
      <dsp:spPr>
        <a:xfrm>
          <a:off x="3546135" y="1444026"/>
          <a:ext cx="2745794" cy="2501103"/>
        </a:xfrm>
        <a:prstGeom prst="rect">
          <a:avLst/>
        </a:prstGeom>
        <a:solidFill>
          <a:schemeClr val="lt1">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Analyze surveys for base line</a:t>
          </a:r>
        </a:p>
        <a:p>
          <a:pPr marL="0" lvl="0" indent="0" algn="l" defTabSz="933450">
            <a:lnSpc>
              <a:spcPct val="90000"/>
            </a:lnSpc>
            <a:spcBef>
              <a:spcPct val="0"/>
            </a:spcBef>
            <a:spcAft>
              <a:spcPct val="35000"/>
            </a:spcAft>
            <a:buNone/>
          </a:pPr>
          <a:r>
            <a:rPr lang="en-US" sz="2100" kern="1200"/>
            <a:t>Institute observations and fidelity checklists </a:t>
          </a:r>
          <a:endParaRPr lang="en-US" sz="2100" kern="1200" dirty="0"/>
        </a:p>
        <a:p>
          <a:pPr marL="0" lvl="0" indent="0" algn="l" defTabSz="933450">
            <a:lnSpc>
              <a:spcPct val="90000"/>
            </a:lnSpc>
            <a:spcBef>
              <a:spcPct val="0"/>
            </a:spcBef>
            <a:spcAft>
              <a:spcPct val="35000"/>
            </a:spcAft>
            <a:buNone/>
          </a:pPr>
          <a:r>
            <a:rPr lang="en-US" sz="2100" kern="1200" dirty="0"/>
            <a:t>Review of coaching logs</a:t>
          </a:r>
        </a:p>
      </dsp:txBody>
      <dsp:txXfrm>
        <a:off x="3546135" y="1444026"/>
        <a:ext cx="2745794" cy="2501103"/>
      </dsp:txXfrm>
    </dsp:sp>
    <dsp:sp modelId="{24ED94C7-DEAD-4ECB-8F5D-52AF6515115E}">
      <dsp:nvSpPr>
        <dsp:cNvPr id="0" name=""/>
        <dsp:cNvSpPr/>
      </dsp:nvSpPr>
      <dsp:spPr>
        <a:xfrm>
          <a:off x="6431636" y="875594"/>
          <a:ext cx="3423328" cy="1298351"/>
        </a:xfrm>
        <a:prstGeom prst="rightArrow">
          <a:avLst>
            <a:gd name="adj1" fmla="val 50000"/>
            <a:gd name="adj2" fmla="val 5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206113" numCol="1" spcCol="1270" anchor="ctr" anchorCtr="0">
          <a:noAutofit/>
        </a:bodyPr>
        <a:lstStyle/>
        <a:p>
          <a:pPr marL="0" lvl="0" indent="0" algn="l" defTabSz="977900">
            <a:lnSpc>
              <a:spcPct val="90000"/>
            </a:lnSpc>
            <a:spcBef>
              <a:spcPct val="0"/>
            </a:spcBef>
            <a:spcAft>
              <a:spcPct val="35000"/>
            </a:spcAft>
            <a:buNone/>
          </a:pPr>
          <a:r>
            <a:rPr lang="en-US" sz="2200" kern="1200" dirty="0"/>
            <a:t>Ultimate goal measure: </a:t>
          </a:r>
        </a:p>
      </dsp:txBody>
      <dsp:txXfrm>
        <a:off x="6431636" y="1200182"/>
        <a:ext cx="3098740" cy="649175"/>
      </dsp:txXfrm>
    </dsp:sp>
    <dsp:sp modelId="{AADFC392-DB95-475C-86F4-7B9A115869EE}">
      <dsp:nvSpPr>
        <dsp:cNvPr id="0" name=""/>
        <dsp:cNvSpPr/>
      </dsp:nvSpPr>
      <dsp:spPr>
        <a:xfrm>
          <a:off x="6291930" y="1876810"/>
          <a:ext cx="2745794" cy="2464499"/>
        </a:xfrm>
        <a:prstGeom prst="rect">
          <a:avLst/>
        </a:prstGeom>
        <a:solidFill>
          <a:schemeClr val="lt1">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Increased fidelity  measures  </a:t>
          </a:r>
        </a:p>
        <a:p>
          <a:pPr marL="0" lvl="0" indent="0" algn="l" defTabSz="933450">
            <a:lnSpc>
              <a:spcPct val="90000"/>
            </a:lnSpc>
            <a:spcBef>
              <a:spcPct val="0"/>
            </a:spcBef>
            <a:spcAft>
              <a:spcPct val="35000"/>
            </a:spcAft>
            <a:buNone/>
          </a:pPr>
          <a:r>
            <a:rPr lang="en-US" sz="2100" kern="1200" dirty="0"/>
            <a:t>Increased number of staff practicing with fidelity </a:t>
          </a:r>
          <a:endParaRPr lang="en-US" sz="2100" kern="1200" dirty="0">
            <a:solidFill>
              <a:schemeClr val="tx1"/>
            </a:solidFill>
          </a:endParaRPr>
        </a:p>
        <a:p>
          <a:pPr marL="0" lvl="0" indent="0" algn="l" defTabSz="933450">
            <a:lnSpc>
              <a:spcPct val="90000"/>
            </a:lnSpc>
            <a:spcBef>
              <a:spcPct val="0"/>
            </a:spcBef>
            <a:spcAft>
              <a:spcPct val="35000"/>
            </a:spcAft>
            <a:buNone/>
          </a:pPr>
          <a:r>
            <a:rPr lang="en-US" sz="2100" kern="1200" dirty="0"/>
            <a:t>Possibly compare child outcomes </a:t>
          </a:r>
        </a:p>
      </dsp:txBody>
      <dsp:txXfrm>
        <a:off x="6291930" y="1876810"/>
        <a:ext cx="2745794" cy="246449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5A35B-8228-4FD6-BF3D-32C6E4566C95}" type="datetimeFigureOut">
              <a:rPr lang="en-US" smtClean="0"/>
              <a:t>6/12/2017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8008F-DB08-4554-A422-21F93A4BCC90}" type="slidenum">
              <a:rPr lang="en-US" smtClean="0"/>
              <a:t>‹#›</a:t>
            </a:fld>
            <a:endParaRPr lang="en-US"/>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1</a:t>
            </a:fld>
            <a:endParaRPr lang="en-US"/>
          </a:p>
        </p:txBody>
      </p:sp>
    </p:spTree>
    <p:extLst>
      <p:ext uri="{BB962C8B-B14F-4D97-AF65-F5344CB8AC3E}">
        <p14:creationId xmlns:p14="http://schemas.microsoft.com/office/powerpoint/2010/main" val="937353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r>
              <a:rPr lang="en-US" baseline="0" dirty="0"/>
              <a:t> created: new COS policy and procedure, 2 COS documents for families, PD rubric, COS resource package, What’s EI brochure (public awareness), Messaging Guideline and Checklist  </a:t>
            </a:r>
          </a:p>
          <a:p>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3000" dirty="0"/>
              <a:t>14 PD offerings to date (6 for LTs and 8 hosted by LTs)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000" dirty="0"/>
              <a:t>229 providers attended events hosted by LTs</a:t>
            </a:r>
          </a:p>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10</a:t>
            </a:fld>
            <a:endParaRPr lang="en-US"/>
          </a:p>
        </p:txBody>
      </p:sp>
    </p:spTree>
    <p:extLst>
      <p:ext uri="{BB962C8B-B14F-4D97-AF65-F5344CB8AC3E}">
        <p14:creationId xmlns:p14="http://schemas.microsoft.com/office/powerpoint/2010/main" val="6170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COS PD participant evaluation (to LT members)</a:t>
            </a:r>
          </a:p>
          <a:p>
            <a:pPr marL="228600" indent="-228600">
              <a:buAutoNum type="arabicPeriod"/>
            </a:pPr>
            <a:r>
              <a:rPr lang="en-US" dirty="0"/>
              <a:t>LT PD</a:t>
            </a:r>
            <a:r>
              <a:rPr lang="en-US" baseline="0" dirty="0"/>
              <a:t> sponsored </a:t>
            </a:r>
            <a:r>
              <a:rPr lang="en-US" dirty="0"/>
              <a:t>event (to local</a:t>
            </a:r>
            <a:r>
              <a:rPr lang="en-US" baseline="0" dirty="0"/>
              <a:t> practitioners)</a:t>
            </a:r>
            <a:r>
              <a:rPr lang="en-US" dirty="0"/>
              <a:t>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11</a:t>
            </a:fld>
            <a:endParaRPr lang="en-US"/>
          </a:p>
        </p:txBody>
      </p:sp>
    </p:spTree>
    <p:extLst>
      <p:ext uri="{BB962C8B-B14F-4D97-AF65-F5344CB8AC3E}">
        <p14:creationId xmlns:p14="http://schemas.microsoft.com/office/powerpoint/2010/main" val="3867797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To accomplish practice change we needed to create the infrastructure and build the capacity of LT members  </a:t>
            </a:r>
          </a:p>
          <a:p>
            <a:pPr marL="228600" indent="-228600">
              <a:buAutoNum type="arabicPeriod"/>
            </a:pPr>
            <a:r>
              <a:rPr lang="en-US" dirty="0"/>
              <a:t>In spite of IL</a:t>
            </a:r>
            <a:r>
              <a:rPr lang="en-US" baseline="0" dirty="0"/>
              <a:t> situation, p</a:t>
            </a:r>
            <a:r>
              <a:rPr lang="en-US" dirty="0"/>
              <a:t>eople are joining LT:</a:t>
            </a:r>
            <a:r>
              <a:rPr lang="en-US" baseline="0" dirty="0"/>
              <a:t> </a:t>
            </a:r>
            <a:r>
              <a:rPr lang="en-US" dirty="0"/>
              <a:t>CFC</a:t>
            </a:r>
            <a:r>
              <a:rPr lang="en-US" baseline="0" dirty="0"/>
              <a:t> managers are </a:t>
            </a:r>
            <a:r>
              <a:rPr lang="en-US" dirty="0"/>
              <a:t>renegotiating staff duties to allow </a:t>
            </a:r>
            <a:r>
              <a:rPr lang="en-US" baseline="0" dirty="0"/>
              <a:t>participation in LT, </a:t>
            </a:r>
            <a:r>
              <a:rPr lang="en-US" dirty="0"/>
              <a:t>credit for training is offered</a:t>
            </a:r>
            <a:r>
              <a:rPr lang="en-US" baseline="0" dirty="0"/>
              <a:t> towards required </a:t>
            </a:r>
            <a:r>
              <a:rPr lang="en-US" sz="1200" kern="1200" dirty="0">
                <a:solidFill>
                  <a:schemeClr val="tx1"/>
                </a:solidFill>
                <a:effectLst/>
                <a:latin typeface="+mn-lt"/>
                <a:ea typeface="+mn-ea"/>
                <a:cs typeface="+mn-cs"/>
              </a:rPr>
              <a:t>30 hours of continuing professional education for practitioners.  </a:t>
            </a:r>
            <a:r>
              <a:rPr lang="en-US" baseline="0" dirty="0"/>
              <a:t> </a:t>
            </a: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12</a:t>
            </a:fld>
            <a:endParaRPr lang="en-US"/>
          </a:p>
        </p:txBody>
      </p:sp>
    </p:spTree>
    <p:extLst>
      <p:ext uri="{BB962C8B-B14F-4D97-AF65-F5344CB8AC3E}">
        <p14:creationId xmlns:p14="http://schemas.microsoft.com/office/powerpoint/2010/main" val="1828059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Illinois: </a:t>
            </a:r>
          </a:p>
          <a:p>
            <a:pPr marL="171450" indent="-171450">
              <a:buFont typeface="Arial" panose="020B0604020202020204" pitchFamily="34" charset="0"/>
              <a:buChar char="•"/>
            </a:pPr>
            <a:r>
              <a:rPr lang="en-US" dirty="0"/>
              <a:t>It takes</a:t>
            </a:r>
            <a:r>
              <a:rPr lang="en-US" baseline="0" dirty="0"/>
              <a:t> a lot of time to change practice and evaluate it. The SSIP stakeholders group and Evaluation team decided to slow down process. Very aware of it as we prepare to work on coherent improvement strategy 2. We didn’t realized how much of the time invested in strategy 1 can be applied to strategy 2. </a:t>
            </a:r>
          </a:p>
          <a:p>
            <a:pPr marL="0" indent="0">
              <a:buFont typeface="Arial" panose="020B0604020202020204" pitchFamily="34" charset="0"/>
              <a:buNone/>
            </a:pPr>
            <a:r>
              <a:rPr lang="en-US" baseline="0"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Anecdotally, trained practitioners and LT members are reporting confidence, satisfaction and better parental engagement in the COS process. We are constantly communicating SSIP progress at monthly CFC and quarterly IICEI meetings.  We are using our administrative partners’ newsletters and websites along with the written SSIP Quarterly Summary that is distributed widely to stakeholders (in and out of SSIP). Sent a survey to SSIP stakeholders at completion of year 1 of implementation to see if communication loops were useful and sufficient.    In the beginning, reception was “cold” and cautious but CFCs are now asking to be included as we plan the scale up.   </a:t>
            </a: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20</a:t>
            </a:fld>
            <a:endParaRPr lang="en-US"/>
          </a:p>
        </p:txBody>
      </p:sp>
    </p:spTree>
    <p:extLst>
      <p:ext uri="{BB962C8B-B14F-4D97-AF65-F5344CB8AC3E}">
        <p14:creationId xmlns:p14="http://schemas.microsoft.com/office/powerpoint/2010/main" val="1304037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MEGAN- Particularly</a:t>
            </a:r>
            <a:r>
              <a:rPr lang="en-US" baseline="0" dirty="0"/>
              <a:t> we will ask state presenters to consider three questions when discussing their PD evaluation:</a:t>
            </a:r>
          </a:p>
          <a:p>
            <a:r>
              <a:rPr lang="en-US" sz="1200" kern="1200" dirty="0">
                <a:solidFill>
                  <a:schemeClr val="tx1"/>
                </a:solidFill>
                <a:effectLst/>
                <a:latin typeface="+mn-lt"/>
                <a:ea typeface="+mn-ea"/>
                <a:cs typeface="+mn-cs"/>
              </a:rPr>
              <a:t>What are the successes you have seen from your approach? Challenges?</a:t>
            </a:r>
          </a:p>
          <a:p>
            <a:r>
              <a:rPr lang="en-US" sz="1200" kern="1200" dirty="0">
                <a:solidFill>
                  <a:schemeClr val="tx1"/>
                </a:solidFill>
                <a:effectLst/>
                <a:latin typeface="+mn-lt"/>
                <a:ea typeface="+mn-ea"/>
                <a:cs typeface="+mn-cs"/>
              </a:rPr>
              <a:t>Given your work implementing and evaluating practice change, what do you know now that you did not know 6 months ago, one year ago? What will you do with that knowledge?</a:t>
            </a:r>
          </a:p>
          <a:p>
            <a:r>
              <a:rPr lang="en-US" sz="1200" kern="1200" dirty="0">
                <a:solidFill>
                  <a:schemeClr val="tx1"/>
                </a:solidFill>
                <a:effectLst/>
                <a:latin typeface="+mn-lt"/>
                <a:ea typeface="+mn-ea"/>
                <a:cs typeface="+mn-cs"/>
              </a:rPr>
              <a:t>How is the implementation and evaluation impacting practice change for practitioners or programs?  In what ways are you communicating results with practitioners or grantees and how are those communications regarding PD and practice change, being received?</a:t>
            </a:r>
          </a:p>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2</a:t>
            </a:fld>
            <a:endParaRPr lang="en-US"/>
          </a:p>
        </p:txBody>
      </p:sp>
    </p:spTree>
    <p:extLst>
      <p:ext uri="{BB962C8B-B14F-4D97-AF65-F5344CB8AC3E}">
        <p14:creationId xmlns:p14="http://schemas.microsoft.com/office/powerpoint/2010/main" val="1636325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MEGAN</a:t>
            </a:r>
          </a:p>
        </p:txBody>
      </p:sp>
      <p:sp>
        <p:nvSpPr>
          <p:cNvPr id="4" name="Slide Number Placeholder 3"/>
          <p:cNvSpPr>
            <a:spLocks noGrp="1"/>
          </p:cNvSpPr>
          <p:nvPr>
            <p:ph type="sldNum" sz="quarter" idx="10"/>
          </p:nvPr>
        </p:nvSpPr>
        <p:spPr/>
        <p:txBody>
          <a:bodyPr/>
          <a:lstStyle/>
          <a:p>
            <a:fld id="{6098008F-DB08-4554-A422-21F93A4BCC90}" type="slidenum">
              <a:rPr lang="en-US" smtClean="0"/>
              <a:t>3</a:t>
            </a:fld>
            <a:endParaRPr lang="en-US"/>
          </a:p>
        </p:txBody>
      </p:sp>
    </p:spTree>
    <p:extLst>
      <p:ext uri="{BB962C8B-B14F-4D97-AF65-F5344CB8AC3E}">
        <p14:creationId xmlns:p14="http://schemas.microsoft.com/office/powerpoint/2010/main" val="110485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MEGAN – </a:t>
            </a:r>
          </a:p>
          <a:p>
            <a:r>
              <a:rPr lang="en-US" dirty="0"/>
              <a:t>Note</a:t>
            </a:r>
            <a:r>
              <a:rPr lang="en-US" baseline="0" dirty="0"/>
              <a:t> that </a:t>
            </a:r>
            <a:r>
              <a:rPr lang="en-US" baseline="0"/>
              <a:t>the findings are for Part C </a:t>
            </a: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4</a:t>
            </a:fld>
            <a:endParaRPr lang="en-US"/>
          </a:p>
        </p:txBody>
      </p:sp>
    </p:spTree>
    <p:extLst>
      <p:ext uri="{BB962C8B-B14F-4D97-AF65-F5344CB8AC3E}">
        <p14:creationId xmlns:p14="http://schemas.microsoft.com/office/powerpoint/2010/main" val="909944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a:t>
            </a:r>
            <a:r>
              <a:rPr lang="en-US" baseline="0" dirty="0"/>
              <a:t> states reporting </a:t>
            </a: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5</a:t>
            </a:fld>
            <a:endParaRPr lang="en-US"/>
          </a:p>
        </p:txBody>
      </p:sp>
    </p:spTree>
    <p:extLst>
      <p:ext uri="{BB962C8B-B14F-4D97-AF65-F5344CB8AC3E}">
        <p14:creationId xmlns:p14="http://schemas.microsoft.com/office/powerpoint/2010/main" val="241180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CLAUDIA</a:t>
            </a:r>
          </a:p>
        </p:txBody>
      </p:sp>
      <p:sp>
        <p:nvSpPr>
          <p:cNvPr id="4" name="Slide Number Placeholder 3"/>
          <p:cNvSpPr>
            <a:spLocks noGrp="1"/>
          </p:cNvSpPr>
          <p:nvPr>
            <p:ph type="sldNum" sz="quarter" idx="10"/>
          </p:nvPr>
        </p:nvSpPr>
        <p:spPr/>
        <p:txBody>
          <a:bodyPr/>
          <a:lstStyle/>
          <a:p>
            <a:fld id="{6098008F-DB08-4554-A422-21F93A4BCC90}" type="slidenum">
              <a:rPr lang="en-US" smtClean="0"/>
              <a:t>6</a:t>
            </a:fld>
            <a:endParaRPr lang="en-US"/>
          </a:p>
        </p:txBody>
      </p:sp>
    </p:spTree>
    <p:extLst>
      <p:ext uri="{BB962C8B-B14F-4D97-AF65-F5344CB8AC3E}">
        <p14:creationId xmlns:p14="http://schemas.microsoft.com/office/powerpoint/2010/main" val="181858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 </a:t>
            </a:r>
            <a:r>
              <a:rPr lang="en-US" dirty="0" err="1"/>
              <a:t>SiMR</a:t>
            </a:r>
            <a:r>
              <a:rPr lang="en-US" dirty="0"/>
              <a:t>: </a:t>
            </a:r>
            <a:r>
              <a:rPr lang="en-US" sz="1200" dirty="0"/>
              <a:t>To increase the percentage of infants and toddlers with disabilities who demonstrate greater than expected progress (i.e., Summary Statement 1) in the acquisition and use of knowledge and skills in our pilot areas (i.e., Aurora, East St. Louis, and Williamson) by .9 percentage points by 2018.</a:t>
            </a:r>
            <a:endParaRPr lang="en-US" sz="1200" dirty="0">
              <a:solidFill>
                <a:srgbClr val="FF0000"/>
              </a:solidFill>
            </a:endParaRP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PD rubric: one day offerings vs.</a:t>
            </a:r>
            <a:r>
              <a:rPr lang="en-US" sz="1200" baseline="0" dirty="0"/>
              <a:t> existing linked series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lvl="0"/>
            <a:r>
              <a:rPr lang="en-US" sz="1200" i="1" kern="1200" dirty="0">
                <a:solidFill>
                  <a:schemeClr val="tx1"/>
                </a:solidFill>
                <a:effectLst/>
                <a:latin typeface="+mn-lt"/>
                <a:ea typeface="+mn-ea"/>
                <a:cs typeface="+mn-cs"/>
              </a:rPr>
              <a:t>1. Implement effective training for Leadership Teams and EI providers that focuses on infant/toddler development and the Child Outcomes Summary Process, and</a:t>
            </a:r>
            <a:r>
              <a:rPr lang="en-US" sz="1200" i="1" kern="1200" baseline="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make related changes to state policy and guidance documents, so that early intervention teams implement the Child Outcomes Process as desired.</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lvl="0"/>
            <a:r>
              <a:rPr lang="en-US" sz="1200" i="1" kern="1200" dirty="0">
                <a:solidFill>
                  <a:schemeClr val="tx1"/>
                </a:solidFill>
                <a:effectLst/>
                <a:latin typeface="+mn-lt"/>
                <a:ea typeface="+mn-ea"/>
                <a:cs typeface="+mn-cs"/>
              </a:rPr>
              <a:t>2. Implement effective training for EI providers that focuses on evidence based, family capacity-building practices, and make related changes to the local support structure by creating leadership teams, providing technical assistance and revising state policy and guidance documents, so that early intervention teams utilize 	practices that encourage the active participation of families in the intervention process by embedding intervention strategies into family/caregiver routines.</a:t>
            </a:r>
          </a:p>
          <a:p>
            <a:pPr lvl="0"/>
            <a:endParaRPr lang="en-US" sz="120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7</a:t>
            </a:fld>
            <a:endParaRPr lang="en-US"/>
          </a:p>
        </p:txBody>
      </p:sp>
    </p:spTree>
    <p:extLst>
      <p:ext uri="{BB962C8B-B14F-4D97-AF65-F5344CB8AC3E}">
        <p14:creationId xmlns:p14="http://schemas.microsoft.com/office/powerpoint/2010/main" val="233680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SiMR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To increase the percentage of infants and toddlers with disabilities who demonstrate greater than expected progress (i.e., Summary Statement 1) in the acquisition and use of knowledge and skills in our pilot areas (i.e., Aurora, East St. Louis, and Williamson) by .9 percentage points by 2018.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FF00"/>
              </a:solidFill>
            </a:endParaRPr>
          </a:p>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8</a:t>
            </a:fld>
            <a:endParaRPr lang="en-US"/>
          </a:p>
        </p:txBody>
      </p:sp>
    </p:spTree>
    <p:extLst>
      <p:ext uri="{BB962C8B-B14F-4D97-AF65-F5344CB8AC3E}">
        <p14:creationId xmlns:p14="http://schemas.microsoft.com/office/powerpoint/2010/main" val="3660046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chemeClr val="tx1"/>
                </a:solidFill>
              </a:rPr>
              <a:t>Fidelity checklist: random sample -one observation in person/video per team </a:t>
            </a:r>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9</a:t>
            </a:fld>
            <a:endParaRPr lang="en-US"/>
          </a:p>
        </p:txBody>
      </p:sp>
    </p:spTree>
    <p:extLst>
      <p:ext uri="{BB962C8B-B14F-4D97-AF65-F5344CB8AC3E}">
        <p14:creationId xmlns:p14="http://schemas.microsoft.com/office/powerpoint/2010/main" val="458850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6993"/>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26" name="Group 25" descr="2017 Leadership Conference"/>
          <p:cNvGrpSpPr/>
          <p:nvPr userDrawn="1"/>
        </p:nvGrpSpPr>
        <p:grpSpPr>
          <a:xfrm>
            <a:off x="6815468" y="5429892"/>
            <a:ext cx="4806926" cy="940126"/>
            <a:chOff x="6815468" y="5429892"/>
            <a:chExt cx="4806926" cy="940126"/>
          </a:xfrm>
        </p:grpSpPr>
        <p:sp>
          <p:nvSpPr>
            <p:cNvPr id="14" name="TextBox 13" descr="2017 Leadership Conference logo"/>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5" name="Picture 14"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Rectangle 1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539560" y="479729"/>
            <a:ext cx="11082528" cy="2898306"/>
          </a:xfrm>
          <a:prstGeom prst="rect">
            <a:avLst/>
          </a:prstGeom>
          <a:solidFill>
            <a:srgbClr val="2140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a:spLocks noGrp="1"/>
          </p:cNvSpPr>
          <p:nvPr>
            <p:ph type="ctrTitle"/>
          </p:nvPr>
        </p:nvSpPr>
        <p:spPr>
          <a:xfrm>
            <a:off x="555373" y="474904"/>
            <a:ext cx="11064240" cy="2899602"/>
          </a:xfrm>
        </p:spPr>
        <p:txBody>
          <a:bodyPr anchor="b"/>
          <a:lstStyle>
            <a:lvl1pPr algn="l">
              <a:defRPr sz="6000" b="1" baseline="0">
                <a:solidFill>
                  <a:schemeClr val="bg1"/>
                </a:solidFill>
              </a:defRPr>
            </a:lvl1pPr>
          </a:lstStyle>
          <a:p>
            <a:endParaRPr lang="en-US" dirty="0"/>
          </a:p>
        </p:txBody>
      </p:sp>
      <p:sp>
        <p:nvSpPr>
          <p:cNvPr id="33" name="Subtitle 2"/>
          <p:cNvSpPr>
            <a:spLocks noGrp="1"/>
          </p:cNvSpPr>
          <p:nvPr>
            <p:ph type="subTitle" idx="1" hasCustomPrompt="1"/>
          </p:nvPr>
        </p:nvSpPr>
        <p:spPr>
          <a:xfrm>
            <a:off x="545008"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36"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37"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3145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0" name="Group 9" descr="2017 Leadershpi Conference"/>
          <p:cNvGrpSpPr/>
          <p:nvPr userDrawn="1"/>
        </p:nvGrpSpPr>
        <p:grpSpPr>
          <a:xfrm>
            <a:off x="435736" y="6115052"/>
            <a:ext cx="11633133" cy="697840"/>
            <a:chOff x="498066" y="6082045"/>
            <a:chExt cx="11570612" cy="729741"/>
          </a:xfrm>
        </p:grpSpPr>
        <p:sp>
          <p:nvSpPr>
            <p:cNvPr id="11" name="TextBox 10"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9" name="Picture 18"/>
            <p:cNvPicPr>
              <a:picLocks noChangeAspect="1"/>
            </p:cNvPicPr>
            <p:nvPr userDrawn="1"/>
          </p:nvPicPr>
          <p:blipFill>
            <a:blip r:embed="rId3"/>
            <a:stretch>
              <a:fillRect/>
            </a:stretch>
          </p:blipFill>
          <p:spPr>
            <a:xfrm flipV="1">
              <a:off x="503174" y="6518152"/>
              <a:ext cx="6548297" cy="46561"/>
            </a:xfrm>
            <a:prstGeom prst="rect">
              <a:avLst/>
            </a:prstGeom>
          </p:spPr>
        </p:pic>
        <p:pic>
          <p:nvPicPr>
            <p:cNvPr id="20" name="Picture 19"/>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79501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rgbClr val="21409A"/>
          </a:solidFill>
        </p:spPr>
        <p:txBody>
          <a:bodyPr vert="eaVert"/>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0" name="Group 9" descr="2017 Leadership Conference"/>
          <p:cNvGrpSpPr/>
          <p:nvPr userDrawn="1"/>
        </p:nvGrpSpPr>
        <p:grpSpPr>
          <a:xfrm>
            <a:off x="435736" y="6115052"/>
            <a:ext cx="11633133" cy="697840"/>
            <a:chOff x="498066" y="6082045"/>
            <a:chExt cx="11570612" cy="729741"/>
          </a:xfrm>
        </p:grpSpPr>
        <p:sp>
          <p:nvSpPr>
            <p:cNvPr id="11" name="TextBox 10"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9" name="Picture 18"/>
            <p:cNvPicPr>
              <a:picLocks noChangeAspect="1"/>
            </p:cNvPicPr>
            <p:nvPr userDrawn="1"/>
          </p:nvPicPr>
          <p:blipFill>
            <a:blip r:embed="rId3"/>
            <a:stretch>
              <a:fillRect/>
            </a:stretch>
          </p:blipFill>
          <p:spPr>
            <a:xfrm flipV="1">
              <a:off x="503174" y="6518152"/>
              <a:ext cx="6548297" cy="46561"/>
            </a:xfrm>
            <a:prstGeom prst="rect">
              <a:avLst/>
            </a:prstGeom>
          </p:spPr>
        </p:pic>
        <p:pic>
          <p:nvPicPr>
            <p:cNvPr id="20" name="Picture 19"/>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109243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a:t>Click to edit Master title style</a:t>
            </a:r>
          </a:p>
        </p:txBody>
      </p:sp>
      <p:grpSp>
        <p:nvGrpSpPr>
          <p:cNvPr id="22" name="Group 21" descr="2017 Leadership Conference"/>
          <p:cNvGrpSpPr/>
          <p:nvPr userDrawn="1"/>
        </p:nvGrpSpPr>
        <p:grpSpPr>
          <a:xfrm>
            <a:off x="435736" y="6115052"/>
            <a:ext cx="11633133" cy="697840"/>
            <a:chOff x="498066" y="6082045"/>
            <a:chExt cx="11570612" cy="729741"/>
          </a:xfrm>
        </p:grpSpPr>
        <p:sp>
          <p:nvSpPr>
            <p:cNvPr id="8" name="TextBox 7"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9" name="Picture 8"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0" name="Picture 9"/>
            <p:cNvPicPr>
              <a:picLocks noChangeAspect="1"/>
            </p:cNvPicPr>
            <p:nvPr userDrawn="1"/>
          </p:nvPicPr>
          <p:blipFill>
            <a:blip r:embed="rId3"/>
            <a:stretch>
              <a:fillRect/>
            </a:stretch>
          </p:blipFill>
          <p:spPr>
            <a:xfrm flipV="1">
              <a:off x="503174" y="6518152"/>
              <a:ext cx="6548297" cy="46561"/>
            </a:xfrm>
            <a:prstGeom prst="rect">
              <a:avLst/>
            </a:prstGeom>
          </p:spPr>
        </p:pic>
        <p:pic>
          <p:nvPicPr>
            <p:cNvPr id="11" name="Picture 10"/>
            <p:cNvPicPr>
              <a:picLocks noChangeAspect="1"/>
            </p:cNvPicPr>
            <p:nvPr userDrawn="1"/>
          </p:nvPicPr>
          <p:blipFill>
            <a:blip r:embed="rId3"/>
            <a:stretch>
              <a:fillRect/>
            </a:stretch>
          </p:blipFill>
          <p:spPr>
            <a:xfrm flipV="1">
              <a:off x="498066" y="6638486"/>
              <a:ext cx="6548297" cy="46561"/>
            </a:xfrm>
            <a:prstGeom prst="rect">
              <a:avLst/>
            </a:prstGeom>
          </p:spPr>
        </p:pic>
      </p:grpSp>
      <p:sp>
        <p:nvSpPr>
          <p:cNvPr id="3" name="Content Placeholder 2"/>
          <p:cNvSpPr>
            <a:spLocks noGrp="1"/>
          </p:cNvSpPr>
          <p:nvPr>
            <p:ph idx="1"/>
          </p:nvPr>
        </p:nvSpPr>
        <p:spPr>
          <a:xfrm>
            <a:off x="838200" y="169068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72620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6350" y="-190"/>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3414629"/>
            <a:ext cx="12192000" cy="35168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userDrawn="1"/>
        </p:nvSpPr>
        <p:spPr>
          <a:xfrm>
            <a:off x="555373" y="3425820"/>
            <a:ext cx="11082528" cy="3008376"/>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19" name="Group 18" descr="2017 Leadership Conference"/>
          <p:cNvGrpSpPr/>
          <p:nvPr userDrawn="1"/>
        </p:nvGrpSpPr>
        <p:grpSpPr>
          <a:xfrm>
            <a:off x="6815468" y="5429892"/>
            <a:ext cx="4806926" cy="940126"/>
            <a:chOff x="6815468" y="5429892"/>
            <a:chExt cx="4806926" cy="940126"/>
          </a:xfrm>
        </p:grpSpPr>
        <p:sp>
          <p:nvSpPr>
            <p:cNvPr id="11" name="TextBox 10" descr="2017 Leadership Conference logo"/>
            <p:cNvSpPr txBox="1"/>
            <p:nvPr userDrawn="1"/>
          </p:nvSpPr>
          <p:spPr>
            <a:xfrm>
              <a:off x="6815468" y="5715289"/>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2" name="Picture 11"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7" name="Title 1"/>
          <p:cNvSpPr>
            <a:spLocks noGrp="1"/>
          </p:cNvSpPr>
          <p:nvPr>
            <p:ph type="title"/>
          </p:nvPr>
        </p:nvSpPr>
        <p:spPr>
          <a:xfrm>
            <a:off x="555373" y="484555"/>
            <a:ext cx="11082528" cy="2930074"/>
          </a:xfrm>
          <a:solidFill>
            <a:srgbClr val="21409A"/>
          </a:solidFill>
        </p:spPr>
        <p:txBody>
          <a:bodyPr anchor="b"/>
          <a:lstStyle>
            <a:lvl1pPr>
              <a:defRPr sz="6000" b="1">
                <a:solidFill>
                  <a:schemeClr val="bg1"/>
                </a:solidFill>
              </a:defRPr>
            </a:lvl1pPr>
          </a:lstStyle>
          <a:p>
            <a:r>
              <a:rPr lang="en-US" dirty="0"/>
              <a:t>Click to edit Master title style</a:t>
            </a:r>
          </a:p>
        </p:txBody>
      </p:sp>
      <p:sp>
        <p:nvSpPr>
          <p:cNvPr id="18" name="Text Placeholder 2"/>
          <p:cNvSpPr>
            <a:spLocks noGrp="1"/>
          </p:cNvSpPr>
          <p:nvPr>
            <p:ph type="body" idx="1"/>
          </p:nvPr>
        </p:nvSpPr>
        <p:spPr>
          <a:xfrm>
            <a:off x="555373" y="3414629"/>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49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descr="2017 Leadership Conference"/>
          <p:cNvGrpSpPr/>
          <p:nvPr userDrawn="1"/>
        </p:nvGrpSpPr>
        <p:grpSpPr>
          <a:xfrm>
            <a:off x="435736" y="6115052"/>
            <a:ext cx="11633133" cy="697840"/>
            <a:chOff x="498066" y="6082045"/>
            <a:chExt cx="11570612" cy="729741"/>
          </a:xfrm>
        </p:grpSpPr>
        <p:sp>
          <p:nvSpPr>
            <p:cNvPr id="12" name="TextBox 11"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4" name="Picture 13"/>
            <p:cNvPicPr>
              <a:picLocks noChangeAspect="1"/>
            </p:cNvPicPr>
            <p:nvPr userDrawn="1"/>
          </p:nvPicPr>
          <p:blipFill>
            <a:blip r:embed="rId3"/>
            <a:stretch>
              <a:fillRect/>
            </a:stretch>
          </p:blipFill>
          <p:spPr>
            <a:xfrm flipV="1">
              <a:off x="503174" y="6518152"/>
              <a:ext cx="6548297" cy="46561"/>
            </a:xfrm>
            <a:prstGeom prst="rect">
              <a:avLst/>
            </a:prstGeom>
          </p:spPr>
        </p:pic>
        <p:pic>
          <p:nvPicPr>
            <p:cNvPr id="15" name="Picture 14"/>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12894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rgbClr val="21409A"/>
          </a:solidFill>
        </p:spPr>
        <p:txBody>
          <a:bodyPr/>
          <a:lstStyle>
            <a:lvl1pPr>
              <a:defRPr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lide Number Placeholder 5"/>
          <p:cNvSpPr>
            <a:spLocks noGrp="1"/>
          </p:cNvSpPr>
          <p:nvPr>
            <p:ph type="sldNum" sz="quarter" idx="10"/>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3" name="Group 12" descr="2017 Leadership Conference"/>
          <p:cNvGrpSpPr/>
          <p:nvPr userDrawn="1"/>
        </p:nvGrpSpPr>
        <p:grpSpPr>
          <a:xfrm>
            <a:off x="435736" y="6115052"/>
            <a:ext cx="11633133" cy="697840"/>
            <a:chOff x="498066" y="6082045"/>
            <a:chExt cx="11570612" cy="729741"/>
          </a:xfrm>
        </p:grpSpPr>
        <p:sp>
          <p:nvSpPr>
            <p:cNvPr id="14" name="TextBox 13"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5" name="Picture 14"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6" name="Picture 15" descr="&quot; &quot;"/>
            <p:cNvPicPr>
              <a:picLocks noChangeAspect="1"/>
            </p:cNvPicPr>
            <p:nvPr userDrawn="1"/>
          </p:nvPicPr>
          <p:blipFill>
            <a:blip r:embed="rId3"/>
            <a:stretch>
              <a:fillRect/>
            </a:stretch>
          </p:blipFill>
          <p:spPr>
            <a:xfrm flipV="1">
              <a:off x="503174" y="6518152"/>
              <a:ext cx="6548297" cy="46561"/>
            </a:xfrm>
            <a:prstGeom prst="rect">
              <a:avLst/>
            </a:prstGeom>
          </p:spPr>
        </p:pic>
        <p:pic>
          <p:nvPicPr>
            <p:cNvPr id="17" name="Picture 16" descr="&quot; &quot;"/>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276493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a:t>Click to edit Master title style</a:t>
            </a:r>
          </a:p>
        </p:txBody>
      </p:sp>
      <p:sp>
        <p:nvSpPr>
          <p:cNvPr id="1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9" name="Group 8" descr="2017 Leadership Conference"/>
          <p:cNvGrpSpPr/>
          <p:nvPr userDrawn="1"/>
        </p:nvGrpSpPr>
        <p:grpSpPr>
          <a:xfrm>
            <a:off x="558867" y="6106232"/>
            <a:ext cx="11633133" cy="697840"/>
            <a:chOff x="498066" y="6082045"/>
            <a:chExt cx="11570612" cy="729741"/>
          </a:xfrm>
        </p:grpSpPr>
        <p:sp>
          <p:nvSpPr>
            <p:cNvPr id="10" name="TextBox 9"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1" name="Picture 10"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8" name="Picture 17"/>
            <p:cNvPicPr>
              <a:picLocks noChangeAspect="1"/>
            </p:cNvPicPr>
            <p:nvPr userDrawn="1"/>
          </p:nvPicPr>
          <p:blipFill>
            <a:blip r:embed="rId3"/>
            <a:stretch>
              <a:fillRect/>
            </a:stretch>
          </p:blipFill>
          <p:spPr>
            <a:xfrm flipV="1">
              <a:off x="503174" y="6518152"/>
              <a:ext cx="6548297" cy="46561"/>
            </a:xfrm>
            <a:prstGeom prst="rect">
              <a:avLst/>
            </a:prstGeom>
          </p:spPr>
        </p:pic>
        <p:pic>
          <p:nvPicPr>
            <p:cNvPr id="19" name="Picture 18"/>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60427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6"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8" name="Group 7" descr="2017 Leadership Conference"/>
          <p:cNvGrpSpPr/>
          <p:nvPr userDrawn="1"/>
        </p:nvGrpSpPr>
        <p:grpSpPr>
          <a:xfrm>
            <a:off x="435736" y="6115052"/>
            <a:ext cx="11633133" cy="697840"/>
            <a:chOff x="498066" y="6082045"/>
            <a:chExt cx="11570612" cy="729741"/>
          </a:xfrm>
        </p:grpSpPr>
        <p:sp>
          <p:nvSpPr>
            <p:cNvPr id="9" name="TextBox 8" descr="2017 Leadership Conference"/>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0" name="Picture 9"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7" name="Picture 16"/>
            <p:cNvPicPr>
              <a:picLocks noChangeAspect="1"/>
            </p:cNvPicPr>
            <p:nvPr userDrawn="1"/>
          </p:nvPicPr>
          <p:blipFill>
            <a:blip r:embed="rId3"/>
            <a:stretch>
              <a:fillRect/>
            </a:stretch>
          </p:blipFill>
          <p:spPr>
            <a:xfrm flipV="1">
              <a:off x="503174" y="6518152"/>
              <a:ext cx="6548297" cy="46561"/>
            </a:xfrm>
            <a:prstGeom prst="rect">
              <a:avLst/>
            </a:prstGeom>
          </p:spPr>
        </p:pic>
        <p:pic>
          <p:nvPicPr>
            <p:cNvPr id="18" name="Picture 17"/>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9980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21409A"/>
          </a:solidFill>
        </p:spPr>
        <p:txBody>
          <a:bodyPr anchor="b"/>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solidFill>
            <a:srgbClr val="7E90C4"/>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descr="2017 Leadership Conference"/>
          <p:cNvGrpSpPr/>
          <p:nvPr userDrawn="1"/>
        </p:nvGrpSpPr>
        <p:grpSpPr>
          <a:xfrm>
            <a:off x="435736" y="6115052"/>
            <a:ext cx="11633133" cy="697840"/>
            <a:chOff x="498066" y="6082045"/>
            <a:chExt cx="11570612" cy="729741"/>
          </a:xfrm>
        </p:grpSpPr>
        <p:sp>
          <p:nvSpPr>
            <p:cNvPr id="12" name="TextBox 11" descr="2017 Leadership conference logo with two decorate rainbow bars to left of the logo"/>
            <p:cNvSpPr txBox="1"/>
            <p:nvPr userDrawn="1"/>
          </p:nvSpPr>
          <p:spPr>
            <a:xfrm>
              <a:off x="6881466" y="640281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descr="&quot; &quo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4" name="Picture 13"/>
            <p:cNvPicPr>
              <a:picLocks noChangeAspect="1"/>
            </p:cNvPicPr>
            <p:nvPr userDrawn="1"/>
          </p:nvPicPr>
          <p:blipFill>
            <a:blip r:embed="rId3"/>
            <a:stretch>
              <a:fillRect/>
            </a:stretch>
          </p:blipFill>
          <p:spPr>
            <a:xfrm flipV="1">
              <a:off x="503174" y="6518152"/>
              <a:ext cx="6548297" cy="46561"/>
            </a:xfrm>
            <a:prstGeom prst="rect">
              <a:avLst/>
            </a:prstGeom>
          </p:spPr>
        </p:pic>
        <p:pic>
          <p:nvPicPr>
            <p:cNvPr id="15" name="Picture 14"/>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28193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21409A"/>
          </a:solidFill>
        </p:spPr>
        <p:txBody>
          <a:bodyPr anchor="b"/>
          <a:lstStyle>
            <a:lvl1pPr>
              <a:defRPr sz="32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solidFill>
            <a:srgbClr val="7E90C4"/>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9"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descr="2017 Leadership Conference"/>
          <p:cNvGrpSpPr/>
          <p:nvPr userDrawn="1"/>
        </p:nvGrpSpPr>
        <p:grpSpPr>
          <a:xfrm>
            <a:off x="435736" y="6115052"/>
            <a:ext cx="11633133" cy="697840"/>
            <a:chOff x="498066" y="6082045"/>
            <a:chExt cx="11570612" cy="729741"/>
          </a:xfrm>
        </p:grpSpPr>
        <p:sp>
          <p:nvSpPr>
            <p:cNvPr id="12" name="TextBox 11"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2017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20" name="Picture 19"/>
            <p:cNvPicPr>
              <a:picLocks noChangeAspect="1"/>
            </p:cNvPicPr>
            <p:nvPr userDrawn="1"/>
          </p:nvPicPr>
          <p:blipFill>
            <a:blip r:embed="rId3"/>
            <a:stretch>
              <a:fillRect/>
            </a:stretch>
          </p:blipFill>
          <p:spPr>
            <a:xfrm flipV="1">
              <a:off x="503174" y="6518152"/>
              <a:ext cx="6548297" cy="46561"/>
            </a:xfrm>
            <a:prstGeom prst="rect">
              <a:avLst/>
            </a:prstGeom>
          </p:spPr>
        </p:pic>
        <p:pic>
          <p:nvPicPr>
            <p:cNvPr id="21" name="Picture 20"/>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6816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3B17-1229-47A4-BBB2-A02D5F84107F}" type="slidenum">
              <a:rPr lang="en-US" smtClean="0"/>
              <a:t>‹#›</a:t>
            </a:fld>
            <a:endParaRPr lang="en-US"/>
          </a:p>
        </p:txBody>
      </p:sp>
      <p:sp>
        <p:nvSpPr>
          <p:cNvPr id="17" name="Rectangle 16"/>
          <p:cNvSpPr/>
          <p:nvPr userDrawn="1"/>
        </p:nvSpPr>
        <p:spPr>
          <a:xfrm>
            <a:off x="-14870" y="3382863"/>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36993"/>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txBox="1">
            <a:spLocks/>
          </p:cNvSpPr>
          <p:nvPr userDrawn="1"/>
        </p:nvSpPr>
        <p:spPr>
          <a:xfrm>
            <a:off x="539866" y="3387688"/>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7" name="Group 6" descr="2017 Leadership Conference"/>
          <p:cNvGrpSpPr/>
          <p:nvPr userDrawn="1"/>
        </p:nvGrpSpPr>
        <p:grpSpPr>
          <a:xfrm>
            <a:off x="6815468" y="5429892"/>
            <a:ext cx="4806926" cy="940126"/>
            <a:chOff x="6815468" y="5429892"/>
            <a:chExt cx="4806926" cy="940126"/>
          </a:xfrm>
        </p:grpSpPr>
        <p:sp>
          <p:nvSpPr>
            <p:cNvPr id="21" name="TextBox 20"/>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22" name="Picture 21" descr="&quot; &quot;"/>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24" name="Rectangle 23"/>
          <p:cNvSpPr/>
          <p:nvPr userDrawn="1"/>
        </p:nvSpPr>
        <p:spPr>
          <a:xfrm>
            <a:off x="539866" y="486970"/>
            <a:ext cx="11082528" cy="2898306"/>
          </a:xfrm>
          <a:prstGeom prst="rect">
            <a:avLst/>
          </a:prstGeom>
          <a:solidFill>
            <a:srgbClr val="21409A"/>
          </a:solidFill>
          <a:ln>
            <a:solidFill>
              <a:srgbClr val="2140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ubtitle 2"/>
          <p:cNvSpPr txBox="1">
            <a:spLocks/>
          </p:cNvSpPr>
          <p:nvPr userDrawn="1"/>
        </p:nvSpPr>
        <p:spPr>
          <a:xfrm>
            <a:off x="554099" y="3418681"/>
            <a:ext cx="4494639" cy="50036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27" name="Title 1"/>
          <p:cNvSpPr txBox="1">
            <a:spLocks/>
          </p:cNvSpPr>
          <p:nvPr userDrawn="1"/>
        </p:nvSpPr>
        <p:spPr>
          <a:xfrm>
            <a:off x="554099" y="972462"/>
            <a:ext cx="9144000" cy="2387600"/>
          </a:xfrm>
          <a:prstGeom prst="rect">
            <a:avLst/>
          </a:prstGeom>
        </p:spPr>
        <p:txBody>
          <a:bodyPr anchor="b"/>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350153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Claudia.Fabien@Illinois.gov" TargetMode="External"/><Relationship Id="rId2" Type="http://schemas.openxmlformats.org/officeDocument/2006/relationships/hyperlink" Target="mailto:Allan.Phillips@dc.gov" TargetMode="External"/><Relationship Id="rId1" Type="http://schemas.openxmlformats.org/officeDocument/2006/relationships/slideLayout" Target="../slideLayouts/slideLayout2.xml"/><Relationship Id="rId4" Type="http://schemas.openxmlformats.org/officeDocument/2006/relationships/hyperlink" Target="mailto:Megan.Cox@sri.com"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Evaluating PD Activities: Learning from State Examples</a:t>
            </a:r>
            <a:br>
              <a:rPr lang="en-US" dirty="0"/>
            </a:br>
            <a:endParaRPr lang="en-US" dirty="0"/>
          </a:p>
        </p:txBody>
      </p:sp>
      <p:sp>
        <p:nvSpPr>
          <p:cNvPr id="3" name="Subtitle 2"/>
          <p:cNvSpPr>
            <a:spLocks noGrp="1"/>
          </p:cNvSpPr>
          <p:nvPr>
            <p:ph type="subTitle" idx="1"/>
          </p:nvPr>
        </p:nvSpPr>
        <p:spPr/>
        <p:txBody>
          <a:bodyPr/>
          <a:lstStyle/>
          <a:p>
            <a:r>
              <a:rPr lang="en-US" dirty="0"/>
              <a:t>Allan Phillips, D.C. Office of the State Superintendent of Education</a:t>
            </a:r>
          </a:p>
          <a:p>
            <a:r>
              <a:rPr lang="en-US" dirty="0"/>
              <a:t>Claudia Fabián, IL Dept. of Human Services, Bureau of Early Intervention</a:t>
            </a:r>
          </a:p>
          <a:p>
            <a:r>
              <a:rPr lang="en-US" dirty="0"/>
              <a:t>Megan E. Cox, SRI International</a:t>
            </a:r>
          </a:p>
        </p:txBody>
      </p:sp>
    </p:spTree>
    <p:extLst>
      <p:ext uri="{BB962C8B-B14F-4D97-AF65-F5344CB8AC3E}">
        <p14:creationId xmlns:p14="http://schemas.microsoft.com/office/powerpoint/2010/main" val="172937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10</a:t>
            </a:fld>
            <a:endParaRPr lang="en-US" dirty="0"/>
          </a:p>
        </p:txBody>
      </p:sp>
      <p:sp>
        <p:nvSpPr>
          <p:cNvPr id="2" name="Title 1"/>
          <p:cNvSpPr>
            <a:spLocks noGrp="1"/>
          </p:cNvSpPr>
          <p:nvPr>
            <p:ph type="title"/>
          </p:nvPr>
        </p:nvSpPr>
        <p:spPr/>
        <p:txBody>
          <a:bodyPr/>
          <a:lstStyle/>
          <a:p>
            <a:r>
              <a:rPr lang="en-US" dirty="0"/>
              <a:t>Successes and Progress in Year 1</a:t>
            </a:r>
          </a:p>
        </p:txBody>
      </p:sp>
      <p:sp>
        <p:nvSpPr>
          <p:cNvPr id="3" name="Content Placeholder 2"/>
          <p:cNvSpPr>
            <a:spLocks noGrp="1"/>
          </p:cNvSpPr>
          <p:nvPr>
            <p:ph idx="1"/>
          </p:nvPr>
        </p:nvSpPr>
        <p:spPr/>
        <p:txBody>
          <a:bodyPr>
            <a:normAutofit fontScale="92500" lnSpcReduction="10000"/>
          </a:bodyPr>
          <a:lstStyle/>
          <a:p>
            <a:r>
              <a:rPr lang="en-US" sz="3500" dirty="0"/>
              <a:t>The capacity of Leadership Teams has increased</a:t>
            </a:r>
          </a:p>
          <a:p>
            <a:r>
              <a:rPr lang="en-US" sz="3500" dirty="0"/>
              <a:t>Leadership Teams are starting to support local teams </a:t>
            </a:r>
          </a:p>
          <a:p>
            <a:pPr marL="228600" lvl="1">
              <a:spcBef>
                <a:spcPts val="1000"/>
              </a:spcBef>
            </a:pPr>
            <a:r>
              <a:rPr lang="en-US" sz="3500" dirty="0"/>
              <a:t>Reflection practices are being put into practice</a:t>
            </a:r>
          </a:p>
          <a:p>
            <a:r>
              <a:rPr lang="en-US" sz="3500" dirty="0"/>
              <a:t>Resources have been created to support LT (including those that support the EI message)</a:t>
            </a:r>
          </a:p>
          <a:p>
            <a:r>
              <a:rPr lang="en-US" sz="3500" dirty="0"/>
              <a:t>Anecdotal feedback is very positive!</a:t>
            </a:r>
          </a:p>
          <a:p>
            <a:r>
              <a:rPr lang="en-US" sz="3500" dirty="0"/>
              <a:t>Initial training outputs: </a:t>
            </a:r>
          </a:p>
          <a:p>
            <a:pPr lvl="1"/>
            <a:r>
              <a:rPr lang="en-US" sz="3000" dirty="0"/>
              <a:t>14 PD offerings as of June 9, 2017</a:t>
            </a:r>
          </a:p>
          <a:p>
            <a:pPr lvl="1"/>
            <a:r>
              <a:rPr lang="en-US" sz="3000" dirty="0"/>
              <a:t>229 providers trained</a:t>
            </a:r>
            <a:r>
              <a:rPr lang="en-US" dirty="0"/>
              <a:t>      </a:t>
            </a:r>
          </a:p>
        </p:txBody>
      </p:sp>
    </p:spTree>
    <p:extLst>
      <p:ext uri="{BB962C8B-B14F-4D97-AF65-F5344CB8AC3E}">
        <p14:creationId xmlns:p14="http://schemas.microsoft.com/office/powerpoint/2010/main" val="42819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11</a:t>
            </a:fld>
            <a:endParaRPr lang="en-US" dirty="0"/>
          </a:p>
        </p:txBody>
      </p:sp>
      <p:sp>
        <p:nvSpPr>
          <p:cNvPr id="2" name="Title 1"/>
          <p:cNvSpPr>
            <a:spLocks noGrp="1"/>
          </p:cNvSpPr>
          <p:nvPr>
            <p:ph type="title"/>
          </p:nvPr>
        </p:nvSpPr>
        <p:spPr/>
        <p:txBody>
          <a:bodyPr/>
          <a:lstStyle/>
          <a:p>
            <a:r>
              <a:rPr lang="en-US" dirty="0"/>
              <a:t>Examples of PD participant evaluations </a:t>
            </a:r>
          </a:p>
        </p:txBody>
      </p:sp>
      <p:graphicFrame>
        <p:nvGraphicFramePr>
          <p:cNvPr id="5" name="Table 4" descr="This is an example of a Child Outcomes Summary professional development participant evaluation."/>
          <p:cNvGraphicFramePr>
            <a:graphicFrameLocks noGrp="1"/>
          </p:cNvGraphicFramePr>
          <p:nvPr>
            <p:extLst>
              <p:ext uri="{D42A27DB-BD31-4B8C-83A1-F6EECF244321}">
                <p14:modId xmlns:p14="http://schemas.microsoft.com/office/powerpoint/2010/main" val="2474768218"/>
              </p:ext>
            </p:extLst>
          </p:nvPr>
        </p:nvGraphicFramePr>
        <p:xfrm>
          <a:off x="273956" y="1690688"/>
          <a:ext cx="8677548" cy="3593976"/>
        </p:xfrm>
        <a:graphic>
          <a:graphicData uri="http://schemas.openxmlformats.org/drawingml/2006/table">
            <a:tbl>
              <a:tblPr firstRow="1" firstCol="1" bandRow="1">
                <a:tableStyleId>{5C22544A-7EE6-4342-B048-85BDC9FD1C3A}</a:tableStyleId>
              </a:tblPr>
              <a:tblGrid>
                <a:gridCol w="3466488">
                  <a:extLst>
                    <a:ext uri="{9D8B030D-6E8A-4147-A177-3AD203B41FA5}">
                      <a16:colId xmlns:a16="http://schemas.microsoft.com/office/drawing/2014/main" val="20000"/>
                    </a:ext>
                  </a:extLst>
                </a:gridCol>
                <a:gridCol w="1042212">
                  <a:extLst>
                    <a:ext uri="{9D8B030D-6E8A-4147-A177-3AD203B41FA5}">
                      <a16:colId xmlns:a16="http://schemas.microsoft.com/office/drawing/2014/main" val="20001"/>
                    </a:ext>
                  </a:extLst>
                </a:gridCol>
                <a:gridCol w="1042212">
                  <a:extLst>
                    <a:ext uri="{9D8B030D-6E8A-4147-A177-3AD203B41FA5}">
                      <a16:colId xmlns:a16="http://schemas.microsoft.com/office/drawing/2014/main" val="20002"/>
                    </a:ext>
                  </a:extLst>
                </a:gridCol>
                <a:gridCol w="1042212">
                  <a:extLst>
                    <a:ext uri="{9D8B030D-6E8A-4147-A177-3AD203B41FA5}">
                      <a16:colId xmlns:a16="http://schemas.microsoft.com/office/drawing/2014/main" val="20003"/>
                    </a:ext>
                  </a:extLst>
                </a:gridCol>
                <a:gridCol w="1042212">
                  <a:extLst>
                    <a:ext uri="{9D8B030D-6E8A-4147-A177-3AD203B41FA5}">
                      <a16:colId xmlns:a16="http://schemas.microsoft.com/office/drawing/2014/main" val="20004"/>
                    </a:ext>
                  </a:extLst>
                </a:gridCol>
                <a:gridCol w="1042212">
                  <a:extLst>
                    <a:ext uri="{9D8B030D-6E8A-4147-A177-3AD203B41FA5}">
                      <a16:colId xmlns:a16="http://schemas.microsoft.com/office/drawing/2014/main" val="20005"/>
                    </a:ext>
                  </a:extLst>
                </a:gridCol>
              </a:tblGrid>
              <a:tr h="331440">
                <a:tc>
                  <a:txBody>
                    <a:bodyPr/>
                    <a:lstStyle/>
                    <a:p>
                      <a:pPr marL="0" marR="0" algn="ctr">
                        <a:lnSpc>
                          <a:spcPct val="115000"/>
                        </a:lnSpc>
                        <a:spcBef>
                          <a:spcPts val="0"/>
                        </a:spcBef>
                        <a:spcAft>
                          <a:spcPts val="0"/>
                        </a:spcAft>
                      </a:pPr>
                      <a:r>
                        <a:rPr lang="en-US" sz="1400" dirty="0">
                          <a:effectLst/>
                        </a:rPr>
                        <a:t>Item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1-Strongly Disagree</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2- Disagree</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 Agree</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4-Strongly Agree</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Mean</a:t>
                      </a:r>
                      <a:endParaRPr lang="en-US" sz="1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331440">
                <a:tc>
                  <a:txBody>
                    <a:bodyPr/>
                    <a:lstStyle/>
                    <a:p>
                      <a:pPr marL="0" marR="0">
                        <a:lnSpc>
                          <a:spcPct val="115000"/>
                        </a:lnSpc>
                        <a:spcBef>
                          <a:spcPts val="0"/>
                        </a:spcBef>
                        <a:spcAft>
                          <a:spcPts val="0"/>
                        </a:spcAft>
                      </a:pPr>
                      <a:r>
                        <a:rPr lang="en-US" sz="1400">
                          <a:effectLst/>
                        </a:rPr>
                        <a:t>I have increased my knowledge of the key features of the COS process, data collection and data quality.</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9</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3.4</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31440">
                <a:tc>
                  <a:txBody>
                    <a:bodyPr/>
                    <a:lstStyle/>
                    <a:p>
                      <a:pPr marL="0" marR="0">
                        <a:lnSpc>
                          <a:spcPct val="115000"/>
                        </a:lnSpc>
                        <a:spcBef>
                          <a:spcPts val="0"/>
                        </a:spcBef>
                        <a:spcAft>
                          <a:spcPts val="0"/>
                        </a:spcAft>
                      </a:pPr>
                      <a:r>
                        <a:rPr lang="en-US" sz="1400">
                          <a:effectLst/>
                        </a:rPr>
                        <a:t>I have increased my understanding of the essential knowledge needed to complete the process.</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11</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3.5</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31440">
                <a:tc>
                  <a:txBody>
                    <a:bodyPr/>
                    <a:lstStyle/>
                    <a:p>
                      <a:pPr marL="0" marR="0">
                        <a:lnSpc>
                          <a:spcPct val="115000"/>
                        </a:lnSpc>
                        <a:spcBef>
                          <a:spcPts val="0"/>
                        </a:spcBef>
                        <a:spcAft>
                          <a:spcPts val="0"/>
                        </a:spcAft>
                      </a:pPr>
                      <a:r>
                        <a:rPr lang="en-US" sz="1400" dirty="0">
                          <a:effectLst/>
                        </a:rPr>
                        <a:t>I have increased my knowledge of how the three child outcomes are measured through the process.</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11</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3.5</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31440">
                <a:tc>
                  <a:txBody>
                    <a:bodyPr/>
                    <a:lstStyle/>
                    <a:p>
                      <a:pPr marL="0" marR="0">
                        <a:lnSpc>
                          <a:spcPct val="115000"/>
                        </a:lnSpc>
                        <a:spcBef>
                          <a:spcPts val="0"/>
                        </a:spcBef>
                        <a:spcAft>
                          <a:spcPts val="0"/>
                        </a:spcAft>
                      </a:pPr>
                      <a:r>
                        <a:rPr lang="en-US" sz="1400">
                          <a:effectLst/>
                        </a:rPr>
                        <a:t>I have increased my knowledge of features of effective documentation.</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3.4</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60715">
                <a:tc>
                  <a:txBody>
                    <a:bodyPr/>
                    <a:lstStyle/>
                    <a:p>
                      <a:pPr marL="0" marR="0">
                        <a:lnSpc>
                          <a:spcPct val="115000"/>
                        </a:lnSpc>
                        <a:spcBef>
                          <a:spcPts val="0"/>
                        </a:spcBef>
                        <a:spcAft>
                          <a:spcPts val="0"/>
                        </a:spcAft>
                      </a:pPr>
                      <a:r>
                        <a:rPr lang="en-US" sz="1400" dirty="0">
                          <a:effectLst/>
                        </a:rPr>
                        <a:t>I gained knowledge about teaming collaboration.</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10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3.4</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7" name="Table 6" descr="This is an example of an evaluation to a leadership team professional development sponsored event to local practitioners"/>
          <p:cNvGraphicFramePr>
            <a:graphicFrameLocks noGrp="1"/>
          </p:cNvGraphicFramePr>
          <p:nvPr>
            <p:extLst>
              <p:ext uri="{D42A27DB-BD31-4B8C-83A1-F6EECF244321}">
                <p14:modId xmlns:p14="http://schemas.microsoft.com/office/powerpoint/2010/main" val="1588778792"/>
              </p:ext>
            </p:extLst>
          </p:nvPr>
        </p:nvGraphicFramePr>
        <p:xfrm>
          <a:off x="3399694" y="3928582"/>
          <a:ext cx="8850087" cy="2886712"/>
        </p:xfrm>
        <a:graphic>
          <a:graphicData uri="http://schemas.openxmlformats.org/drawingml/2006/table">
            <a:tbl>
              <a:tblPr firstRow="1" firstCol="1" bandRow="1">
                <a:tableStyleId>{5C22544A-7EE6-4342-B048-85BDC9FD1C3A}</a:tableStyleId>
              </a:tblPr>
              <a:tblGrid>
                <a:gridCol w="3497818">
                  <a:extLst>
                    <a:ext uri="{9D8B030D-6E8A-4147-A177-3AD203B41FA5}">
                      <a16:colId xmlns:a16="http://schemas.microsoft.com/office/drawing/2014/main" val="20000"/>
                    </a:ext>
                  </a:extLst>
                </a:gridCol>
                <a:gridCol w="938156">
                  <a:extLst>
                    <a:ext uri="{9D8B030D-6E8A-4147-A177-3AD203B41FA5}">
                      <a16:colId xmlns:a16="http://schemas.microsoft.com/office/drawing/2014/main" val="20001"/>
                    </a:ext>
                  </a:extLst>
                </a:gridCol>
                <a:gridCol w="783651">
                  <a:extLst>
                    <a:ext uri="{9D8B030D-6E8A-4147-A177-3AD203B41FA5}">
                      <a16:colId xmlns:a16="http://schemas.microsoft.com/office/drawing/2014/main" val="20002"/>
                    </a:ext>
                  </a:extLst>
                </a:gridCol>
                <a:gridCol w="803510">
                  <a:extLst>
                    <a:ext uri="{9D8B030D-6E8A-4147-A177-3AD203B41FA5}">
                      <a16:colId xmlns:a16="http://schemas.microsoft.com/office/drawing/2014/main" val="20003"/>
                    </a:ext>
                  </a:extLst>
                </a:gridCol>
                <a:gridCol w="803510">
                  <a:extLst>
                    <a:ext uri="{9D8B030D-6E8A-4147-A177-3AD203B41FA5}">
                      <a16:colId xmlns:a16="http://schemas.microsoft.com/office/drawing/2014/main" val="20004"/>
                    </a:ext>
                  </a:extLst>
                </a:gridCol>
                <a:gridCol w="918297">
                  <a:extLst>
                    <a:ext uri="{9D8B030D-6E8A-4147-A177-3AD203B41FA5}">
                      <a16:colId xmlns:a16="http://schemas.microsoft.com/office/drawing/2014/main" val="20005"/>
                    </a:ext>
                  </a:extLst>
                </a:gridCol>
                <a:gridCol w="1105145">
                  <a:extLst>
                    <a:ext uri="{9D8B030D-6E8A-4147-A177-3AD203B41FA5}">
                      <a16:colId xmlns:a16="http://schemas.microsoft.com/office/drawing/2014/main" val="20006"/>
                    </a:ext>
                  </a:extLst>
                </a:gridCol>
              </a:tblGrid>
              <a:tr h="288115">
                <a:tc>
                  <a:txBody>
                    <a:bodyPr/>
                    <a:lstStyle/>
                    <a:p>
                      <a:pPr marL="0" marR="0" algn="ctr">
                        <a:lnSpc>
                          <a:spcPct val="115000"/>
                        </a:lnSpc>
                        <a:spcBef>
                          <a:spcPts val="0"/>
                        </a:spcBef>
                        <a:spcAft>
                          <a:spcPts val="0"/>
                        </a:spcAft>
                      </a:pPr>
                      <a:r>
                        <a:rPr lang="en-US" sz="1400" dirty="0">
                          <a:effectLst/>
                        </a:rPr>
                        <a:t>Item</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1-Strongly Disagree</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2- Disagree</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 Neutral</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4- Agree</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5-Strongly Agree</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Mean</a:t>
                      </a:r>
                      <a:endParaRPr lang="en-US" sz="14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60784">
                <a:tc>
                  <a:txBody>
                    <a:bodyPr/>
                    <a:lstStyle/>
                    <a:p>
                      <a:pPr marL="0" marR="0">
                        <a:lnSpc>
                          <a:spcPct val="115000"/>
                        </a:lnSpc>
                        <a:spcBef>
                          <a:spcPts val="0"/>
                        </a:spcBef>
                        <a:spcAft>
                          <a:spcPts val="0"/>
                        </a:spcAft>
                      </a:pPr>
                      <a:r>
                        <a:rPr lang="en-US" sz="1400" dirty="0">
                          <a:effectLst/>
                        </a:rPr>
                        <a:t>The information shared/discussed during this event is applicable to the knowledge and skills needed for my work in early intervention.</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4.3</a:t>
                      </a:r>
                      <a:endParaRPr lang="en-US" sz="14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400" dirty="0">
                          <a:effectLst/>
                        </a:rPr>
                        <a:t>This event provided a meaningful overview of Illinois Child Outcomes Summary (COS) process.</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20</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3</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dirty="0">
                          <a:effectLst/>
                        </a:rPr>
                        <a:t>3.9</a:t>
                      </a:r>
                    </a:p>
                    <a:p>
                      <a:pPr marL="0" marR="0" algn="ctr">
                        <a:lnSpc>
                          <a:spcPct val="115000"/>
                        </a:lnSpc>
                        <a:spcBef>
                          <a:spcPts val="0"/>
                        </a:spcBef>
                        <a:spcAft>
                          <a:spcPts val="0"/>
                        </a:spcAft>
                      </a:pP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0">
                <a:tc>
                  <a:txBody>
                    <a:bodyPr/>
                    <a:lstStyle/>
                    <a:p>
                      <a:pPr marL="0" marR="0">
                        <a:lnSpc>
                          <a:spcPct val="115000"/>
                        </a:lnSpc>
                        <a:spcBef>
                          <a:spcPts val="0"/>
                        </a:spcBef>
                        <a:spcAft>
                          <a:spcPts val="0"/>
                        </a:spcAft>
                      </a:pPr>
                      <a:r>
                        <a:rPr lang="en-US" sz="1400" b="1" i="0" dirty="0">
                          <a:solidFill>
                            <a:schemeClr val="bg1"/>
                          </a:solidFill>
                          <a:effectLst/>
                          <a:latin typeface="Calibri"/>
                          <a:ea typeface="Calibri"/>
                          <a:cs typeface="Arial"/>
                        </a:rPr>
                        <a:t>I know where to find resources and updated information about SSIP, Provider Handbook, and Illinois Child Outcomes.</a:t>
                      </a:r>
                      <a:endParaRPr lang="en-US" sz="1400" b="1" i="0" dirty="0">
                        <a:solidFill>
                          <a:schemeClr val="bg1"/>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solidFill>
                            <a:srgbClr val="000000"/>
                          </a:solidFill>
                          <a:effectLst/>
                          <a:latin typeface="Calibri"/>
                          <a:ea typeface="Calibri"/>
                          <a:cs typeface="Times New Roman"/>
                        </a:rPr>
                        <a:t>0</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2</a:t>
                      </a:r>
                    </a:p>
                  </a:txBody>
                  <a:tcPr marL="68580" marR="68580" marT="0" marB="0"/>
                </a:tc>
                <a:tc>
                  <a:txBody>
                    <a:bodyPr/>
                    <a:lstStyle/>
                    <a:p>
                      <a:pPr marL="0" marR="0" algn="ctr">
                        <a:lnSpc>
                          <a:spcPct val="115000"/>
                        </a:lnSpc>
                        <a:spcBef>
                          <a:spcPts val="0"/>
                        </a:spcBef>
                        <a:spcAft>
                          <a:spcPts val="0"/>
                        </a:spcAft>
                      </a:pPr>
                      <a:r>
                        <a:rPr lang="en-US" sz="1400">
                          <a:effectLst/>
                          <a:latin typeface="Calibri"/>
                          <a:ea typeface="Calibri"/>
                          <a:cs typeface="Times New Roman"/>
                        </a:rPr>
                        <a:t>15</a:t>
                      </a:r>
                    </a:p>
                    <a:p>
                      <a:pPr marL="0" marR="0" algn="ctr">
                        <a:lnSpc>
                          <a:spcPct val="115000"/>
                        </a:lnSpc>
                        <a:spcBef>
                          <a:spcPts val="0"/>
                        </a:spcBef>
                        <a:spcAft>
                          <a:spcPts val="0"/>
                        </a:spcAft>
                      </a:pPr>
                      <a:r>
                        <a:rPr lang="en-US" sz="1400">
                          <a:effectLst/>
                          <a:latin typeface="Calibri"/>
                          <a:ea typeface="Calibri"/>
                          <a:cs typeface="Times New Roman"/>
                        </a:rPr>
                        <a:t> </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10</a:t>
                      </a:r>
                    </a:p>
                  </a:txBody>
                  <a:tcPr marL="68580" marR="68580" marT="0" marB="0"/>
                </a:tc>
                <a:tc>
                  <a:txBody>
                    <a:bodyPr/>
                    <a:lstStyle/>
                    <a:p>
                      <a:pPr marL="0" marR="0" algn="ctr">
                        <a:lnSpc>
                          <a:spcPct val="115000"/>
                        </a:lnSpc>
                        <a:spcBef>
                          <a:spcPts val="0"/>
                        </a:spcBef>
                        <a:spcAft>
                          <a:spcPts val="0"/>
                        </a:spcAft>
                      </a:pPr>
                      <a:r>
                        <a:rPr lang="en-US" sz="1400" dirty="0">
                          <a:effectLst/>
                          <a:latin typeface="Calibri"/>
                          <a:ea typeface="Calibri"/>
                          <a:cs typeface="Times New Roman"/>
                        </a:rPr>
                        <a:t>4.3</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910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12</a:t>
            </a:fld>
            <a:endParaRPr lang="en-US" dirty="0"/>
          </a:p>
        </p:txBody>
      </p:sp>
      <p:sp>
        <p:nvSpPr>
          <p:cNvPr id="2" name="Title 1"/>
          <p:cNvSpPr>
            <a:spLocks noGrp="1"/>
          </p:cNvSpPr>
          <p:nvPr>
            <p:ph type="title"/>
          </p:nvPr>
        </p:nvSpPr>
        <p:spPr/>
        <p:txBody>
          <a:bodyPr/>
          <a:lstStyle/>
          <a:p>
            <a:r>
              <a:rPr lang="en-US" dirty="0"/>
              <a:t>Challenges and thoughts for future</a:t>
            </a:r>
          </a:p>
        </p:txBody>
      </p:sp>
      <p:sp>
        <p:nvSpPr>
          <p:cNvPr id="3" name="Content Placeholder 2"/>
          <p:cNvSpPr>
            <a:spLocks noGrp="1"/>
          </p:cNvSpPr>
          <p:nvPr>
            <p:ph idx="1"/>
          </p:nvPr>
        </p:nvSpPr>
        <p:spPr/>
        <p:txBody>
          <a:bodyPr/>
          <a:lstStyle/>
          <a:p>
            <a:pPr>
              <a:lnSpc>
                <a:spcPct val="150000"/>
              </a:lnSpc>
            </a:pPr>
            <a:r>
              <a:rPr lang="en-US" dirty="0"/>
              <a:t>Change to infrastructure is a very slow process </a:t>
            </a:r>
          </a:p>
          <a:p>
            <a:pPr>
              <a:lnSpc>
                <a:spcPct val="150000"/>
              </a:lnSpc>
            </a:pPr>
            <a:r>
              <a:rPr lang="en-US" dirty="0"/>
              <a:t>Fidelity in behavior/practice change is difficult to measure</a:t>
            </a:r>
          </a:p>
          <a:p>
            <a:pPr>
              <a:lnSpc>
                <a:spcPct val="150000"/>
              </a:lnSpc>
            </a:pPr>
            <a:r>
              <a:rPr lang="en-US" dirty="0"/>
              <a:t>Scaling up looks “daunting” with existing limited resources</a:t>
            </a:r>
          </a:p>
          <a:p>
            <a:pPr>
              <a:lnSpc>
                <a:spcPct val="150000"/>
              </a:lnSpc>
            </a:pPr>
            <a:r>
              <a:rPr lang="en-US" dirty="0"/>
              <a:t>State of IL’s unprecedented situation</a:t>
            </a:r>
          </a:p>
        </p:txBody>
      </p:sp>
    </p:spTree>
    <p:extLst>
      <p:ext uri="{BB962C8B-B14F-4D97-AF65-F5344CB8AC3E}">
        <p14:creationId xmlns:p14="http://schemas.microsoft.com/office/powerpoint/2010/main" val="177520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State Story</a:t>
            </a:r>
          </a:p>
        </p:txBody>
      </p:sp>
      <p:sp>
        <p:nvSpPr>
          <p:cNvPr id="6" name="Text Placeholder 5"/>
          <p:cNvSpPr>
            <a:spLocks noGrp="1"/>
          </p:cNvSpPr>
          <p:nvPr>
            <p:ph type="body" idx="1"/>
          </p:nvPr>
        </p:nvSpPr>
        <p:spPr/>
        <p:txBody>
          <a:bodyPr/>
          <a:lstStyle/>
          <a:p>
            <a:r>
              <a:rPr lang="en-US" dirty="0"/>
              <a:t>District of Columbia</a:t>
            </a:r>
          </a:p>
        </p:txBody>
      </p:sp>
    </p:spTree>
    <p:extLst>
      <p:ext uri="{BB962C8B-B14F-4D97-AF65-F5344CB8AC3E}">
        <p14:creationId xmlns:p14="http://schemas.microsoft.com/office/powerpoint/2010/main" val="170188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8B753B17-1229-47A4-BBB2-A02D5F84107F}" type="slidenum">
              <a:rPr lang="en-US" smtClean="0"/>
              <a:pPr/>
              <a:t>14</a:t>
            </a:fld>
            <a:endParaRPr lang="en-US" dirty="0"/>
          </a:p>
        </p:txBody>
      </p:sp>
      <p:sp>
        <p:nvSpPr>
          <p:cNvPr id="4" name="Title 3"/>
          <p:cNvSpPr>
            <a:spLocks noGrp="1"/>
          </p:cNvSpPr>
          <p:nvPr>
            <p:ph type="title"/>
          </p:nvPr>
        </p:nvSpPr>
        <p:spPr/>
        <p:txBody>
          <a:bodyPr/>
          <a:lstStyle/>
          <a:p>
            <a:r>
              <a:rPr lang="en-US" dirty="0"/>
              <a:t>Overview of PD System Changes</a:t>
            </a:r>
          </a:p>
        </p:txBody>
      </p:sp>
      <p:sp>
        <p:nvSpPr>
          <p:cNvPr id="5" name="Content Placeholder 4"/>
          <p:cNvSpPr>
            <a:spLocks noGrp="1"/>
          </p:cNvSpPr>
          <p:nvPr>
            <p:ph idx="1"/>
          </p:nvPr>
        </p:nvSpPr>
        <p:spPr/>
        <p:txBody>
          <a:bodyPr>
            <a:normAutofit fontScale="62500" lnSpcReduction="20000"/>
          </a:bodyPr>
          <a:lstStyle/>
          <a:p>
            <a:r>
              <a:rPr lang="en-US" sz="3800" dirty="0"/>
              <a:t>Background- Through the work of Phase I and II DC  decided that we needed to update our service delivery model and program standards to increase consistent evidenced based practices for all children.</a:t>
            </a:r>
          </a:p>
          <a:p>
            <a:pPr marL="0" indent="0">
              <a:buNone/>
            </a:pPr>
            <a:endParaRPr lang="en-US" sz="3800" dirty="0"/>
          </a:p>
          <a:p>
            <a:r>
              <a:rPr lang="en-US" sz="3800" dirty="0"/>
              <a:t>Based on research and input from other states and OSEP technical assistance centers, a two pronged approach was determined to be the best solution:</a:t>
            </a:r>
          </a:p>
          <a:p>
            <a:pPr lvl="1">
              <a:buFont typeface="Wingdings" panose="05000000000000000000" pitchFamily="2" charset="2"/>
              <a:buChar char="ü"/>
            </a:pPr>
            <a:r>
              <a:rPr lang="en-US" sz="3400" i="1" dirty="0"/>
              <a:t>	Service Coordination – Routines Based Interview</a:t>
            </a:r>
          </a:p>
          <a:p>
            <a:pPr lvl="1">
              <a:buFont typeface="Wingdings" panose="05000000000000000000" pitchFamily="2" charset="2"/>
              <a:buChar char="ü"/>
            </a:pPr>
            <a:r>
              <a:rPr lang="en-US" sz="3400" i="1" dirty="0"/>
              <a:t>	Service Delivery – Natural learning environment practices to include coaching, evidenced based practices, family centered, teaming and a  primary service provider.</a:t>
            </a:r>
          </a:p>
          <a:p>
            <a:pPr marL="0" indent="0">
              <a:buNone/>
            </a:pPr>
            <a:endParaRPr lang="en-US" sz="3800" dirty="0"/>
          </a:p>
          <a:p>
            <a:pPr marL="0" indent="0">
              <a:buNone/>
            </a:pPr>
            <a:r>
              <a:rPr lang="en-US" sz="3800" dirty="0"/>
              <a:t>The combination of these two approaches, implemented by our CSPD, will lead to a more results driven accountability system of consistent service delivery for our children and families </a:t>
            </a:r>
            <a:endParaRPr lang="en-US" dirty="0"/>
          </a:p>
        </p:txBody>
      </p:sp>
    </p:spTree>
    <p:extLst>
      <p:ext uri="{BB962C8B-B14F-4D97-AF65-F5344CB8AC3E}">
        <p14:creationId xmlns:p14="http://schemas.microsoft.com/office/powerpoint/2010/main" val="184397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15</a:t>
            </a:fld>
            <a:endParaRPr lang="en-US" dirty="0"/>
          </a:p>
        </p:txBody>
      </p:sp>
      <p:sp>
        <p:nvSpPr>
          <p:cNvPr id="2" name="Title 1"/>
          <p:cNvSpPr>
            <a:spLocks noGrp="1"/>
          </p:cNvSpPr>
          <p:nvPr>
            <p:ph type="title"/>
          </p:nvPr>
        </p:nvSpPr>
        <p:spPr/>
        <p:txBody>
          <a:bodyPr/>
          <a:lstStyle/>
          <a:p>
            <a:r>
              <a:rPr lang="en-US" dirty="0"/>
              <a:t>Overview of PD System Changes</a:t>
            </a:r>
          </a:p>
        </p:txBody>
      </p:sp>
      <p:sp>
        <p:nvSpPr>
          <p:cNvPr id="3" name="Content Placeholder 2"/>
          <p:cNvSpPr>
            <a:spLocks noGrp="1"/>
          </p:cNvSpPr>
          <p:nvPr>
            <p:ph idx="1"/>
          </p:nvPr>
        </p:nvSpPr>
        <p:spPr/>
        <p:txBody>
          <a:bodyPr/>
          <a:lstStyle/>
          <a:p>
            <a:pPr marL="0" indent="0">
              <a:buNone/>
            </a:pPr>
            <a:r>
              <a:rPr lang="en-US" sz="3600" dirty="0"/>
              <a:t>PD Goals &amp; Outcomes</a:t>
            </a:r>
          </a:p>
          <a:p>
            <a:r>
              <a:rPr lang="en-US" dirty="0"/>
              <a:t>Improve quality and consistency of initial evaluations, assessments and IFSP’s</a:t>
            </a:r>
          </a:p>
          <a:p>
            <a:r>
              <a:rPr lang="en-US" dirty="0"/>
              <a:t>Implement a coaching model with follow up mentoring</a:t>
            </a:r>
          </a:p>
          <a:p>
            <a:r>
              <a:rPr lang="en-US" dirty="0"/>
              <a:t>Increased understanding of evidenced based practices program standards</a:t>
            </a:r>
          </a:p>
          <a:p>
            <a:r>
              <a:rPr lang="en-US" dirty="0"/>
              <a:t>Early intervention providers are more confident and comfortable with assessments, forms and practice</a:t>
            </a:r>
          </a:p>
        </p:txBody>
      </p:sp>
    </p:spTree>
    <p:extLst>
      <p:ext uri="{BB962C8B-B14F-4D97-AF65-F5344CB8AC3E}">
        <p14:creationId xmlns:p14="http://schemas.microsoft.com/office/powerpoint/2010/main" val="427616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16</a:t>
            </a:fld>
            <a:endParaRPr lang="en-US" dirty="0"/>
          </a:p>
        </p:txBody>
      </p:sp>
      <p:sp>
        <p:nvSpPr>
          <p:cNvPr id="2" name="Title 1"/>
          <p:cNvSpPr>
            <a:spLocks noGrp="1"/>
          </p:cNvSpPr>
          <p:nvPr>
            <p:ph type="title"/>
          </p:nvPr>
        </p:nvSpPr>
        <p:spPr/>
        <p:txBody>
          <a:bodyPr/>
          <a:lstStyle/>
          <a:p>
            <a:r>
              <a:rPr lang="en-US" dirty="0"/>
              <a:t>Evaluating PD implementation</a:t>
            </a:r>
          </a:p>
        </p:txBody>
      </p:sp>
      <p:graphicFrame>
        <p:nvGraphicFramePr>
          <p:cNvPr id="7" name="Content Placeholder 6" descr="This graphic shares where District of Columbia is currently at, where they are going next, and what their ultimate goal measure is in terms of evaluating PD implementation. &#10;Currently, Extensive Training has occurred and Surveys have been developed for interventionists and families on knowledge level.&#10;&#10;Next, they plan to analyze surveys for base line, Institute observations and fidelity checklists, and Review of coaching logs.&#10;&#10;Their Ultimate goal measure is to Increase fidelity  measures,  Increase number of staff practicing with fidelity, and Possibly compare child outcomes.&#10;"/>
          <p:cNvGraphicFramePr>
            <a:graphicFrameLocks/>
          </p:cNvGraphicFramePr>
          <p:nvPr>
            <p:extLst>
              <p:ext uri="{D42A27DB-BD31-4B8C-83A1-F6EECF244321}">
                <p14:modId xmlns:p14="http://schemas.microsoft.com/office/powerpoint/2010/main" val="182568953"/>
              </p:ext>
            </p:extLst>
          </p:nvPr>
        </p:nvGraphicFramePr>
        <p:xfrm>
          <a:off x="838200" y="1690688"/>
          <a:ext cx="10515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510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17</a:t>
            </a:fld>
            <a:endParaRPr lang="en-US" dirty="0"/>
          </a:p>
        </p:txBody>
      </p:sp>
      <p:sp>
        <p:nvSpPr>
          <p:cNvPr id="2" name="Title 1"/>
          <p:cNvSpPr>
            <a:spLocks noGrp="1"/>
          </p:cNvSpPr>
          <p:nvPr>
            <p:ph type="title"/>
          </p:nvPr>
        </p:nvSpPr>
        <p:spPr/>
        <p:txBody>
          <a:bodyPr/>
          <a:lstStyle/>
          <a:p>
            <a:r>
              <a:rPr lang="en-US" dirty="0"/>
              <a:t>Evaluation measures</a:t>
            </a:r>
          </a:p>
        </p:txBody>
      </p:sp>
      <p:graphicFrame>
        <p:nvGraphicFramePr>
          <p:cNvPr id="5" name="Content Placeholder 4" descr="Evaluation measures"/>
          <p:cNvGraphicFramePr>
            <a:graphicFrameLocks noGrp="1"/>
          </p:cNvGraphicFramePr>
          <p:nvPr>
            <p:ph idx="1"/>
            <p:extLst>
              <p:ext uri="{D42A27DB-BD31-4B8C-83A1-F6EECF244321}">
                <p14:modId xmlns:p14="http://schemas.microsoft.com/office/powerpoint/2010/main" val="921240478"/>
              </p:ext>
            </p:extLst>
          </p:nvPr>
        </p:nvGraphicFramePr>
        <p:xfrm>
          <a:off x="838200" y="1690688"/>
          <a:ext cx="10515600" cy="31699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4192148891"/>
                    </a:ext>
                  </a:extLst>
                </a:gridCol>
                <a:gridCol w="3505200">
                  <a:extLst>
                    <a:ext uri="{9D8B030D-6E8A-4147-A177-3AD203B41FA5}">
                      <a16:colId xmlns:a16="http://schemas.microsoft.com/office/drawing/2014/main" val="3863325906"/>
                    </a:ext>
                  </a:extLst>
                </a:gridCol>
                <a:gridCol w="3505200">
                  <a:extLst>
                    <a:ext uri="{9D8B030D-6E8A-4147-A177-3AD203B41FA5}">
                      <a16:colId xmlns:a16="http://schemas.microsoft.com/office/drawing/2014/main" val="642773354"/>
                    </a:ext>
                  </a:extLst>
                </a:gridCol>
              </a:tblGrid>
              <a:tr h="417245">
                <a:tc>
                  <a:txBody>
                    <a:bodyPr/>
                    <a:lstStyle/>
                    <a:p>
                      <a:r>
                        <a:rPr lang="en-US" sz="2800" dirty="0"/>
                        <a:t>Measuring</a:t>
                      </a:r>
                      <a:r>
                        <a:rPr lang="en-US" sz="2800" baseline="0" dirty="0"/>
                        <a:t> Now</a:t>
                      </a:r>
                      <a:endParaRPr lang="en-US" sz="2800" dirty="0"/>
                    </a:p>
                  </a:txBody>
                  <a:tcPr/>
                </a:tc>
                <a:tc>
                  <a:txBody>
                    <a:bodyPr/>
                    <a:lstStyle/>
                    <a:p>
                      <a:r>
                        <a:rPr lang="en-US" sz="2800" dirty="0"/>
                        <a:t>Phase</a:t>
                      </a:r>
                      <a:r>
                        <a:rPr lang="en-US" sz="2800" baseline="0" dirty="0"/>
                        <a:t> 3 Year 2</a:t>
                      </a:r>
                      <a:endParaRPr lang="en-US" sz="2800" dirty="0"/>
                    </a:p>
                  </a:txBody>
                  <a:tcPr/>
                </a:tc>
                <a:tc>
                  <a:txBody>
                    <a:bodyPr/>
                    <a:lstStyle/>
                    <a:p>
                      <a:r>
                        <a:rPr lang="en-US" sz="2800" dirty="0"/>
                        <a:t>Phase 3 Year 3</a:t>
                      </a:r>
                    </a:p>
                  </a:txBody>
                  <a:tcPr/>
                </a:tc>
                <a:extLst>
                  <a:ext uri="{0D108BD9-81ED-4DB2-BD59-A6C34878D82A}">
                    <a16:rowId xmlns:a16="http://schemas.microsoft.com/office/drawing/2014/main" val="2471737400"/>
                  </a:ext>
                </a:extLst>
              </a:tr>
              <a:tr h="1739039">
                <a:tc>
                  <a:txBody>
                    <a:bodyPr/>
                    <a:lstStyle/>
                    <a:p>
                      <a:r>
                        <a:rPr lang="en-US" sz="2400" baseline="0" dirty="0">
                          <a:solidFill>
                            <a:schemeClr val="tx1"/>
                          </a:solidFill>
                        </a:rPr>
                        <a:t>Number of providers trained on RBI</a:t>
                      </a:r>
                    </a:p>
                    <a:p>
                      <a:r>
                        <a:rPr lang="en-US" sz="2400" baseline="0" dirty="0">
                          <a:solidFill>
                            <a:schemeClr val="tx1"/>
                          </a:solidFill>
                        </a:rPr>
                        <a:t>Number of providers trained on coaching</a:t>
                      </a:r>
                    </a:p>
                    <a:p>
                      <a:r>
                        <a:rPr lang="en-US" sz="2400" baseline="0" dirty="0">
                          <a:solidFill>
                            <a:schemeClr val="tx1"/>
                          </a:solidFill>
                        </a:rPr>
                        <a:t>Number of trained master coaches</a:t>
                      </a:r>
                      <a:endParaRPr lang="en-US" sz="2400" dirty="0">
                        <a:solidFill>
                          <a:schemeClr val="tx1"/>
                        </a:solidFill>
                      </a:endParaRPr>
                    </a:p>
                  </a:txBody>
                  <a:tcPr/>
                </a:tc>
                <a:tc>
                  <a:txBody>
                    <a:bodyPr/>
                    <a:lstStyle/>
                    <a:p>
                      <a:r>
                        <a:rPr lang="en-US" sz="2400" dirty="0"/>
                        <a:t>Survey results from providers</a:t>
                      </a:r>
                    </a:p>
                    <a:p>
                      <a:r>
                        <a:rPr lang="en-US" sz="2400" dirty="0"/>
                        <a:t>Survey results from families</a:t>
                      </a:r>
                    </a:p>
                    <a:p>
                      <a:r>
                        <a:rPr lang="en-US" sz="2400" dirty="0"/>
                        <a:t>Practice change assessments</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Fidelity results</a:t>
                      </a:r>
                      <a:r>
                        <a:rPr lang="en-US" sz="2400" baseline="0" dirty="0"/>
                        <a:t> from observations</a:t>
                      </a:r>
                      <a:endParaRPr lang="en-US" sz="2400" dirty="0"/>
                    </a:p>
                    <a:p>
                      <a:r>
                        <a:rPr lang="en-US" sz="2400" dirty="0"/>
                        <a:t>Family surveys on child outcomes</a:t>
                      </a:r>
                    </a:p>
                    <a:p>
                      <a:r>
                        <a:rPr lang="en-US" sz="2400" dirty="0"/>
                        <a:t>Outcome comparison with previous year</a:t>
                      </a:r>
                    </a:p>
                  </a:txBody>
                  <a:tcPr/>
                </a:tc>
                <a:extLst>
                  <a:ext uri="{0D108BD9-81ED-4DB2-BD59-A6C34878D82A}">
                    <a16:rowId xmlns:a16="http://schemas.microsoft.com/office/drawing/2014/main" val="321452067"/>
                  </a:ext>
                </a:extLst>
              </a:tr>
            </a:tbl>
          </a:graphicData>
        </a:graphic>
      </p:graphicFrame>
    </p:spTree>
    <p:extLst>
      <p:ext uri="{BB962C8B-B14F-4D97-AF65-F5344CB8AC3E}">
        <p14:creationId xmlns:p14="http://schemas.microsoft.com/office/powerpoint/2010/main" val="326554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18</a:t>
            </a:fld>
            <a:endParaRPr lang="en-US" dirty="0"/>
          </a:p>
        </p:txBody>
      </p:sp>
      <p:sp>
        <p:nvSpPr>
          <p:cNvPr id="2" name="Title 1"/>
          <p:cNvSpPr>
            <a:spLocks noGrp="1"/>
          </p:cNvSpPr>
          <p:nvPr>
            <p:ph type="title"/>
          </p:nvPr>
        </p:nvSpPr>
        <p:spPr/>
        <p:txBody>
          <a:bodyPr/>
          <a:lstStyle/>
          <a:p>
            <a:r>
              <a:rPr lang="en-US" dirty="0"/>
              <a:t>Successes and Progress in Year 1</a:t>
            </a:r>
          </a:p>
        </p:txBody>
      </p:sp>
      <p:sp>
        <p:nvSpPr>
          <p:cNvPr id="3" name="Content Placeholder 2"/>
          <p:cNvSpPr>
            <a:spLocks noGrp="1"/>
          </p:cNvSpPr>
          <p:nvPr>
            <p:ph idx="1"/>
          </p:nvPr>
        </p:nvSpPr>
        <p:spPr/>
        <p:txBody>
          <a:bodyPr>
            <a:normAutofit/>
          </a:bodyPr>
          <a:lstStyle/>
          <a:p>
            <a:r>
              <a:rPr lang="en-US" dirty="0"/>
              <a:t> Developed new data system to support infrastructure</a:t>
            </a:r>
          </a:p>
          <a:p>
            <a:r>
              <a:rPr lang="en-US" dirty="0"/>
              <a:t> Decided to bring service coordination in house rather than                                            contracting for consistency of service delivery</a:t>
            </a:r>
          </a:p>
          <a:p>
            <a:r>
              <a:rPr lang="en-US" dirty="0"/>
              <a:t> Established evidenced based program standards</a:t>
            </a:r>
          </a:p>
          <a:p>
            <a:r>
              <a:rPr lang="en-US" dirty="0"/>
              <a:t> More comprehensive core training for interventionists</a:t>
            </a:r>
          </a:p>
          <a:p>
            <a:r>
              <a:rPr lang="en-US" dirty="0"/>
              <a:t> Webinars, training modules and workbooks available to access</a:t>
            </a:r>
          </a:p>
          <a:p>
            <a:r>
              <a:rPr lang="en-US" dirty="0"/>
              <a:t>Undertaking review of policies and procedures to assure support for service delivery changes</a:t>
            </a:r>
          </a:p>
        </p:txBody>
      </p:sp>
    </p:spTree>
    <p:extLst>
      <p:ext uri="{BB962C8B-B14F-4D97-AF65-F5344CB8AC3E}">
        <p14:creationId xmlns:p14="http://schemas.microsoft.com/office/powerpoint/2010/main" val="285086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19</a:t>
            </a:fld>
            <a:endParaRPr lang="en-US" dirty="0"/>
          </a:p>
        </p:txBody>
      </p:sp>
      <p:sp>
        <p:nvSpPr>
          <p:cNvPr id="2" name="Title 1"/>
          <p:cNvSpPr>
            <a:spLocks noGrp="1"/>
          </p:cNvSpPr>
          <p:nvPr>
            <p:ph type="title"/>
          </p:nvPr>
        </p:nvSpPr>
        <p:spPr/>
        <p:txBody>
          <a:bodyPr/>
          <a:lstStyle/>
          <a:p>
            <a:r>
              <a:rPr lang="en-US" dirty="0"/>
              <a:t>Challenges and thoughts for future</a:t>
            </a:r>
          </a:p>
        </p:txBody>
      </p:sp>
      <p:sp>
        <p:nvSpPr>
          <p:cNvPr id="3" name="Content Placeholder 2"/>
          <p:cNvSpPr>
            <a:spLocks noGrp="1"/>
          </p:cNvSpPr>
          <p:nvPr>
            <p:ph idx="1"/>
          </p:nvPr>
        </p:nvSpPr>
        <p:spPr/>
        <p:txBody>
          <a:bodyPr/>
          <a:lstStyle/>
          <a:p>
            <a:pPr>
              <a:lnSpc>
                <a:spcPct val="150000"/>
              </a:lnSpc>
            </a:pPr>
            <a:r>
              <a:rPr lang="en-US" dirty="0"/>
              <a:t>The SSIP process led to determining organizational changes were needed to support service changes</a:t>
            </a:r>
          </a:p>
          <a:p>
            <a:pPr>
              <a:lnSpc>
                <a:spcPct val="150000"/>
              </a:lnSpc>
            </a:pPr>
            <a:r>
              <a:rPr lang="en-US" dirty="0"/>
              <a:t>New contracts are needed with clear expectations for primary service provider and teaming</a:t>
            </a:r>
          </a:p>
          <a:p>
            <a:pPr>
              <a:lnSpc>
                <a:spcPct val="150000"/>
              </a:lnSpc>
            </a:pPr>
            <a:r>
              <a:rPr lang="en-US" dirty="0"/>
              <a:t>Use implementation science to support the effort</a:t>
            </a:r>
          </a:p>
          <a:p>
            <a:pPr>
              <a:lnSpc>
                <a:spcPct val="150000"/>
              </a:lnSpc>
            </a:pPr>
            <a:r>
              <a:rPr lang="en-US" dirty="0"/>
              <a:t>Change takes time and practice</a:t>
            </a:r>
          </a:p>
        </p:txBody>
      </p:sp>
    </p:spTree>
    <p:extLst>
      <p:ext uri="{BB962C8B-B14F-4D97-AF65-F5344CB8AC3E}">
        <p14:creationId xmlns:p14="http://schemas.microsoft.com/office/powerpoint/2010/main" val="289932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2</a:t>
            </a:fld>
            <a:endParaRPr lang="en-US" dirty="0"/>
          </a:p>
        </p:txBody>
      </p:sp>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lnSpcReduction="10000"/>
          </a:bodyPr>
          <a:lstStyle/>
          <a:p>
            <a:r>
              <a:rPr lang="en-US" sz="3600" dirty="0"/>
              <a:t>Overview of how states are evaluating SSIP PD activities</a:t>
            </a:r>
          </a:p>
          <a:p>
            <a:r>
              <a:rPr lang="en-US" sz="3600" dirty="0"/>
              <a:t>Each state will:</a:t>
            </a:r>
          </a:p>
          <a:p>
            <a:pPr lvl="1"/>
            <a:r>
              <a:rPr lang="en-US" sz="3200" dirty="0"/>
              <a:t>Outline their PD goals and outcomes</a:t>
            </a:r>
          </a:p>
          <a:p>
            <a:pPr lvl="1"/>
            <a:r>
              <a:rPr lang="en-US" sz="3200" dirty="0"/>
              <a:t>Describe their implementation plan and evaluation questions</a:t>
            </a:r>
          </a:p>
          <a:p>
            <a:pPr lvl="1"/>
            <a:r>
              <a:rPr lang="en-US" sz="3200" dirty="0"/>
              <a:t>Describe their evaluation measures</a:t>
            </a:r>
          </a:p>
          <a:p>
            <a:pPr lvl="1"/>
            <a:r>
              <a:rPr lang="en-US" sz="3200" dirty="0"/>
              <a:t>Discuss challenges and successes </a:t>
            </a:r>
          </a:p>
          <a:p>
            <a:r>
              <a:rPr lang="en-US" sz="3600" dirty="0"/>
              <a:t>Facilitated discussion with session participants</a:t>
            </a:r>
            <a:endParaRPr lang="en-US" dirty="0"/>
          </a:p>
        </p:txBody>
      </p:sp>
    </p:spTree>
    <p:extLst>
      <p:ext uri="{BB962C8B-B14F-4D97-AF65-F5344CB8AC3E}">
        <p14:creationId xmlns:p14="http://schemas.microsoft.com/office/powerpoint/2010/main" val="1201835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20</a:t>
            </a:fld>
            <a:endParaRPr lang="en-US" dirty="0"/>
          </a:p>
        </p:txBody>
      </p:sp>
      <p:sp>
        <p:nvSpPr>
          <p:cNvPr id="2" name="Title 1"/>
          <p:cNvSpPr>
            <a:spLocks noGrp="1"/>
          </p:cNvSpPr>
          <p:nvPr>
            <p:ph type="title"/>
          </p:nvPr>
        </p:nvSpPr>
        <p:spPr/>
        <p:txBody>
          <a:bodyPr/>
          <a:lstStyle/>
          <a:p>
            <a:r>
              <a:rPr lang="en-US" dirty="0"/>
              <a:t>Group Discussion Questions</a:t>
            </a:r>
          </a:p>
        </p:txBody>
      </p:sp>
      <p:sp>
        <p:nvSpPr>
          <p:cNvPr id="3" name="Content Placeholder 2"/>
          <p:cNvSpPr>
            <a:spLocks noGrp="1"/>
          </p:cNvSpPr>
          <p:nvPr>
            <p:ph idx="1"/>
          </p:nvPr>
        </p:nvSpPr>
        <p:spPr/>
        <p:txBody>
          <a:bodyPr/>
          <a:lstStyle/>
          <a:p>
            <a:r>
              <a:rPr lang="en-US" dirty="0"/>
              <a:t>Given your work implementing and evaluating practice change, what do you know now that you did not know 6 months ago, one year ago? What will you do with that knowledge?</a:t>
            </a:r>
          </a:p>
          <a:p>
            <a:endParaRPr lang="en-US" dirty="0"/>
          </a:p>
          <a:p>
            <a:r>
              <a:rPr lang="en-US" dirty="0"/>
              <a:t>How is the implementation and evaluation impacting practice change for practitioners or programs?  In what ways are you communicating results with practitioners or grantees and how are those communications regarding PD and practice change, being received?</a:t>
            </a:r>
          </a:p>
        </p:txBody>
      </p:sp>
    </p:spTree>
    <p:extLst>
      <p:ext uri="{BB962C8B-B14F-4D97-AF65-F5344CB8AC3E}">
        <p14:creationId xmlns:p14="http://schemas.microsoft.com/office/powerpoint/2010/main" val="139799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 questions or comments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6486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8B753B17-1229-47A4-BBB2-A02D5F84107F}" type="slidenum">
              <a:rPr lang="en-US" smtClean="0"/>
              <a:pPr/>
              <a:t>22</a:t>
            </a:fld>
            <a:endParaRPr lang="en-US" dirty="0"/>
          </a:p>
        </p:txBody>
      </p:sp>
      <p:sp>
        <p:nvSpPr>
          <p:cNvPr id="4" name="Title 3"/>
          <p:cNvSpPr>
            <a:spLocks noGrp="1"/>
          </p:cNvSpPr>
          <p:nvPr>
            <p:ph type="title"/>
          </p:nvPr>
        </p:nvSpPr>
        <p:spPr/>
        <p:txBody>
          <a:bodyPr/>
          <a:lstStyle/>
          <a:p>
            <a:r>
              <a:rPr lang="en-US" dirty="0"/>
              <a:t>Thank you</a:t>
            </a:r>
          </a:p>
        </p:txBody>
      </p:sp>
      <p:sp>
        <p:nvSpPr>
          <p:cNvPr id="5" name="Content Placeholder 4"/>
          <p:cNvSpPr>
            <a:spLocks noGrp="1"/>
          </p:cNvSpPr>
          <p:nvPr>
            <p:ph idx="1"/>
          </p:nvPr>
        </p:nvSpPr>
        <p:spPr/>
        <p:txBody>
          <a:bodyPr/>
          <a:lstStyle/>
          <a:p>
            <a:endParaRPr lang="en-US" dirty="0"/>
          </a:p>
          <a:p>
            <a:pPr marL="0" indent="0">
              <a:buNone/>
            </a:pPr>
            <a:r>
              <a:rPr lang="en-US" dirty="0">
                <a:hlinkClick r:id="rId2"/>
              </a:rPr>
              <a:t>Allan.Phillips@dc.gov</a:t>
            </a:r>
            <a:endParaRPr lang="en-US" dirty="0"/>
          </a:p>
          <a:p>
            <a:pPr marL="0" indent="0">
              <a:buNone/>
            </a:pPr>
            <a:endParaRPr lang="en-US" dirty="0"/>
          </a:p>
          <a:p>
            <a:pPr marL="0" indent="0">
              <a:buNone/>
            </a:pPr>
            <a:r>
              <a:rPr lang="en-US" dirty="0">
                <a:hlinkClick r:id="rId3"/>
              </a:rPr>
              <a:t>Claudia.Fabian@Illinois.gov</a:t>
            </a:r>
            <a:endParaRPr lang="en-US" dirty="0"/>
          </a:p>
          <a:p>
            <a:pPr marL="0" indent="0">
              <a:buNone/>
            </a:pPr>
            <a:endParaRPr lang="en-US" dirty="0"/>
          </a:p>
          <a:p>
            <a:pPr marL="0" indent="0">
              <a:buNone/>
            </a:pPr>
            <a:r>
              <a:rPr lang="en-US" dirty="0">
                <a:hlinkClick r:id="rId4"/>
              </a:rPr>
              <a:t>Megan.Cox@sri.com</a:t>
            </a:r>
            <a:endParaRPr lang="en-US" dirty="0"/>
          </a:p>
        </p:txBody>
      </p:sp>
    </p:spTree>
    <p:extLst>
      <p:ext uri="{BB962C8B-B14F-4D97-AF65-F5344CB8AC3E}">
        <p14:creationId xmlns:p14="http://schemas.microsoft.com/office/powerpoint/2010/main" val="4108481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23</a:t>
            </a:fld>
            <a:endParaRPr lang="en-US" dirty="0"/>
          </a:p>
        </p:txBody>
      </p:sp>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contents of this presentation were developed under a grant from the U.S. Department of Education, # H373Z120002. However, those contents do not necessarily represent the policy of the U.S. Department of Education, and you should not assume endorsement by the Federal Government. Project Officers, Meredith </a:t>
            </a:r>
            <a:r>
              <a:rPr lang="en-US" dirty="0" err="1"/>
              <a:t>Miceli</a:t>
            </a:r>
            <a:r>
              <a:rPr lang="en-US" dirty="0"/>
              <a:t> and </a:t>
            </a:r>
            <a:r>
              <a:rPr lang="en-US" dirty="0" err="1"/>
              <a:t>Richelle</a:t>
            </a:r>
            <a:r>
              <a:rPr lang="en-US" dirty="0"/>
              <a:t> Davis.</a:t>
            </a:r>
          </a:p>
          <a:p>
            <a:pPr marL="0" indent="0">
              <a:buNone/>
            </a:pPr>
            <a:endParaRPr lang="en-US" dirty="0"/>
          </a:p>
        </p:txBody>
      </p:sp>
      <p:pic>
        <p:nvPicPr>
          <p:cNvPr id="5" name="Picture 4" descr="IDEAs that Work. U.S. Office of Special Education Program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4981" y="5156201"/>
            <a:ext cx="1062037" cy="885825"/>
          </a:xfrm>
          <a:prstGeom prst="rect">
            <a:avLst/>
          </a:prstGeom>
        </p:spPr>
      </p:pic>
    </p:spTree>
    <p:extLst>
      <p:ext uri="{BB962C8B-B14F-4D97-AF65-F5344CB8AC3E}">
        <p14:creationId xmlns:p14="http://schemas.microsoft.com/office/powerpoint/2010/main" val="242182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3</a:t>
            </a:fld>
            <a:endParaRPr lang="en-US" dirty="0"/>
          </a:p>
        </p:txBody>
      </p:sp>
      <p:sp>
        <p:nvSpPr>
          <p:cNvPr id="2" name="Title 1"/>
          <p:cNvSpPr>
            <a:spLocks noGrp="1"/>
          </p:cNvSpPr>
          <p:nvPr>
            <p:ph type="title"/>
          </p:nvPr>
        </p:nvSpPr>
        <p:spPr/>
        <p:txBody>
          <a:bodyPr/>
          <a:lstStyle/>
          <a:p>
            <a:r>
              <a:rPr lang="en-US" dirty="0"/>
              <a:t>Defining Professional Development</a:t>
            </a:r>
          </a:p>
        </p:txBody>
      </p:sp>
      <p:sp>
        <p:nvSpPr>
          <p:cNvPr id="3" name="Content Placeholder 2"/>
          <p:cNvSpPr>
            <a:spLocks noGrp="1"/>
          </p:cNvSpPr>
          <p:nvPr>
            <p:ph idx="1"/>
          </p:nvPr>
        </p:nvSpPr>
        <p:spPr/>
        <p:txBody>
          <a:bodyPr/>
          <a:lstStyle/>
          <a:p>
            <a:r>
              <a:rPr lang="en-US" dirty="0"/>
              <a:t>Any set of experiences that increases a provider’s knowledge or skill in a particular topic or area.</a:t>
            </a:r>
          </a:p>
          <a:p>
            <a:r>
              <a:rPr lang="en-US" dirty="0"/>
              <a:t>Inclusive of </a:t>
            </a:r>
          </a:p>
          <a:p>
            <a:pPr lvl="1"/>
            <a:r>
              <a:rPr lang="en-US" dirty="0"/>
              <a:t>Training</a:t>
            </a:r>
          </a:p>
          <a:p>
            <a:pPr lvl="1"/>
            <a:r>
              <a:rPr lang="en-US" dirty="0"/>
              <a:t>Coaching</a:t>
            </a:r>
          </a:p>
          <a:p>
            <a:pPr lvl="1"/>
            <a:r>
              <a:rPr lang="en-US" dirty="0"/>
              <a:t>Mentoring</a:t>
            </a:r>
          </a:p>
          <a:p>
            <a:pPr lvl="1"/>
            <a:r>
              <a:rPr lang="en-US" dirty="0"/>
              <a:t>Communities of practice</a:t>
            </a:r>
          </a:p>
          <a:p>
            <a:pPr lvl="1"/>
            <a:r>
              <a:rPr lang="en-US" dirty="0"/>
              <a:t>Technical assistance</a:t>
            </a:r>
          </a:p>
          <a:p>
            <a:pPr lvl="1"/>
            <a:r>
              <a:rPr lang="en-US" dirty="0"/>
              <a:t>Informal mechanisms</a:t>
            </a:r>
          </a:p>
        </p:txBody>
      </p:sp>
    </p:spTree>
    <p:extLst>
      <p:ext uri="{BB962C8B-B14F-4D97-AF65-F5344CB8AC3E}">
        <p14:creationId xmlns:p14="http://schemas.microsoft.com/office/powerpoint/2010/main" val="265685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4</a:t>
            </a:fld>
            <a:endParaRPr lang="en-US" dirty="0"/>
          </a:p>
        </p:txBody>
      </p:sp>
      <p:sp>
        <p:nvSpPr>
          <p:cNvPr id="2" name="Title 1"/>
          <p:cNvSpPr>
            <a:spLocks noGrp="1"/>
          </p:cNvSpPr>
          <p:nvPr>
            <p:ph type="title"/>
          </p:nvPr>
        </p:nvSpPr>
        <p:spPr/>
        <p:txBody>
          <a:bodyPr/>
          <a:lstStyle/>
          <a:p>
            <a:r>
              <a:rPr lang="en-US" dirty="0"/>
              <a:t>National Overview </a:t>
            </a:r>
          </a:p>
        </p:txBody>
      </p:sp>
      <p:sp>
        <p:nvSpPr>
          <p:cNvPr id="3" name="Content Placeholder 2"/>
          <p:cNvSpPr>
            <a:spLocks noGrp="1"/>
          </p:cNvSpPr>
          <p:nvPr>
            <p:ph sz="half" idx="1"/>
          </p:nvPr>
        </p:nvSpPr>
        <p:spPr/>
        <p:txBody>
          <a:bodyPr/>
          <a:lstStyle/>
          <a:p>
            <a:r>
              <a:rPr lang="en-US" dirty="0"/>
              <a:t>100% of states reported either reviewing or reforming training systems in order to achieve outcomes related to their state’s </a:t>
            </a:r>
            <a:r>
              <a:rPr lang="en-US" dirty="0" err="1"/>
              <a:t>SiMR</a:t>
            </a:r>
            <a:endParaRPr lang="en-US" dirty="0"/>
          </a:p>
          <a:p>
            <a:r>
              <a:rPr lang="en-US" dirty="0"/>
              <a:t>Majority of states using coaching or other ongoing PD to implement practices</a:t>
            </a:r>
          </a:p>
        </p:txBody>
      </p:sp>
      <p:graphicFrame>
        <p:nvGraphicFramePr>
          <p:cNvPr id="6" name="Content Placeholder 5" descr="This is a bar graph showing that in order to achieve outcomes related to their states SiMR, 100 perent of states reported using training, about 70 percent of states reported using TA, about 90 percent of states reported using coaching, about 40 percent of states reported using mentoring, about 15 percent of states reported using community of practice, and about 20 percent of states reported using reflective supervision."/>
          <p:cNvGraphicFramePr>
            <a:graphicFrameLocks noGrp="1"/>
          </p:cNvGraphicFramePr>
          <p:nvPr>
            <p:ph sz="half" idx="2"/>
            <p:extLst>
              <p:ext uri="{D42A27DB-BD31-4B8C-83A1-F6EECF244321}">
                <p14:modId xmlns:p14="http://schemas.microsoft.com/office/powerpoint/2010/main" val="2137659544"/>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97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5</a:t>
            </a:fld>
            <a:endParaRPr lang="en-US" dirty="0"/>
          </a:p>
        </p:txBody>
      </p:sp>
      <p:sp>
        <p:nvSpPr>
          <p:cNvPr id="2" name="Title 1"/>
          <p:cNvSpPr>
            <a:spLocks noGrp="1"/>
          </p:cNvSpPr>
          <p:nvPr>
            <p:ph type="title"/>
          </p:nvPr>
        </p:nvSpPr>
        <p:spPr/>
        <p:txBody>
          <a:bodyPr/>
          <a:lstStyle/>
          <a:p>
            <a:r>
              <a:rPr lang="en-US" dirty="0"/>
              <a:t>Reported Practices and Models in  Part C SSIP</a:t>
            </a:r>
          </a:p>
        </p:txBody>
      </p:sp>
      <p:graphicFrame>
        <p:nvGraphicFramePr>
          <p:cNvPr id="8" name="Content Placeholder 7" descr="This bar graph shows the practices ad models in Part C SSIP that states reported. About 8 states reported no specific EBP's. About 25 states reported using selected DEC recommended. About 18 states reported using family support and engagement. About 11 states reported using mission and key principles. 10 states reported using the primary coach approach. About 13 states reported using RBI practices. About 20 states reported using pyramid model. And 25 states reported using other practices or frameworks."/>
          <p:cNvGraphicFramePr>
            <a:graphicFrameLocks noGrp="1"/>
          </p:cNvGraphicFramePr>
          <p:nvPr>
            <p:ph idx="1"/>
            <p:extLst>
              <p:ext uri="{D42A27DB-BD31-4B8C-83A1-F6EECF244321}">
                <p14:modId xmlns:p14="http://schemas.microsoft.com/office/powerpoint/2010/main" val="211860417"/>
              </p:ext>
            </p:extLst>
          </p:nvPr>
        </p:nvGraphicFramePr>
        <p:xfrm>
          <a:off x="838200" y="1922137"/>
          <a:ext cx="10515600"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522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State Story</a:t>
            </a:r>
          </a:p>
        </p:txBody>
      </p:sp>
      <p:sp>
        <p:nvSpPr>
          <p:cNvPr id="6" name="Text Placeholder 5"/>
          <p:cNvSpPr>
            <a:spLocks noGrp="1"/>
          </p:cNvSpPr>
          <p:nvPr>
            <p:ph type="body" idx="1"/>
          </p:nvPr>
        </p:nvSpPr>
        <p:spPr/>
        <p:txBody>
          <a:bodyPr/>
          <a:lstStyle/>
          <a:p>
            <a:r>
              <a:rPr lang="en-US" dirty="0"/>
              <a:t>Illinois</a:t>
            </a:r>
          </a:p>
        </p:txBody>
      </p:sp>
    </p:spTree>
    <p:extLst>
      <p:ext uri="{BB962C8B-B14F-4D97-AF65-F5344CB8AC3E}">
        <p14:creationId xmlns:p14="http://schemas.microsoft.com/office/powerpoint/2010/main" val="124701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8B753B17-1229-47A4-BBB2-A02D5F84107F}" type="slidenum">
              <a:rPr lang="en-US" smtClean="0"/>
              <a:pPr/>
              <a:t>7</a:t>
            </a:fld>
            <a:endParaRPr lang="en-US" dirty="0"/>
          </a:p>
        </p:txBody>
      </p:sp>
      <p:sp>
        <p:nvSpPr>
          <p:cNvPr id="4" name="Title 3"/>
          <p:cNvSpPr>
            <a:spLocks noGrp="1"/>
          </p:cNvSpPr>
          <p:nvPr>
            <p:ph type="title"/>
          </p:nvPr>
        </p:nvSpPr>
        <p:spPr/>
        <p:txBody>
          <a:bodyPr/>
          <a:lstStyle/>
          <a:p>
            <a:r>
              <a:rPr lang="en-US" dirty="0"/>
              <a:t>Overview of PD System Changes</a:t>
            </a:r>
          </a:p>
        </p:txBody>
      </p:sp>
      <p:sp>
        <p:nvSpPr>
          <p:cNvPr id="5" name="Content Placeholder 4"/>
          <p:cNvSpPr>
            <a:spLocks noGrp="1"/>
          </p:cNvSpPr>
          <p:nvPr>
            <p:ph idx="1"/>
          </p:nvPr>
        </p:nvSpPr>
        <p:spPr/>
        <p:txBody>
          <a:bodyPr>
            <a:normAutofit lnSpcReduction="10000"/>
          </a:bodyPr>
          <a:lstStyle/>
          <a:p>
            <a:r>
              <a:rPr lang="en-US" dirty="0"/>
              <a:t>Background- </a:t>
            </a:r>
          </a:p>
          <a:p>
            <a:r>
              <a:rPr lang="en-US" sz="1600" dirty="0"/>
              <a:t>Lack of ongoing support and technical assistance to local staff and practitioners</a:t>
            </a:r>
          </a:p>
          <a:p>
            <a:r>
              <a:rPr lang="en-US" sz="1600" dirty="0"/>
              <a:t>The quality of COS data needed improvements</a:t>
            </a:r>
          </a:p>
          <a:p>
            <a:r>
              <a:rPr lang="en-US" sz="1600" dirty="0"/>
              <a:t>Lack of accurate internal and external knowledge of the EI message</a:t>
            </a:r>
          </a:p>
          <a:p>
            <a:r>
              <a:rPr lang="en-US" sz="1600" dirty="0"/>
              <a:t>Limited authentic family engagement and family centered practices</a:t>
            </a:r>
          </a:p>
          <a:p>
            <a:r>
              <a:rPr lang="en-US" dirty="0"/>
              <a:t>PD Goals &amp; Outcomes-</a:t>
            </a:r>
            <a:endParaRPr lang="en-US" dirty="0">
              <a:solidFill>
                <a:srgbClr val="FF0000"/>
              </a:solidFill>
            </a:endParaRPr>
          </a:p>
          <a:p>
            <a:r>
              <a:rPr lang="en-US" sz="1600" dirty="0"/>
              <a:t>Leadership teams (LT) will be created (CFC staff, parents and providers) to support the fidelity of EBP implementation</a:t>
            </a:r>
          </a:p>
          <a:p>
            <a:r>
              <a:rPr lang="en-US" sz="1600" dirty="0"/>
              <a:t>LT will have the knowledge and skills to support local teams using adult learning principles</a:t>
            </a:r>
          </a:p>
          <a:p>
            <a:r>
              <a:rPr lang="en-US" sz="1600" dirty="0"/>
              <a:t>EI teams will provide COS ratings that accurately represent the child’s developmental status (1</a:t>
            </a:r>
            <a:r>
              <a:rPr lang="en-US" sz="1600" baseline="30000" dirty="0"/>
              <a:t>st</a:t>
            </a:r>
            <a:r>
              <a:rPr lang="en-US" sz="1600" dirty="0"/>
              <a:t> coherent improvement strategy)</a:t>
            </a:r>
          </a:p>
          <a:p>
            <a:r>
              <a:rPr lang="en-US" sz="1600" dirty="0"/>
              <a:t>EI messages will be accurate and consistent (procedures, brochures, manuals)</a:t>
            </a:r>
          </a:p>
          <a:p>
            <a:r>
              <a:rPr lang="en-US" sz="1600" dirty="0"/>
              <a:t>PD rubric will be created and applied to ensure high quality offerings</a:t>
            </a:r>
          </a:p>
          <a:p>
            <a:r>
              <a:rPr lang="en-US" sz="1600" dirty="0"/>
              <a:t>Families will use strategies learned from EI teams in everyday routines (2</a:t>
            </a:r>
            <a:r>
              <a:rPr lang="en-US" sz="1600" baseline="30000" dirty="0"/>
              <a:t>nd</a:t>
            </a:r>
            <a:r>
              <a:rPr lang="en-US" sz="1600" dirty="0"/>
              <a:t> coherent improvement strategy)</a:t>
            </a:r>
            <a:endParaRPr lang="en-US" dirty="0"/>
          </a:p>
        </p:txBody>
      </p:sp>
    </p:spTree>
    <p:extLst>
      <p:ext uri="{BB962C8B-B14F-4D97-AF65-F5344CB8AC3E}">
        <p14:creationId xmlns:p14="http://schemas.microsoft.com/office/powerpoint/2010/main" val="287368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8</a:t>
            </a:fld>
            <a:endParaRPr lang="en-US" dirty="0"/>
          </a:p>
        </p:txBody>
      </p:sp>
      <p:sp>
        <p:nvSpPr>
          <p:cNvPr id="2" name="Title 1"/>
          <p:cNvSpPr>
            <a:spLocks noGrp="1"/>
          </p:cNvSpPr>
          <p:nvPr>
            <p:ph type="title"/>
          </p:nvPr>
        </p:nvSpPr>
        <p:spPr/>
        <p:txBody>
          <a:bodyPr/>
          <a:lstStyle/>
          <a:p>
            <a:r>
              <a:rPr lang="en-US" dirty="0"/>
              <a:t>Evaluating PD implementation</a:t>
            </a:r>
          </a:p>
        </p:txBody>
      </p:sp>
      <p:graphicFrame>
        <p:nvGraphicFramePr>
          <p:cNvPr id="7" name="Content Placeholder 6" descr="This graphic shares where Illinois is currently at, where they are going next, and what their ultimate goal measure is in terms of evaluating PD implementation. &#10;&#10;PD curricula has been reviewed using PD rubric. They have well defined intended training outcomes. Trainer reviews and participants’ evaluations are completed after PD offerings. Participants’ evaluation asks what else is needed.&#10;&#10;Where Illinois will be next: Review current information from PD offerings participants and trainers to guide next steps.&#10;&#10;Ultimate goal measure: Through repeated exposure to PD offerings and coaching and reflective support, improve practices and fidelity to COS and EBP to achieve SiMR.&#10;"/>
          <p:cNvGraphicFramePr>
            <a:graphicFrameLocks noGrp="1"/>
          </p:cNvGraphicFramePr>
          <p:nvPr>
            <p:ph idx="1"/>
            <p:extLst>
              <p:ext uri="{D42A27DB-BD31-4B8C-83A1-F6EECF244321}">
                <p14:modId xmlns:p14="http://schemas.microsoft.com/office/powerpoint/2010/main" val="2487724282"/>
              </p:ext>
            </p:extLst>
          </p:nvPr>
        </p:nvGraphicFramePr>
        <p:xfrm>
          <a:off x="774405" y="1889975"/>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943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B753B17-1229-47A4-BBB2-A02D5F84107F}" type="slidenum">
              <a:rPr lang="en-US" smtClean="0"/>
              <a:pPr/>
              <a:t>9</a:t>
            </a:fld>
            <a:endParaRPr lang="en-US" dirty="0"/>
          </a:p>
        </p:txBody>
      </p:sp>
      <p:sp>
        <p:nvSpPr>
          <p:cNvPr id="2" name="Title 1"/>
          <p:cNvSpPr>
            <a:spLocks noGrp="1"/>
          </p:cNvSpPr>
          <p:nvPr>
            <p:ph type="title"/>
          </p:nvPr>
        </p:nvSpPr>
        <p:spPr/>
        <p:txBody>
          <a:bodyPr/>
          <a:lstStyle/>
          <a:p>
            <a:r>
              <a:rPr lang="en-US" dirty="0"/>
              <a:t>Evaluation measures</a:t>
            </a:r>
          </a:p>
        </p:txBody>
      </p:sp>
      <p:graphicFrame>
        <p:nvGraphicFramePr>
          <p:cNvPr id="5" name="Content Placeholder 4" descr="Evaluation measres"/>
          <p:cNvGraphicFramePr>
            <a:graphicFrameLocks noGrp="1"/>
          </p:cNvGraphicFramePr>
          <p:nvPr>
            <p:ph idx="1"/>
            <p:extLst>
              <p:ext uri="{D42A27DB-BD31-4B8C-83A1-F6EECF244321}">
                <p14:modId xmlns:p14="http://schemas.microsoft.com/office/powerpoint/2010/main" val="4019125989"/>
              </p:ext>
            </p:extLst>
          </p:nvPr>
        </p:nvGraphicFramePr>
        <p:xfrm>
          <a:off x="838200" y="1690688"/>
          <a:ext cx="10515600" cy="4770527"/>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4192148891"/>
                    </a:ext>
                  </a:extLst>
                </a:gridCol>
                <a:gridCol w="3505200">
                  <a:extLst>
                    <a:ext uri="{9D8B030D-6E8A-4147-A177-3AD203B41FA5}">
                      <a16:colId xmlns:a16="http://schemas.microsoft.com/office/drawing/2014/main" val="3863325906"/>
                    </a:ext>
                  </a:extLst>
                </a:gridCol>
                <a:gridCol w="3505200">
                  <a:extLst>
                    <a:ext uri="{9D8B030D-6E8A-4147-A177-3AD203B41FA5}">
                      <a16:colId xmlns:a16="http://schemas.microsoft.com/office/drawing/2014/main" val="642773354"/>
                    </a:ext>
                  </a:extLst>
                </a:gridCol>
              </a:tblGrid>
              <a:tr h="478740">
                <a:tc>
                  <a:txBody>
                    <a:bodyPr/>
                    <a:lstStyle/>
                    <a:p>
                      <a:r>
                        <a:rPr lang="en-US" sz="2800" dirty="0"/>
                        <a:t>Measuring</a:t>
                      </a:r>
                      <a:r>
                        <a:rPr lang="en-US" sz="2800" baseline="0" dirty="0"/>
                        <a:t> Now</a:t>
                      </a:r>
                      <a:endParaRPr lang="en-US" sz="2800" dirty="0"/>
                    </a:p>
                  </a:txBody>
                  <a:tcPr/>
                </a:tc>
                <a:tc>
                  <a:txBody>
                    <a:bodyPr/>
                    <a:lstStyle/>
                    <a:p>
                      <a:r>
                        <a:rPr lang="en-US" sz="2800" dirty="0"/>
                        <a:t>Phase</a:t>
                      </a:r>
                      <a:r>
                        <a:rPr lang="en-US" sz="2800" baseline="0" dirty="0"/>
                        <a:t> 3 Year 2</a:t>
                      </a:r>
                      <a:endParaRPr lang="en-US" sz="2800" dirty="0"/>
                    </a:p>
                  </a:txBody>
                  <a:tcPr/>
                </a:tc>
                <a:tc>
                  <a:txBody>
                    <a:bodyPr/>
                    <a:lstStyle/>
                    <a:p>
                      <a:r>
                        <a:rPr lang="en-US" sz="2800" dirty="0"/>
                        <a:t>Phase 3 Year 3</a:t>
                      </a:r>
                    </a:p>
                  </a:txBody>
                  <a:tcPr/>
                </a:tc>
                <a:extLst>
                  <a:ext uri="{0D108BD9-81ED-4DB2-BD59-A6C34878D82A}">
                    <a16:rowId xmlns:a16="http://schemas.microsoft.com/office/drawing/2014/main" val="2471737400"/>
                  </a:ext>
                </a:extLst>
              </a:tr>
              <a:tr h="4252367">
                <a:tc>
                  <a:txBody>
                    <a:bodyPr/>
                    <a:lstStyle/>
                    <a:p>
                      <a:pPr marL="285750" indent="-285750">
                        <a:buFont typeface="Arial" panose="020B0604020202020204" pitchFamily="34" charset="0"/>
                        <a:buChar char="•"/>
                      </a:pPr>
                      <a:r>
                        <a:rPr lang="en-US" sz="2400" baseline="0" dirty="0">
                          <a:solidFill>
                            <a:schemeClr val="tx1"/>
                          </a:solidFill>
                        </a:rPr>
                        <a:t>Evaluations of PD offerings:</a:t>
                      </a:r>
                    </a:p>
                    <a:p>
                      <a:pPr marL="0" indent="0">
                        <a:buFont typeface="Arial" panose="020B0604020202020204" pitchFamily="34" charset="0"/>
                        <a:buNone/>
                      </a:pPr>
                      <a:r>
                        <a:rPr lang="en-US" sz="2400" baseline="0" dirty="0">
                          <a:solidFill>
                            <a:schemeClr val="tx1"/>
                          </a:solidFill>
                        </a:rPr>
                        <a:t>          </a:t>
                      </a:r>
                      <a:r>
                        <a:rPr lang="en-US" sz="2400" i="1" baseline="0" dirty="0">
                          <a:solidFill>
                            <a:schemeClr val="tx1"/>
                          </a:solidFill>
                        </a:rPr>
                        <a:t>LT members</a:t>
                      </a:r>
                    </a:p>
                    <a:p>
                      <a:r>
                        <a:rPr lang="en-US" sz="2400" i="1" baseline="0" dirty="0">
                          <a:solidFill>
                            <a:schemeClr val="tx1"/>
                          </a:solidFill>
                        </a:rPr>
                        <a:t>          EI team members</a:t>
                      </a:r>
                    </a:p>
                    <a:p>
                      <a:pPr marL="285750" indent="-285750">
                        <a:buFont typeface="Arial" panose="020B0604020202020204" pitchFamily="34" charset="0"/>
                        <a:buChar char="•"/>
                      </a:pPr>
                      <a:r>
                        <a:rPr lang="en-US" sz="2400" baseline="0" dirty="0">
                          <a:solidFill>
                            <a:schemeClr val="tx1"/>
                          </a:solidFill>
                        </a:rPr>
                        <a:t>Attendance lists </a:t>
                      </a:r>
                    </a:p>
                    <a:p>
                      <a:pPr marL="285750" indent="-285750">
                        <a:buFont typeface="Arial" panose="020B0604020202020204" pitchFamily="34" charset="0"/>
                        <a:buChar char="•"/>
                      </a:pPr>
                      <a:r>
                        <a:rPr lang="en-US" sz="2400" baseline="0" dirty="0">
                          <a:solidFill>
                            <a:schemeClr val="tx1"/>
                          </a:solidFill>
                        </a:rPr>
                        <a:t>PD rubric to review all EITP  curriculum </a:t>
                      </a:r>
                    </a:p>
                    <a:p>
                      <a:pPr marL="285750" indent="-285750">
                        <a:buFont typeface="Arial" panose="020B0604020202020204" pitchFamily="34" charset="0"/>
                        <a:buChar char="•"/>
                      </a:pPr>
                      <a:r>
                        <a:rPr lang="en-US" sz="2400" baseline="0" dirty="0">
                          <a:solidFill>
                            <a:schemeClr val="tx1"/>
                          </a:solidFill>
                        </a:rPr>
                        <a:t>LT’s </a:t>
                      </a:r>
                      <a:r>
                        <a:rPr lang="en-US" sz="2400" baseline="0" dirty="0" err="1">
                          <a:solidFill>
                            <a:schemeClr val="tx1"/>
                          </a:solidFill>
                        </a:rPr>
                        <a:t>BoQ</a:t>
                      </a:r>
                      <a:r>
                        <a:rPr lang="en-US" sz="2400" baseline="0" dirty="0">
                          <a:solidFill>
                            <a:schemeClr val="tx1"/>
                          </a:solidFill>
                        </a:rPr>
                        <a:t> and Action Plans</a:t>
                      </a:r>
                    </a:p>
                    <a:p>
                      <a:endParaRPr lang="en-US" sz="2400" baseline="0" dirty="0">
                        <a:solidFill>
                          <a:schemeClr val="tx1"/>
                        </a:solidFill>
                      </a:endParaRPr>
                    </a:p>
                    <a:p>
                      <a:endParaRPr lang="en-US" sz="240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solidFill>
                            <a:schemeClr val="tx1"/>
                          </a:solidFill>
                        </a:rPr>
                        <a:t>Trainer reports</a:t>
                      </a:r>
                    </a:p>
                    <a:p>
                      <a:pPr marL="285750" indent="-285750">
                        <a:buFont typeface="Arial" panose="020B0604020202020204" pitchFamily="34" charset="0"/>
                        <a:buChar char="•"/>
                      </a:pPr>
                      <a:r>
                        <a:rPr lang="en-US" sz="2400" baseline="0" dirty="0">
                          <a:solidFill>
                            <a:schemeClr val="tx1"/>
                          </a:solidFill>
                        </a:rPr>
                        <a:t>Evaluations of PD offerings:</a:t>
                      </a:r>
                    </a:p>
                    <a:p>
                      <a:pPr marL="0" indent="0">
                        <a:buFont typeface="Arial" panose="020B0604020202020204" pitchFamily="34" charset="0"/>
                        <a:buNone/>
                      </a:pPr>
                      <a:r>
                        <a:rPr lang="en-US" sz="2400" baseline="0" dirty="0">
                          <a:solidFill>
                            <a:schemeClr val="tx1"/>
                          </a:solidFill>
                        </a:rPr>
                        <a:t>          </a:t>
                      </a:r>
                      <a:r>
                        <a:rPr lang="en-US" sz="2400" i="1" baseline="0" dirty="0">
                          <a:solidFill>
                            <a:schemeClr val="tx1"/>
                          </a:solidFill>
                        </a:rPr>
                        <a:t>LT members</a:t>
                      </a:r>
                    </a:p>
                    <a:p>
                      <a:r>
                        <a:rPr lang="en-US" sz="2400" i="1" baseline="0" dirty="0">
                          <a:solidFill>
                            <a:schemeClr val="tx1"/>
                          </a:solidFill>
                        </a:rPr>
                        <a:t>          EI team members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solidFill>
                            <a:schemeClr val="tx1"/>
                          </a:solidFill>
                        </a:rPr>
                        <a:t>Fidelity checklist and video observations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solidFill>
                            <a:schemeClr val="tx1"/>
                          </a:solidFill>
                        </a:rPr>
                        <a:t>Use of resource guides</a:t>
                      </a:r>
                      <a:endParaRPr lang="en-US" sz="2400" dirty="0"/>
                    </a:p>
                  </a:txBody>
                  <a:tcPr/>
                </a:tc>
                <a:tc>
                  <a:txBody>
                    <a:bodyPr/>
                    <a:lstStyle/>
                    <a:p>
                      <a:pPr marL="285750" indent="-285750">
                        <a:buFont typeface="Arial" panose="020B0604020202020204" pitchFamily="34" charset="0"/>
                        <a:buChar char="•"/>
                      </a:pPr>
                      <a:r>
                        <a:rPr lang="en-US" sz="2400" baseline="0" dirty="0">
                          <a:solidFill>
                            <a:schemeClr val="tx1"/>
                          </a:solidFill>
                        </a:rPr>
                        <a:t>Evaluations of PD offerings:</a:t>
                      </a:r>
                    </a:p>
                    <a:p>
                      <a:pPr marL="0" indent="0">
                        <a:buFont typeface="Arial" panose="020B0604020202020204" pitchFamily="34" charset="0"/>
                        <a:buNone/>
                      </a:pPr>
                      <a:r>
                        <a:rPr lang="en-US" sz="2400" baseline="0" dirty="0">
                          <a:solidFill>
                            <a:schemeClr val="tx1"/>
                          </a:solidFill>
                        </a:rPr>
                        <a:t>          </a:t>
                      </a:r>
                      <a:r>
                        <a:rPr lang="en-US" sz="2400" i="1" baseline="0" dirty="0">
                          <a:solidFill>
                            <a:schemeClr val="tx1"/>
                          </a:solidFill>
                        </a:rPr>
                        <a:t>LT members</a:t>
                      </a:r>
                    </a:p>
                    <a:p>
                      <a:r>
                        <a:rPr lang="en-US" sz="2400" i="1" baseline="0" dirty="0">
                          <a:solidFill>
                            <a:schemeClr val="tx1"/>
                          </a:solidFill>
                        </a:rPr>
                        <a:t>          EI team members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t>Family practices checklists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t>Revised family outcomes survey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aseline="0" dirty="0"/>
                        <a:t>COS data </a:t>
                      </a:r>
                      <a:endParaRPr lang="en-US" sz="2400" dirty="0"/>
                    </a:p>
                  </a:txBody>
                  <a:tcPr/>
                </a:tc>
                <a:extLst>
                  <a:ext uri="{0D108BD9-81ED-4DB2-BD59-A6C34878D82A}">
                    <a16:rowId xmlns:a16="http://schemas.microsoft.com/office/drawing/2014/main" val="321452067"/>
                  </a:ext>
                </a:extLst>
              </a:tr>
            </a:tbl>
          </a:graphicData>
        </a:graphic>
      </p:graphicFrame>
    </p:spTree>
    <p:extLst>
      <p:ext uri="{BB962C8B-B14F-4D97-AF65-F5344CB8AC3E}">
        <p14:creationId xmlns:p14="http://schemas.microsoft.com/office/powerpoint/2010/main" val="3746262627"/>
      </p:ext>
    </p:extLst>
  </p:cSld>
  <p:clrMapOvr>
    <a:masterClrMapping/>
  </p:clrMapOvr>
</p:sld>
</file>

<file path=ppt/theme/theme1.xml><?xml version="1.0" encoding="utf-8"?>
<a:theme xmlns:a="http://schemas.openxmlformats.org/drawingml/2006/main" name="2017 Leadership Conferenc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2446</TotalTime>
  <Words>1932</Words>
  <Application>Microsoft Office PowerPoint</Application>
  <PresentationFormat>Widescreen</PresentationFormat>
  <Paragraphs>287</Paragraphs>
  <Slides>23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2017 Leadership Conference </vt:lpstr>
      <vt:lpstr>Evaluating PD Activities: Learning from State Examples </vt:lpstr>
      <vt:lpstr>Outline</vt:lpstr>
      <vt:lpstr>Defining Professional Development</vt:lpstr>
      <vt:lpstr>National Overview </vt:lpstr>
      <vt:lpstr>Reported Practices and Models in  Part C SSIP</vt:lpstr>
      <vt:lpstr>State Story</vt:lpstr>
      <vt:lpstr>Overview of PD System Changes</vt:lpstr>
      <vt:lpstr>Evaluating PD implementation</vt:lpstr>
      <vt:lpstr>Evaluation measures</vt:lpstr>
      <vt:lpstr>Successes and Progress in Year 1</vt:lpstr>
      <vt:lpstr>Examples of PD participant evaluations </vt:lpstr>
      <vt:lpstr>Challenges and thoughts for future</vt:lpstr>
      <vt:lpstr>State Story</vt:lpstr>
      <vt:lpstr>Overview of PD System Changes</vt:lpstr>
      <vt:lpstr>Overview of PD System Changes</vt:lpstr>
      <vt:lpstr>Evaluating PD implementation</vt:lpstr>
      <vt:lpstr>Evaluation measures</vt:lpstr>
      <vt:lpstr>Successes and Progress in Year 1</vt:lpstr>
      <vt:lpstr>Challenges and thoughts for future</vt:lpstr>
      <vt:lpstr>Group Discussion Questions</vt:lpstr>
      <vt:lpstr>Audience questions or comments</vt:lpstr>
      <vt:lpstr>Thank you</vt:lpstr>
      <vt:lpstr>Thank you!</vt:lpstr>
    </vt:vector>
  </TitlesOfParts>
  <Manager/>
  <Company>The DaSy Center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PD Activities: Learning From State Examples</dc:title>
  <dc:subject>Evaluating PD Activities</dc:subject>
  <dc:creator>Allan Phillips, Claudia Fabian, Megan E. Cox</dc:creator>
  <cp:keywords>SSIP, Program Improvement</cp:keywords>
  <dc:description/>
  <cp:lastModifiedBy>Roxanne Jones</cp:lastModifiedBy>
  <cp:revision>99</cp:revision>
  <dcterms:created xsi:type="dcterms:W3CDTF">2017-05-11T18:26:07Z</dcterms:created>
  <dcterms:modified xsi:type="dcterms:W3CDTF">2017-06-12T23:31:23Z</dcterms:modified>
  <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Status">
    <vt:lpwstr>Final</vt:lpwstr>
  </property>
</Properties>
</file>