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8" r:id="rId2"/>
    <p:sldId id="306" r:id="rId3"/>
    <p:sldId id="307" r:id="rId4"/>
    <p:sldId id="314" r:id="rId5"/>
    <p:sldId id="288" r:id="rId6"/>
    <p:sldId id="282" r:id="rId7"/>
    <p:sldId id="289" r:id="rId8"/>
    <p:sldId id="276" r:id="rId9"/>
    <p:sldId id="277" r:id="rId10"/>
    <p:sldId id="278" r:id="rId11"/>
    <p:sldId id="279" r:id="rId12"/>
    <p:sldId id="280" r:id="rId13"/>
    <p:sldId id="281" r:id="rId14"/>
    <p:sldId id="283" r:id="rId15"/>
    <p:sldId id="284" r:id="rId16"/>
    <p:sldId id="285" r:id="rId17"/>
    <p:sldId id="286" r:id="rId18"/>
    <p:sldId id="318" r:id="rId19"/>
    <p:sldId id="309" r:id="rId20"/>
    <p:sldId id="257" r:id="rId21"/>
    <p:sldId id="316" r:id="rId22"/>
    <p:sldId id="315" r:id="rId23"/>
    <p:sldId id="259" r:id="rId24"/>
    <p:sldId id="272" r:id="rId25"/>
    <p:sldId id="275" r:id="rId26"/>
    <p:sldId id="274" r:id="rId27"/>
    <p:sldId id="317" r:id="rId28"/>
    <p:sldId id="310"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13" r:id="rId43"/>
    <p:sldId id="311" r:id="rId44"/>
    <p:sldId id="312" r:id="rId45"/>
    <p:sldId id="267" r:id="rId46"/>
    <p:sldId id="269"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89353" autoAdjust="0"/>
  </p:normalViewPr>
  <p:slideViewPr>
    <p:cSldViewPr>
      <p:cViewPr>
        <p:scale>
          <a:sx n="76" d="100"/>
          <a:sy n="76" d="100"/>
        </p:scale>
        <p:origin x="-468" y="-7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0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DC89A-8390-4754-88C5-26E84DB0DB6F}" type="doc">
      <dgm:prSet loTypeId="urn:microsoft.com/office/officeart/2005/8/layout/pyramid1" loCatId="pyramid" qsTypeId="urn:microsoft.com/office/officeart/2005/8/quickstyle/3d2" qsCatId="3D" csTypeId="urn:microsoft.com/office/officeart/2005/8/colors/accent0_1" csCatId="mainScheme" phldr="1"/>
      <dgm:spPr/>
    </dgm:pt>
    <dgm:pt modelId="{3C6D8214-64AF-474B-B686-1BCB4370EB68}">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
          </a:r>
          <a:br>
            <a:rPr lang="en-US" sz="1800" dirty="0" smtClean="0"/>
          </a:br>
          <a:r>
            <a:rPr lang="en-US" sz="1800" dirty="0" smtClean="0"/>
            <a:t>Data</a:t>
          </a:r>
          <a:br>
            <a:rPr lang="en-US" sz="1800" dirty="0" smtClean="0"/>
          </a:br>
          <a:r>
            <a:rPr lang="en-US" sz="1800" dirty="0" smtClean="0"/>
            <a:t> Policy </a:t>
          </a:r>
        </a:p>
        <a:p>
          <a:pPr algn="ctr"/>
          <a:r>
            <a:rPr lang="en-US" sz="1800" dirty="0" smtClean="0"/>
            <a:t>Committee</a:t>
          </a:r>
          <a:endParaRPr lang="en-US" sz="2800" dirty="0"/>
        </a:p>
      </dgm:t>
    </dgm:pt>
    <dgm:pt modelId="{B10910AD-9963-4201-92E6-8E0E3D52F5B4}" type="parTrans" cxnId="{E634F3E2-A952-4F19-83FE-4C309673C8A1}">
      <dgm:prSet/>
      <dgm:spPr/>
      <dgm:t>
        <a:bodyPr/>
        <a:lstStyle/>
        <a:p>
          <a:pPr algn="ctr"/>
          <a:endParaRPr lang="en-US"/>
        </a:p>
      </dgm:t>
    </dgm:pt>
    <dgm:pt modelId="{A011C712-2F6F-40F8-8991-3EA213C505EC}" type="sibTrans" cxnId="{E634F3E2-A952-4F19-83FE-4C309673C8A1}">
      <dgm:prSet/>
      <dgm:spPr/>
      <dgm:t>
        <a:bodyPr/>
        <a:lstStyle/>
        <a:p>
          <a:pPr algn="ctr"/>
          <a:endParaRPr lang="en-US"/>
        </a:p>
      </dgm:t>
    </dgm:pt>
    <dgm:pt modelId="{9E155BDF-9DBB-45E2-A2D3-AAFC12BB5591}">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Data Management Committee</a:t>
          </a:r>
          <a:endParaRPr lang="en-US" sz="1800" dirty="0"/>
        </a:p>
      </dgm:t>
    </dgm:pt>
    <dgm:pt modelId="{1487098F-8F5E-4123-B14D-B4ECAD5DE09A}" type="parTrans" cxnId="{2405123D-1250-42A4-A457-B9FB373DDFD3}">
      <dgm:prSet/>
      <dgm:spPr/>
      <dgm:t>
        <a:bodyPr/>
        <a:lstStyle/>
        <a:p>
          <a:pPr algn="ctr"/>
          <a:endParaRPr lang="en-US"/>
        </a:p>
      </dgm:t>
    </dgm:pt>
    <dgm:pt modelId="{F766AF43-82B9-45E6-8D47-162405CA8875}" type="sibTrans" cxnId="{2405123D-1250-42A4-A457-B9FB373DDFD3}">
      <dgm:prSet/>
      <dgm:spPr/>
      <dgm:t>
        <a:bodyPr/>
        <a:lstStyle/>
        <a:p>
          <a:pPr algn="ctr"/>
          <a:endParaRPr lang="en-US"/>
        </a:p>
      </dgm:t>
    </dgm:pt>
    <dgm:pt modelId="{747B68B7-61E3-4176-BDCE-D660093EEE21}">
      <dgm:prSet phldrT="[Text]" custT="1"/>
      <dgm:spPr>
        <a:noFill/>
      </dgm:spPr>
      <dgm:t>
        <a:bodyPr/>
        <a:lstStyle/>
        <a:p>
          <a:pPr algn="l"/>
          <a:r>
            <a:rPr lang="en-US" sz="1800" dirty="0" smtClean="0"/>
            <a:t>Program Managers</a:t>
          </a:r>
          <a:endParaRPr lang="en-US" sz="1800" dirty="0"/>
        </a:p>
      </dgm:t>
    </dgm:pt>
    <dgm:pt modelId="{26465754-0678-41B7-B843-B98B64B729DC}" type="parTrans" cxnId="{A05D04B3-4E28-4C44-ABE2-F6D469A224DA}">
      <dgm:prSet/>
      <dgm:spPr/>
      <dgm:t>
        <a:bodyPr/>
        <a:lstStyle/>
        <a:p>
          <a:pPr algn="ctr"/>
          <a:endParaRPr lang="en-US"/>
        </a:p>
      </dgm:t>
    </dgm:pt>
    <dgm:pt modelId="{456BFE0E-6684-4394-99EE-6BA469A315C1}" type="sibTrans" cxnId="{A05D04B3-4E28-4C44-ABE2-F6D469A224DA}">
      <dgm:prSet/>
      <dgm:spPr/>
      <dgm:t>
        <a:bodyPr/>
        <a:lstStyle/>
        <a:p>
          <a:pPr algn="ctr"/>
          <a:endParaRPr lang="en-US"/>
        </a:p>
      </dgm:t>
    </dgm:pt>
    <dgm:pt modelId="{B5E14849-1947-4E39-A6EF-3BE73EEBBA8C}">
      <dgm:prSet phldrT="[Text]" custT="1"/>
      <dgm:spPr>
        <a:noFill/>
      </dgm:spPr>
      <dgm:t>
        <a:bodyPr/>
        <a:lstStyle/>
        <a:p>
          <a:pPr algn="l"/>
          <a:r>
            <a:rPr lang="en-US" sz="1800" dirty="0" smtClean="0"/>
            <a:t>Sec. of DHHS or Designee</a:t>
          </a:r>
          <a:endParaRPr lang="en-US" sz="1800" dirty="0"/>
        </a:p>
      </dgm:t>
    </dgm:pt>
    <dgm:pt modelId="{7F0D5F87-51CA-4CBB-8C29-675B05441961}" type="parTrans" cxnId="{82669B65-ABB8-4B3D-85E2-F72EE36B380D}">
      <dgm:prSet/>
      <dgm:spPr/>
      <dgm:t>
        <a:bodyPr/>
        <a:lstStyle/>
        <a:p>
          <a:pPr algn="ctr"/>
          <a:endParaRPr lang="en-US"/>
        </a:p>
      </dgm:t>
    </dgm:pt>
    <dgm:pt modelId="{807A7555-0EFE-4B71-9D91-BCD2DEF7FCA5}" type="sibTrans" cxnId="{82669B65-ABB8-4B3D-85E2-F72EE36B380D}">
      <dgm:prSet/>
      <dgm:spPr/>
      <dgm:t>
        <a:bodyPr/>
        <a:lstStyle/>
        <a:p>
          <a:pPr algn="ctr"/>
          <a:endParaRPr lang="en-US"/>
        </a:p>
      </dgm:t>
    </dgm:pt>
    <dgm:pt modelId="{9BB5B790-C1D5-4544-A49F-7DF1EC51D210}">
      <dgm:prSet phldrT="[Text]" custT="1"/>
      <dgm:spPr>
        <a:noFill/>
      </dgm:spPr>
      <dgm:t>
        <a:bodyPr/>
        <a:lstStyle/>
        <a:p>
          <a:pPr algn="l"/>
          <a:r>
            <a:rPr lang="en-US" sz="1800" dirty="0" smtClean="0"/>
            <a:t>Supt. of NCDPI or Designee</a:t>
          </a:r>
          <a:endParaRPr lang="en-US" sz="1800" dirty="0"/>
        </a:p>
      </dgm:t>
    </dgm:pt>
    <dgm:pt modelId="{260EFCA6-4931-43EE-85F4-351946DB1DB2}" type="parTrans" cxnId="{692A28E9-B382-4712-93F1-AABD43D774D5}">
      <dgm:prSet/>
      <dgm:spPr/>
      <dgm:t>
        <a:bodyPr/>
        <a:lstStyle/>
        <a:p>
          <a:endParaRPr lang="en-US"/>
        </a:p>
      </dgm:t>
    </dgm:pt>
    <dgm:pt modelId="{6FD62B8D-C1D4-4DA8-A134-CF129B589E65}" type="sibTrans" cxnId="{692A28E9-B382-4712-93F1-AABD43D774D5}">
      <dgm:prSet/>
      <dgm:spPr/>
      <dgm:t>
        <a:bodyPr/>
        <a:lstStyle/>
        <a:p>
          <a:endParaRPr lang="en-US"/>
        </a:p>
      </dgm:t>
    </dgm:pt>
    <dgm:pt modelId="{F1CC21AD-CCD6-4C27-84CD-7E1581DD7855}">
      <dgm:prSet phldrT="[Text]" custT="1"/>
      <dgm:spPr>
        <a:noFill/>
      </dgm:spPr>
      <dgm:t>
        <a:bodyPr/>
        <a:lstStyle/>
        <a:p>
          <a:pPr algn="l"/>
          <a:r>
            <a:rPr lang="en-US" sz="1800" dirty="0" smtClean="0"/>
            <a:t>Division Directors, DHHS</a:t>
          </a:r>
          <a:endParaRPr lang="en-US" sz="1800" dirty="0"/>
        </a:p>
      </dgm:t>
    </dgm:pt>
    <dgm:pt modelId="{E1E7E022-E1E9-41DC-871C-C817238D1575}" type="parTrans" cxnId="{A6CE623C-54CE-4A71-8BD2-3ADF9E80EB8D}">
      <dgm:prSet/>
      <dgm:spPr/>
      <dgm:t>
        <a:bodyPr/>
        <a:lstStyle/>
        <a:p>
          <a:endParaRPr lang="en-US"/>
        </a:p>
      </dgm:t>
    </dgm:pt>
    <dgm:pt modelId="{51F319AE-AB4D-4B06-B532-9A6586950792}" type="sibTrans" cxnId="{A6CE623C-54CE-4A71-8BD2-3ADF9E80EB8D}">
      <dgm:prSet/>
      <dgm:spPr/>
      <dgm:t>
        <a:bodyPr/>
        <a:lstStyle/>
        <a:p>
          <a:endParaRPr lang="en-US"/>
        </a:p>
      </dgm:t>
    </dgm:pt>
    <dgm:pt modelId="{5365AA30-AAC3-4EB5-BE60-E0CF68DC3E01}">
      <dgm:prSet phldrT="[Text]" custT="1"/>
      <dgm:spPr>
        <a:noFill/>
      </dgm:spPr>
      <dgm:t>
        <a:bodyPr/>
        <a:lstStyle/>
        <a:p>
          <a:pPr algn="l"/>
          <a:r>
            <a:rPr lang="en-US" sz="1800" dirty="0" smtClean="0"/>
            <a:t>Director of OEL, NCPDI</a:t>
          </a:r>
          <a:endParaRPr lang="en-US" sz="1800" dirty="0"/>
        </a:p>
      </dgm:t>
    </dgm:pt>
    <dgm:pt modelId="{BF4D7FC2-2186-428D-B8AA-8DA0C3EA6451}" type="parTrans" cxnId="{B45BDA42-1AFE-42BA-9587-AC59A5547EBA}">
      <dgm:prSet/>
      <dgm:spPr/>
      <dgm:t>
        <a:bodyPr/>
        <a:lstStyle/>
        <a:p>
          <a:endParaRPr lang="en-US"/>
        </a:p>
      </dgm:t>
    </dgm:pt>
    <dgm:pt modelId="{3DCE3417-BE73-496A-A013-BBCA6281C2EB}" type="sibTrans" cxnId="{B45BDA42-1AFE-42BA-9587-AC59A5547EBA}">
      <dgm:prSet/>
      <dgm:spPr/>
      <dgm:t>
        <a:bodyPr/>
        <a:lstStyle/>
        <a:p>
          <a:endParaRPr lang="en-US"/>
        </a:p>
      </dgm:t>
    </dgm:pt>
    <dgm:pt modelId="{409C84BA-644C-40F2-9462-D6ABC0252660}">
      <dgm:prSet phldrT="[Text]" custT="1"/>
      <dgm:spPr>
        <a:noFill/>
      </dgm:spPr>
      <dgm:t>
        <a:bodyPr/>
        <a:lstStyle/>
        <a:p>
          <a:pPr algn="l"/>
          <a:r>
            <a:rPr lang="en-US" sz="1800" dirty="0" smtClean="0"/>
            <a:t>Director, HS Collab Office and agency reps</a:t>
          </a:r>
          <a:endParaRPr lang="en-US" sz="1800" dirty="0"/>
        </a:p>
      </dgm:t>
    </dgm:pt>
    <dgm:pt modelId="{584E80F0-8FC1-4EC3-A07D-98702F91390E}" type="parTrans" cxnId="{035C8B53-3E65-4637-8D81-FC9EC4859BF0}">
      <dgm:prSet/>
      <dgm:spPr/>
      <dgm:t>
        <a:bodyPr/>
        <a:lstStyle/>
        <a:p>
          <a:endParaRPr lang="en-US"/>
        </a:p>
      </dgm:t>
    </dgm:pt>
    <dgm:pt modelId="{55299D07-D867-4DCA-A2CC-F23B22B44A51}" type="sibTrans" cxnId="{035C8B53-3E65-4637-8D81-FC9EC4859BF0}">
      <dgm:prSet/>
      <dgm:spPr/>
      <dgm:t>
        <a:bodyPr/>
        <a:lstStyle/>
        <a:p>
          <a:endParaRPr lang="en-US"/>
        </a:p>
      </dgm:t>
    </dgm:pt>
    <dgm:pt modelId="{645F82DC-F8A4-4F71-AAC0-B36A5943626E}">
      <dgm:prSet phldrT="[Text]" custT="1"/>
      <dgm:spPr>
        <a:noFill/>
      </dgm:spPr>
      <dgm:t>
        <a:bodyPr/>
        <a:lstStyle/>
        <a:p>
          <a:pPr algn="l"/>
          <a:r>
            <a:rPr lang="en-US" sz="1800" dirty="0" smtClean="0"/>
            <a:t>President of NCPC or Designee</a:t>
          </a:r>
          <a:endParaRPr lang="en-US" sz="1800" dirty="0"/>
        </a:p>
      </dgm:t>
    </dgm:pt>
    <dgm:pt modelId="{61EDE297-F254-44C3-B44D-9C9A46C363B3}" type="parTrans" cxnId="{965D9EEB-7AC9-4BE1-9C31-E705A4E3A04D}">
      <dgm:prSet/>
      <dgm:spPr/>
      <dgm:t>
        <a:bodyPr/>
        <a:lstStyle/>
        <a:p>
          <a:endParaRPr lang="en-US"/>
        </a:p>
      </dgm:t>
    </dgm:pt>
    <dgm:pt modelId="{011646BE-3B30-4EC2-9AF3-0A2F5D8113DE}" type="sibTrans" cxnId="{965D9EEB-7AC9-4BE1-9C31-E705A4E3A04D}">
      <dgm:prSet/>
      <dgm:spPr/>
      <dgm:t>
        <a:bodyPr/>
        <a:lstStyle/>
        <a:p>
          <a:endParaRPr lang="en-US"/>
        </a:p>
      </dgm:t>
    </dgm:pt>
    <dgm:pt modelId="{22D0F063-DE54-4006-91B2-1A74D2A0341D}">
      <dgm:prSet phldrT="[Text]" custT="1"/>
      <dgm:spPr>
        <a:noFill/>
      </dgm:spPr>
      <dgm:t>
        <a:bodyPr/>
        <a:lstStyle/>
        <a:p>
          <a:pPr algn="l"/>
          <a:r>
            <a:rPr lang="en-US" sz="1800" dirty="0" smtClean="0"/>
            <a:t>IT/Data staff</a:t>
          </a:r>
          <a:endParaRPr lang="en-US" sz="1800" dirty="0"/>
        </a:p>
      </dgm:t>
    </dgm:pt>
    <dgm:pt modelId="{FD723D7D-9767-49F7-B203-054ECE82EBFE}" type="parTrans" cxnId="{498DDDC2-9A46-43C1-AC85-B6ACE20A3066}">
      <dgm:prSet/>
      <dgm:spPr/>
      <dgm:t>
        <a:bodyPr/>
        <a:lstStyle/>
        <a:p>
          <a:endParaRPr lang="en-US"/>
        </a:p>
      </dgm:t>
    </dgm:pt>
    <dgm:pt modelId="{626F5360-A37F-4C0B-B4A2-28AD7290B788}" type="sibTrans" cxnId="{498DDDC2-9A46-43C1-AC85-B6ACE20A3066}">
      <dgm:prSet/>
      <dgm:spPr/>
      <dgm:t>
        <a:bodyPr/>
        <a:lstStyle/>
        <a:p>
          <a:endParaRPr lang="en-US"/>
        </a:p>
      </dgm:t>
    </dgm:pt>
    <dgm:pt modelId="{E51D50ED-017D-436B-A318-04FF99AE76C8}" type="pres">
      <dgm:prSet presAssocID="{49FDC89A-8390-4754-88C5-26E84DB0DB6F}" presName="Name0" presStyleCnt="0">
        <dgm:presLayoutVars>
          <dgm:dir/>
          <dgm:animLvl val="lvl"/>
          <dgm:resizeHandles val="exact"/>
        </dgm:presLayoutVars>
      </dgm:prSet>
      <dgm:spPr/>
    </dgm:pt>
    <dgm:pt modelId="{AFC58178-62BE-455F-9C1F-94498A8E801C}" type="pres">
      <dgm:prSet presAssocID="{3C6D8214-64AF-474B-B686-1BCB4370EB68}" presName="Name8" presStyleCnt="0"/>
      <dgm:spPr/>
    </dgm:pt>
    <dgm:pt modelId="{FF5EE7DC-E0D7-4BFF-BCAA-999FCEDFB838}" type="pres">
      <dgm:prSet presAssocID="{3C6D8214-64AF-474B-B686-1BCB4370EB68}" presName="acctBkgd" presStyleLbl="alignAcc1" presStyleIdx="0" presStyleCnt="2" custLinFactNeighborX="0"/>
      <dgm:spPr/>
      <dgm:t>
        <a:bodyPr/>
        <a:lstStyle/>
        <a:p>
          <a:endParaRPr lang="en-US"/>
        </a:p>
      </dgm:t>
    </dgm:pt>
    <dgm:pt modelId="{7DD208A9-A16C-4EC6-8919-FC0D4C1E0FF5}" type="pres">
      <dgm:prSet presAssocID="{3C6D8214-64AF-474B-B686-1BCB4370EB68}" presName="acctTx" presStyleLbl="alignAcc1" presStyleIdx="0" presStyleCnt="2">
        <dgm:presLayoutVars>
          <dgm:bulletEnabled val="1"/>
        </dgm:presLayoutVars>
      </dgm:prSet>
      <dgm:spPr/>
      <dgm:t>
        <a:bodyPr/>
        <a:lstStyle/>
        <a:p>
          <a:endParaRPr lang="en-US"/>
        </a:p>
      </dgm:t>
    </dgm:pt>
    <dgm:pt modelId="{917F1B36-17F5-41BB-BBDA-B50CA5365AEB}" type="pres">
      <dgm:prSet presAssocID="{3C6D8214-64AF-474B-B686-1BCB4370EB68}" presName="level" presStyleLbl="node1" presStyleIdx="0" presStyleCnt="2">
        <dgm:presLayoutVars>
          <dgm:chMax val="1"/>
          <dgm:bulletEnabled val="1"/>
        </dgm:presLayoutVars>
      </dgm:prSet>
      <dgm:spPr/>
      <dgm:t>
        <a:bodyPr/>
        <a:lstStyle/>
        <a:p>
          <a:endParaRPr lang="en-US"/>
        </a:p>
      </dgm:t>
    </dgm:pt>
    <dgm:pt modelId="{AD5FF996-B162-422D-BFA5-1875F49F2157}" type="pres">
      <dgm:prSet presAssocID="{3C6D8214-64AF-474B-B686-1BCB4370EB68}" presName="levelTx" presStyleLbl="revTx" presStyleIdx="0" presStyleCnt="0">
        <dgm:presLayoutVars>
          <dgm:chMax val="1"/>
          <dgm:bulletEnabled val="1"/>
        </dgm:presLayoutVars>
      </dgm:prSet>
      <dgm:spPr/>
      <dgm:t>
        <a:bodyPr/>
        <a:lstStyle/>
        <a:p>
          <a:endParaRPr lang="en-US"/>
        </a:p>
      </dgm:t>
    </dgm:pt>
    <dgm:pt modelId="{BCC724F7-7C93-4F5E-B506-43D60CE54F79}" type="pres">
      <dgm:prSet presAssocID="{9E155BDF-9DBB-45E2-A2D3-AAFC12BB5591}" presName="Name8" presStyleCnt="0"/>
      <dgm:spPr/>
    </dgm:pt>
    <dgm:pt modelId="{01B36311-FE7E-4A3A-86EC-783021BEBF19}" type="pres">
      <dgm:prSet presAssocID="{9E155BDF-9DBB-45E2-A2D3-AAFC12BB5591}" presName="acctBkgd" presStyleLbl="alignAcc1" presStyleIdx="1" presStyleCnt="2" custScaleX="102235"/>
      <dgm:spPr/>
      <dgm:t>
        <a:bodyPr/>
        <a:lstStyle/>
        <a:p>
          <a:endParaRPr lang="en-US"/>
        </a:p>
      </dgm:t>
    </dgm:pt>
    <dgm:pt modelId="{12D2100A-C344-405A-A702-EB47CC5C5742}" type="pres">
      <dgm:prSet presAssocID="{9E155BDF-9DBB-45E2-A2D3-AAFC12BB5591}" presName="acctTx" presStyleLbl="alignAcc1" presStyleIdx="1" presStyleCnt="2">
        <dgm:presLayoutVars>
          <dgm:bulletEnabled val="1"/>
        </dgm:presLayoutVars>
      </dgm:prSet>
      <dgm:spPr/>
      <dgm:t>
        <a:bodyPr/>
        <a:lstStyle/>
        <a:p>
          <a:endParaRPr lang="en-US"/>
        </a:p>
      </dgm:t>
    </dgm:pt>
    <dgm:pt modelId="{EADCE798-24EE-4087-B490-968248616FCB}" type="pres">
      <dgm:prSet presAssocID="{9E155BDF-9DBB-45E2-A2D3-AAFC12BB5591}" presName="level" presStyleLbl="node1" presStyleIdx="1" presStyleCnt="2">
        <dgm:presLayoutVars>
          <dgm:chMax val="1"/>
          <dgm:bulletEnabled val="1"/>
        </dgm:presLayoutVars>
      </dgm:prSet>
      <dgm:spPr/>
      <dgm:t>
        <a:bodyPr/>
        <a:lstStyle/>
        <a:p>
          <a:endParaRPr lang="en-US"/>
        </a:p>
      </dgm:t>
    </dgm:pt>
    <dgm:pt modelId="{7A73BE9A-5CBF-4EEB-94A5-7A673F44B977}" type="pres">
      <dgm:prSet presAssocID="{9E155BDF-9DBB-45E2-A2D3-AAFC12BB5591}" presName="levelTx" presStyleLbl="revTx" presStyleIdx="0" presStyleCnt="0">
        <dgm:presLayoutVars>
          <dgm:chMax val="1"/>
          <dgm:bulletEnabled val="1"/>
        </dgm:presLayoutVars>
      </dgm:prSet>
      <dgm:spPr/>
      <dgm:t>
        <a:bodyPr/>
        <a:lstStyle/>
        <a:p>
          <a:endParaRPr lang="en-US"/>
        </a:p>
      </dgm:t>
    </dgm:pt>
  </dgm:ptLst>
  <dgm:cxnLst>
    <dgm:cxn modelId="{E634F3E2-A952-4F19-83FE-4C309673C8A1}" srcId="{49FDC89A-8390-4754-88C5-26E84DB0DB6F}" destId="{3C6D8214-64AF-474B-B686-1BCB4370EB68}" srcOrd="0" destOrd="0" parTransId="{B10910AD-9963-4201-92E6-8E0E3D52F5B4}" sibTransId="{A011C712-2F6F-40F8-8991-3EA213C505EC}"/>
    <dgm:cxn modelId="{EA1B8386-B1EC-4D67-9519-F6A6943030AE}" type="presOf" srcId="{3C6D8214-64AF-474B-B686-1BCB4370EB68}" destId="{AD5FF996-B162-422D-BFA5-1875F49F2157}" srcOrd="1" destOrd="0" presId="urn:microsoft.com/office/officeart/2005/8/layout/pyramid1"/>
    <dgm:cxn modelId="{183155AB-6DF0-409F-B716-D757EBF588D9}" type="presOf" srcId="{5365AA30-AAC3-4EB5-BE60-E0CF68DC3E01}" destId="{FF5EE7DC-E0D7-4BFF-BCAA-999FCEDFB838}" srcOrd="0" destOrd="4" presId="urn:microsoft.com/office/officeart/2005/8/layout/pyramid1"/>
    <dgm:cxn modelId="{08908592-7E94-467F-9C11-5E10EBD6C012}" type="presOf" srcId="{5365AA30-AAC3-4EB5-BE60-E0CF68DC3E01}" destId="{7DD208A9-A16C-4EC6-8919-FC0D4C1E0FF5}" srcOrd="1" destOrd="4" presId="urn:microsoft.com/office/officeart/2005/8/layout/pyramid1"/>
    <dgm:cxn modelId="{A6CE623C-54CE-4A71-8BD2-3ADF9E80EB8D}" srcId="{3C6D8214-64AF-474B-B686-1BCB4370EB68}" destId="{F1CC21AD-CCD6-4C27-84CD-7E1581DD7855}" srcOrd="3" destOrd="0" parTransId="{E1E7E022-E1E9-41DC-871C-C817238D1575}" sibTransId="{51F319AE-AB4D-4B06-B532-9A6586950792}"/>
    <dgm:cxn modelId="{6902BB35-EB50-4C56-BB76-1E20CA40BEB5}" type="presOf" srcId="{3C6D8214-64AF-474B-B686-1BCB4370EB68}" destId="{917F1B36-17F5-41BB-BBDA-B50CA5365AEB}" srcOrd="0" destOrd="0" presId="urn:microsoft.com/office/officeart/2005/8/layout/pyramid1"/>
    <dgm:cxn modelId="{5328ADD6-A17C-4393-867B-72DA9BF873BC}" type="presOf" srcId="{409C84BA-644C-40F2-9462-D6ABC0252660}" destId="{FF5EE7DC-E0D7-4BFF-BCAA-999FCEDFB838}" srcOrd="0" destOrd="5" presId="urn:microsoft.com/office/officeart/2005/8/layout/pyramid1"/>
    <dgm:cxn modelId="{1E321A14-3A36-4F0A-BBE5-B324D993593D}" type="presOf" srcId="{F1CC21AD-CCD6-4C27-84CD-7E1581DD7855}" destId="{FF5EE7DC-E0D7-4BFF-BCAA-999FCEDFB838}" srcOrd="0" destOrd="3" presId="urn:microsoft.com/office/officeart/2005/8/layout/pyramid1"/>
    <dgm:cxn modelId="{2405123D-1250-42A4-A457-B9FB373DDFD3}" srcId="{49FDC89A-8390-4754-88C5-26E84DB0DB6F}" destId="{9E155BDF-9DBB-45E2-A2D3-AAFC12BB5591}" srcOrd="1" destOrd="0" parTransId="{1487098F-8F5E-4123-B14D-B4ECAD5DE09A}" sibTransId="{F766AF43-82B9-45E6-8D47-162405CA8875}"/>
    <dgm:cxn modelId="{AD4775BC-7761-43E8-B448-F9F1BA8A8687}" type="presOf" srcId="{747B68B7-61E3-4176-BDCE-D660093EEE21}" destId="{12D2100A-C344-405A-A702-EB47CC5C5742}" srcOrd="1" destOrd="0" presId="urn:microsoft.com/office/officeart/2005/8/layout/pyramid1"/>
    <dgm:cxn modelId="{7660C873-25F4-418A-A233-ED6BBD407DA6}" type="presOf" srcId="{409C84BA-644C-40F2-9462-D6ABC0252660}" destId="{7DD208A9-A16C-4EC6-8919-FC0D4C1E0FF5}" srcOrd="1" destOrd="5" presId="urn:microsoft.com/office/officeart/2005/8/layout/pyramid1"/>
    <dgm:cxn modelId="{45D38BD9-DE6C-4DFD-A6E8-B5FABA14C601}" type="presOf" srcId="{22D0F063-DE54-4006-91B2-1A74D2A0341D}" destId="{01B36311-FE7E-4A3A-86EC-783021BEBF19}" srcOrd="0" destOrd="1" presId="urn:microsoft.com/office/officeart/2005/8/layout/pyramid1"/>
    <dgm:cxn modelId="{B45BDA42-1AFE-42BA-9587-AC59A5547EBA}" srcId="{3C6D8214-64AF-474B-B686-1BCB4370EB68}" destId="{5365AA30-AAC3-4EB5-BE60-E0CF68DC3E01}" srcOrd="4" destOrd="0" parTransId="{BF4D7FC2-2186-428D-B8AA-8DA0C3EA6451}" sibTransId="{3DCE3417-BE73-496A-A013-BBCA6281C2EB}"/>
    <dgm:cxn modelId="{BE5547B1-01A2-477F-9E10-397E1A62A886}" type="presOf" srcId="{9E155BDF-9DBB-45E2-A2D3-AAFC12BB5591}" destId="{EADCE798-24EE-4087-B490-968248616FCB}" srcOrd="0" destOrd="0" presId="urn:microsoft.com/office/officeart/2005/8/layout/pyramid1"/>
    <dgm:cxn modelId="{BD8F9F47-92E9-437E-ABA2-0675E0435744}" type="presOf" srcId="{9BB5B790-C1D5-4544-A49F-7DF1EC51D210}" destId="{FF5EE7DC-E0D7-4BFF-BCAA-999FCEDFB838}" srcOrd="0" destOrd="1" presId="urn:microsoft.com/office/officeart/2005/8/layout/pyramid1"/>
    <dgm:cxn modelId="{82669B65-ABB8-4B3D-85E2-F72EE36B380D}" srcId="{3C6D8214-64AF-474B-B686-1BCB4370EB68}" destId="{B5E14849-1947-4E39-A6EF-3BE73EEBBA8C}" srcOrd="0" destOrd="0" parTransId="{7F0D5F87-51CA-4CBB-8C29-675B05441961}" sibTransId="{807A7555-0EFE-4B71-9D91-BCD2DEF7FCA5}"/>
    <dgm:cxn modelId="{035C8B53-3E65-4637-8D81-FC9EC4859BF0}" srcId="{3C6D8214-64AF-474B-B686-1BCB4370EB68}" destId="{409C84BA-644C-40F2-9462-D6ABC0252660}" srcOrd="5" destOrd="0" parTransId="{584E80F0-8FC1-4EC3-A07D-98702F91390E}" sibTransId="{55299D07-D867-4DCA-A2CC-F23B22B44A51}"/>
    <dgm:cxn modelId="{2359882C-0F79-4C2E-9DE0-1B5818F2BB8C}" type="presOf" srcId="{9E155BDF-9DBB-45E2-A2D3-AAFC12BB5591}" destId="{7A73BE9A-5CBF-4EEB-94A5-7A673F44B977}" srcOrd="1" destOrd="0" presId="urn:microsoft.com/office/officeart/2005/8/layout/pyramid1"/>
    <dgm:cxn modelId="{FB6AA8DD-7040-466D-A28D-117AF57C8A9D}" type="presOf" srcId="{645F82DC-F8A4-4F71-AAC0-B36A5943626E}" destId="{7DD208A9-A16C-4EC6-8919-FC0D4C1E0FF5}" srcOrd="1" destOrd="2" presId="urn:microsoft.com/office/officeart/2005/8/layout/pyramid1"/>
    <dgm:cxn modelId="{61FF3E4B-F51C-4C57-A958-783B7AA476A5}" type="presOf" srcId="{22D0F063-DE54-4006-91B2-1A74D2A0341D}" destId="{12D2100A-C344-405A-A702-EB47CC5C5742}" srcOrd="1" destOrd="1" presId="urn:microsoft.com/office/officeart/2005/8/layout/pyramid1"/>
    <dgm:cxn modelId="{3660D23E-6326-4D58-9F9C-596F8C2BD9CA}" type="presOf" srcId="{B5E14849-1947-4E39-A6EF-3BE73EEBBA8C}" destId="{FF5EE7DC-E0D7-4BFF-BCAA-999FCEDFB838}" srcOrd="0" destOrd="0" presId="urn:microsoft.com/office/officeart/2005/8/layout/pyramid1"/>
    <dgm:cxn modelId="{EA1AEA43-48B9-45C3-8F75-CA284ECE162C}" type="presOf" srcId="{9BB5B790-C1D5-4544-A49F-7DF1EC51D210}" destId="{7DD208A9-A16C-4EC6-8919-FC0D4C1E0FF5}" srcOrd="1" destOrd="1" presId="urn:microsoft.com/office/officeart/2005/8/layout/pyramid1"/>
    <dgm:cxn modelId="{A5B80718-35E9-4CD7-9EFD-36E1E1FFE2C3}" type="presOf" srcId="{B5E14849-1947-4E39-A6EF-3BE73EEBBA8C}" destId="{7DD208A9-A16C-4EC6-8919-FC0D4C1E0FF5}" srcOrd="1" destOrd="0" presId="urn:microsoft.com/office/officeart/2005/8/layout/pyramid1"/>
    <dgm:cxn modelId="{498DDDC2-9A46-43C1-AC85-B6ACE20A3066}" srcId="{9E155BDF-9DBB-45E2-A2D3-AAFC12BB5591}" destId="{22D0F063-DE54-4006-91B2-1A74D2A0341D}" srcOrd="1" destOrd="0" parTransId="{FD723D7D-9767-49F7-B203-054ECE82EBFE}" sibTransId="{626F5360-A37F-4C0B-B4A2-28AD7290B788}"/>
    <dgm:cxn modelId="{8245B0A1-648A-473A-9747-C6BCC4089577}" type="presOf" srcId="{645F82DC-F8A4-4F71-AAC0-B36A5943626E}" destId="{FF5EE7DC-E0D7-4BFF-BCAA-999FCEDFB838}" srcOrd="0" destOrd="2" presId="urn:microsoft.com/office/officeart/2005/8/layout/pyramid1"/>
    <dgm:cxn modelId="{7A70BAA1-E7B7-4E32-808E-57A661467765}" type="presOf" srcId="{49FDC89A-8390-4754-88C5-26E84DB0DB6F}" destId="{E51D50ED-017D-436B-A318-04FF99AE76C8}" srcOrd="0" destOrd="0" presId="urn:microsoft.com/office/officeart/2005/8/layout/pyramid1"/>
    <dgm:cxn modelId="{F9F9CF70-2D68-4405-A49D-B1C8673C0711}" type="presOf" srcId="{F1CC21AD-CCD6-4C27-84CD-7E1581DD7855}" destId="{7DD208A9-A16C-4EC6-8919-FC0D4C1E0FF5}" srcOrd="1" destOrd="3" presId="urn:microsoft.com/office/officeart/2005/8/layout/pyramid1"/>
    <dgm:cxn modelId="{A05D04B3-4E28-4C44-ABE2-F6D469A224DA}" srcId="{9E155BDF-9DBB-45E2-A2D3-AAFC12BB5591}" destId="{747B68B7-61E3-4176-BDCE-D660093EEE21}" srcOrd="0" destOrd="0" parTransId="{26465754-0678-41B7-B843-B98B64B729DC}" sibTransId="{456BFE0E-6684-4394-99EE-6BA469A315C1}"/>
    <dgm:cxn modelId="{965D9EEB-7AC9-4BE1-9C31-E705A4E3A04D}" srcId="{3C6D8214-64AF-474B-B686-1BCB4370EB68}" destId="{645F82DC-F8A4-4F71-AAC0-B36A5943626E}" srcOrd="2" destOrd="0" parTransId="{61EDE297-F254-44C3-B44D-9C9A46C363B3}" sibTransId="{011646BE-3B30-4EC2-9AF3-0A2F5D8113DE}"/>
    <dgm:cxn modelId="{692A28E9-B382-4712-93F1-AABD43D774D5}" srcId="{3C6D8214-64AF-474B-B686-1BCB4370EB68}" destId="{9BB5B790-C1D5-4544-A49F-7DF1EC51D210}" srcOrd="1" destOrd="0" parTransId="{260EFCA6-4931-43EE-85F4-351946DB1DB2}" sibTransId="{6FD62B8D-C1D4-4DA8-A134-CF129B589E65}"/>
    <dgm:cxn modelId="{565FF6EF-5C92-4838-9C61-88F2B6C3F58B}" type="presOf" srcId="{747B68B7-61E3-4176-BDCE-D660093EEE21}" destId="{01B36311-FE7E-4A3A-86EC-783021BEBF19}" srcOrd="0" destOrd="0" presId="urn:microsoft.com/office/officeart/2005/8/layout/pyramid1"/>
    <dgm:cxn modelId="{C8D5996F-3927-4913-B6B7-0028883E90B6}" type="presParOf" srcId="{E51D50ED-017D-436B-A318-04FF99AE76C8}" destId="{AFC58178-62BE-455F-9C1F-94498A8E801C}" srcOrd="0" destOrd="0" presId="urn:microsoft.com/office/officeart/2005/8/layout/pyramid1"/>
    <dgm:cxn modelId="{B0B03945-4275-4C74-8F2A-01147DD5B6CE}" type="presParOf" srcId="{AFC58178-62BE-455F-9C1F-94498A8E801C}" destId="{FF5EE7DC-E0D7-4BFF-BCAA-999FCEDFB838}" srcOrd="0" destOrd="0" presId="urn:microsoft.com/office/officeart/2005/8/layout/pyramid1"/>
    <dgm:cxn modelId="{935AB991-2286-470F-9E8D-BE836DF19FAF}" type="presParOf" srcId="{AFC58178-62BE-455F-9C1F-94498A8E801C}" destId="{7DD208A9-A16C-4EC6-8919-FC0D4C1E0FF5}" srcOrd="1" destOrd="0" presId="urn:microsoft.com/office/officeart/2005/8/layout/pyramid1"/>
    <dgm:cxn modelId="{41E46F2C-2AFE-47CC-8C1E-40C8CF14D15D}" type="presParOf" srcId="{AFC58178-62BE-455F-9C1F-94498A8E801C}" destId="{917F1B36-17F5-41BB-BBDA-B50CA5365AEB}" srcOrd="2" destOrd="0" presId="urn:microsoft.com/office/officeart/2005/8/layout/pyramid1"/>
    <dgm:cxn modelId="{2DEFDAB3-7E7A-4046-883F-6811403D013D}" type="presParOf" srcId="{AFC58178-62BE-455F-9C1F-94498A8E801C}" destId="{AD5FF996-B162-422D-BFA5-1875F49F2157}" srcOrd="3" destOrd="0" presId="urn:microsoft.com/office/officeart/2005/8/layout/pyramid1"/>
    <dgm:cxn modelId="{6FCF2DC7-7DC7-4EA1-BA4D-DC7ABFBF31C4}" type="presParOf" srcId="{E51D50ED-017D-436B-A318-04FF99AE76C8}" destId="{BCC724F7-7C93-4F5E-B506-43D60CE54F79}" srcOrd="1" destOrd="0" presId="urn:microsoft.com/office/officeart/2005/8/layout/pyramid1"/>
    <dgm:cxn modelId="{10340B7B-8C8D-485C-99A9-307B443B3542}" type="presParOf" srcId="{BCC724F7-7C93-4F5E-B506-43D60CE54F79}" destId="{01B36311-FE7E-4A3A-86EC-783021BEBF19}" srcOrd="0" destOrd="0" presId="urn:microsoft.com/office/officeart/2005/8/layout/pyramid1"/>
    <dgm:cxn modelId="{6C8BA450-5F17-4475-BEFF-F5E8338E82FB}" type="presParOf" srcId="{BCC724F7-7C93-4F5E-B506-43D60CE54F79}" destId="{12D2100A-C344-405A-A702-EB47CC5C5742}" srcOrd="1" destOrd="0" presId="urn:microsoft.com/office/officeart/2005/8/layout/pyramid1"/>
    <dgm:cxn modelId="{74DC671A-4ABC-4245-8385-D9B85D1FFEEA}" type="presParOf" srcId="{BCC724F7-7C93-4F5E-B506-43D60CE54F79}" destId="{EADCE798-24EE-4087-B490-968248616FCB}" srcOrd="2" destOrd="0" presId="urn:microsoft.com/office/officeart/2005/8/layout/pyramid1"/>
    <dgm:cxn modelId="{F7A5C965-6F73-448E-988D-9862A8FEE442}" type="presParOf" srcId="{BCC724F7-7C93-4F5E-B506-43D60CE54F79}" destId="{7A73BE9A-5CBF-4EEB-94A5-7A673F44B977}"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11/21/2014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2.ed.gov/policy/gen/guid/fpco/pdf/directoryinfo.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Linda -- </a:t>
            </a:r>
            <a:r>
              <a:rPr lang="en-US" sz="1200" b="0" i="0" kern="1200" dirty="0" smtClean="0">
                <a:solidFill>
                  <a:schemeClr val="tx1"/>
                </a:solidFill>
                <a:effectLst/>
                <a:latin typeface="+mn-lt"/>
                <a:ea typeface="+mn-ea"/>
                <a:cs typeface="+mn-cs"/>
              </a:rPr>
              <a:t>Deputy Director, Connecticut Office of Early Childhood</a:t>
            </a:r>
            <a:endParaRPr lang="en-US" sz="14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NC Dept of Health &amp; Human Services, Division of Public Health, Women’s &amp; Children’s Health Section, Early Intervention Branch</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22408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17</a:t>
            </a:fld>
            <a:endParaRPr lang="en-US" dirty="0"/>
          </a:p>
        </p:txBody>
      </p:sp>
    </p:spTree>
    <p:extLst>
      <p:ext uri="{BB962C8B-B14F-4D97-AF65-F5344CB8AC3E}">
        <p14:creationId xmlns:p14="http://schemas.microsoft.com/office/powerpoint/2010/main" val="169361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18</a:t>
            </a:fld>
            <a:endParaRPr lang="en-US" dirty="0"/>
          </a:p>
        </p:txBody>
      </p:sp>
    </p:spTree>
    <p:extLst>
      <p:ext uri="{BB962C8B-B14F-4D97-AF65-F5344CB8AC3E}">
        <p14:creationId xmlns:p14="http://schemas.microsoft.com/office/powerpoint/2010/main" val="169361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238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298721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74214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State</a:t>
            </a:r>
            <a:r>
              <a:rPr lang="en-US" baseline="0" dirty="0" smtClean="0"/>
              <a:t> and federal services from key participating agencies. Not all children in NC from birth, just those receiving services. </a:t>
            </a:r>
          </a:p>
          <a:p>
            <a:pPr marL="171450" indent="-171450">
              <a:buFont typeface="Arial" charset="0"/>
              <a:buChar char="•"/>
            </a:pPr>
            <a:r>
              <a:rPr lang="en-US" baseline="0" dirty="0" smtClean="0"/>
              <a:t>Programs/services– written into the grant are 3 programs/services- NCPK, Children receiving child care subsidies, and Infant/Toddler Part C program for young children with disabilities. After that other programs will be added to ECIDS and the specific ones we are in discussion about now- finalized once sign MOAs. </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241906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Note: these questions are to serve as</a:t>
            </a:r>
            <a:r>
              <a:rPr lang="en-US" baseline="0" dirty="0" smtClean="0"/>
              <a:t> a framework for the system  </a:t>
            </a:r>
            <a:r>
              <a:rPr lang="en-US" b="0" dirty="0" smtClean="0"/>
              <a:t>ECIDS is </a:t>
            </a:r>
            <a:r>
              <a:rPr lang="en-US" b="0" u="sng" dirty="0" smtClean="0"/>
              <a:t>not</a:t>
            </a:r>
            <a:r>
              <a:rPr lang="en-US" b="0" dirty="0" smtClean="0"/>
              <a:t> designed to answer critical policy and research questions, but rather be a tool to provide data and information that can be used to answer these critical questions.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33</a:t>
            </a:fld>
            <a:endParaRPr lang="en-US" dirty="0"/>
          </a:p>
        </p:txBody>
      </p:sp>
    </p:spTree>
    <p:extLst>
      <p:ext uri="{BB962C8B-B14F-4D97-AF65-F5344CB8AC3E}">
        <p14:creationId xmlns:p14="http://schemas.microsoft.com/office/powerpoint/2010/main" val="356310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393235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75300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data systems</a:t>
            </a:r>
          </a:p>
          <a:p>
            <a:endParaRPr lang="en-US" dirty="0" smtClean="0"/>
          </a:p>
          <a:p>
            <a:r>
              <a:rPr lang="en-US" dirty="0" smtClean="0"/>
              <a:t>Purpose/planned</a:t>
            </a:r>
            <a:r>
              <a:rPr lang="en-US" baseline="0" dirty="0" smtClean="0"/>
              <a:t> use</a:t>
            </a:r>
          </a:p>
          <a:p>
            <a:r>
              <a:rPr lang="en-US" baseline="0" dirty="0" smtClean="0"/>
              <a:t>Participating agencies</a:t>
            </a:r>
          </a:p>
          <a:p>
            <a:r>
              <a:rPr lang="en-US" baseline="0" dirty="0" smtClean="0"/>
              <a:t>Critical questions</a:t>
            </a:r>
          </a:p>
          <a:p>
            <a:r>
              <a:rPr lang="en-US" baseline="0" dirty="0" smtClean="0"/>
              <a:t>Governance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345827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2627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77815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FERPA Model Notice for Directory Information (Mar 2011)</a:t>
            </a:r>
            <a:endParaRPr lang="en-US" dirty="0" smtClean="0">
              <a:effectLst/>
            </a:endParaRPr>
          </a:p>
          <a:p>
            <a:r>
              <a:rPr lang="en-US" sz="1200" b="1" i="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document is a template notice for notifying parents and eligible students about the type of information from student’s education records, designated by a School District as “directory information,” that Schools may disclose without consent, unless advised to the contrary.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51278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66435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26618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674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16</a:t>
            </a:fld>
            <a:endParaRPr lang="en-US" dirty="0"/>
          </a:p>
        </p:txBody>
      </p:sp>
    </p:spTree>
    <p:extLst>
      <p:ext uri="{BB962C8B-B14F-4D97-AF65-F5344CB8AC3E}">
        <p14:creationId xmlns:p14="http://schemas.microsoft.com/office/powerpoint/2010/main" val="11607224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2.ed.gov/policy/gen/guid/ptac/pdf/model-notification-of-rights-under-ferp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p:txBody>
          <a:bodyPr/>
          <a:lstStyle/>
          <a:p>
            <a:r>
              <a:rPr lang="en-US" sz="3600" dirty="0" smtClean="0"/>
              <a:t>Conquering the Trials and Tribulations of Data Sharing and Linking</a:t>
            </a:r>
          </a:p>
        </p:txBody>
      </p:sp>
      <p:sp>
        <p:nvSpPr>
          <p:cNvPr id="6" name="Subtitle 2"/>
          <p:cNvSpPr>
            <a:spLocks noGrp="1"/>
          </p:cNvSpPr>
          <p:nvPr>
            <p:ph type="subTitle" idx="1"/>
          </p:nvPr>
        </p:nvSpPr>
        <p:spPr/>
        <p:txBody>
          <a:bodyPr/>
          <a:lstStyle/>
          <a:p>
            <a:r>
              <a:rPr lang="en-US" dirty="0" smtClean="0"/>
              <a:t>New Orleans, LA</a:t>
            </a:r>
          </a:p>
          <a:p>
            <a:r>
              <a:rPr lang="en-US" dirty="0" smtClean="0"/>
              <a:t>September 8, 2014</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Student Records: Non-directory Information</a:t>
            </a:r>
            <a:endParaRPr lang="en-US" dirty="0"/>
          </a:p>
        </p:txBody>
      </p:sp>
      <p:sp>
        <p:nvSpPr>
          <p:cNvPr id="3" name="Content Placeholder 2"/>
          <p:cNvSpPr>
            <a:spLocks noGrp="1"/>
          </p:cNvSpPr>
          <p:nvPr>
            <p:ph idx="1"/>
          </p:nvPr>
        </p:nvSpPr>
        <p:spPr/>
        <p:txBody>
          <a:bodyPr/>
          <a:lstStyle/>
          <a:p>
            <a:r>
              <a:rPr lang="en-US" dirty="0" smtClean="0"/>
              <a:t>Non-directory </a:t>
            </a:r>
            <a:r>
              <a:rPr lang="en-US" dirty="0"/>
              <a:t>information </a:t>
            </a:r>
            <a:endParaRPr lang="en-US" dirty="0" smtClean="0"/>
          </a:p>
          <a:p>
            <a:pPr lvl="1"/>
            <a:r>
              <a:rPr lang="en-US" dirty="0" smtClean="0"/>
              <a:t>Can </a:t>
            </a:r>
            <a:r>
              <a:rPr lang="en-US" dirty="0"/>
              <a:t>be released </a:t>
            </a:r>
            <a:r>
              <a:rPr lang="en-US" dirty="0" smtClean="0"/>
              <a:t>with written consent</a:t>
            </a:r>
          </a:p>
          <a:p>
            <a:pPr lvl="1"/>
            <a:r>
              <a:rPr lang="en-US" dirty="0" smtClean="0"/>
              <a:t>The consent should </a:t>
            </a:r>
            <a:r>
              <a:rPr lang="en-US" dirty="0"/>
              <a:t>specify the information that may </a:t>
            </a:r>
            <a:r>
              <a:rPr lang="en-US" dirty="0" smtClean="0"/>
              <a:t>be released</a:t>
            </a:r>
            <a:r>
              <a:rPr lang="en-US" dirty="0"/>
              <a:t>, the purpose of the release, and </a:t>
            </a:r>
            <a:r>
              <a:rPr lang="en-US" dirty="0" smtClean="0"/>
              <a:t>the recipient</a:t>
            </a:r>
          </a:p>
        </p:txBody>
      </p:sp>
    </p:spTree>
    <p:extLst>
      <p:ext uri="{BB962C8B-B14F-4D97-AF65-F5344CB8AC3E}">
        <p14:creationId xmlns:p14="http://schemas.microsoft.com/office/powerpoint/2010/main" val="287899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11</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normAutofit/>
          </a:bodyPr>
          <a:lstStyle/>
          <a:p>
            <a:r>
              <a:rPr lang="en-US" dirty="0" smtClean="0"/>
              <a:t>Disclosure of Student Records Without Consent </a:t>
            </a:r>
            <a:endParaRPr lang="en-US" dirty="0"/>
          </a:p>
        </p:txBody>
      </p:sp>
      <p:sp>
        <p:nvSpPr>
          <p:cNvPr id="9" name="Content Placeholder 8"/>
          <p:cNvSpPr>
            <a:spLocks noGrp="1"/>
          </p:cNvSpPr>
          <p:nvPr>
            <p:ph idx="1"/>
          </p:nvPr>
        </p:nvSpPr>
        <p:spPr/>
        <p:txBody>
          <a:bodyPr/>
          <a:lstStyle/>
          <a:p>
            <a:r>
              <a:rPr lang="en-US" b="1" u="sng" dirty="0"/>
              <a:t>FERPA</a:t>
            </a:r>
            <a:r>
              <a:rPr lang="en-US" dirty="0"/>
              <a:t> </a:t>
            </a:r>
            <a:r>
              <a:rPr lang="en-US" dirty="0" smtClean="0"/>
              <a:t>and other federal statues, such as the Protection of Pupil Rights Amendment (</a:t>
            </a:r>
            <a:r>
              <a:rPr lang="en-US" b="1" u="sng" dirty="0" smtClean="0"/>
              <a:t>PPRA)</a:t>
            </a:r>
            <a:r>
              <a:rPr lang="en-US" dirty="0" smtClean="0"/>
              <a:t>, restrict the release or collection of different types of </a:t>
            </a:r>
            <a:r>
              <a:rPr lang="en-US" i="1" dirty="0" smtClean="0"/>
              <a:t>sensitive information </a:t>
            </a:r>
            <a:r>
              <a:rPr lang="en-US" dirty="0" smtClean="0"/>
              <a:t>without </a:t>
            </a:r>
            <a:r>
              <a:rPr lang="en-US" dirty="0"/>
              <a:t>prior </a:t>
            </a:r>
            <a:r>
              <a:rPr lang="en-US" dirty="0" smtClean="0"/>
              <a:t>consent</a:t>
            </a:r>
          </a:p>
          <a:p>
            <a:pPr>
              <a:defRPr/>
            </a:pPr>
            <a:r>
              <a:rPr lang="en-US" dirty="0"/>
              <a:t>Under </a:t>
            </a:r>
            <a:r>
              <a:rPr lang="en-US" b="1" u="sng" dirty="0"/>
              <a:t>FERPA</a:t>
            </a:r>
            <a:r>
              <a:rPr lang="en-US" dirty="0"/>
              <a:t>, </a:t>
            </a:r>
            <a:r>
              <a:rPr lang="en-US" dirty="0" smtClean="0"/>
              <a:t>parents </a:t>
            </a:r>
            <a:r>
              <a:rPr lang="en-US" dirty="0"/>
              <a:t>and eligible students have the right to consent to disclosures of PII</a:t>
            </a:r>
          </a:p>
          <a:p>
            <a:pPr lvl="1">
              <a:defRPr/>
            </a:pPr>
            <a:r>
              <a:rPr lang="en-US" dirty="0"/>
              <a:t>Rights must be described in the </a:t>
            </a:r>
            <a:r>
              <a:rPr lang="en-US" dirty="0" smtClean="0">
                <a:hlinkClick r:id="rId3"/>
              </a:rPr>
              <a:t>Annual </a:t>
            </a:r>
            <a:r>
              <a:rPr lang="en-US" dirty="0">
                <a:hlinkClick r:id="rId3"/>
              </a:rPr>
              <a:t>FERPA </a:t>
            </a:r>
            <a:r>
              <a:rPr lang="en-US" dirty="0" smtClean="0">
                <a:hlinkClick r:id="rId3"/>
              </a:rPr>
              <a:t>Notice</a:t>
            </a:r>
            <a:endParaRPr lang="en-US" dirty="0"/>
          </a:p>
        </p:txBody>
      </p:sp>
    </p:spTree>
    <p:extLst>
      <p:ext uri="{BB962C8B-B14F-4D97-AF65-F5344CB8AC3E}">
        <p14:creationId xmlns:p14="http://schemas.microsoft.com/office/powerpoint/2010/main" val="170209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12</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lstStyle/>
          <a:p>
            <a:r>
              <a:rPr lang="en-US" dirty="0" smtClean="0"/>
              <a:t>Disclosure of PII from Education Records under FERPA</a:t>
            </a:r>
            <a:endParaRPr lang="en-US" dirty="0"/>
          </a:p>
        </p:txBody>
      </p:sp>
      <p:sp>
        <p:nvSpPr>
          <p:cNvPr id="9" name="Content Placeholder 8"/>
          <p:cNvSpPr>
            <a:spLocks noGrp="1"/>
          </p:cNvSpPr>
          <p:nvPr>
            <p:ph idx="1"/>
          </p:nvPr>
        </p:nvSpPr>
        <p:spPr/>
        <p:txBody>
          <a:bodyPr/>
          <a:lstStyle/>
          <a:p>
            <a:pPr>
              <a:defRPr/>
            </a:pPr>
            <a:r>
              <a:rPr lang="en-US" sz="2400" b="1" u="sng" dirty="0"/>
              <a:t>FERPA</a:t>
            </a:r>
            <a:r>
              <a:rPr lang="en-US" sz="2400" dirty="0" smtClean="0"/>
              <a:t> permits non-consensual disclosure of PII from education records under several exceptions</a:t>
            </a:r>
          </a:p>
          <a:p>
            <a:r>
              <a:rPr lang="en-US" sz="2400" dirty="0"/>
              <a:t>Staff or employees who need access to perform duties</a:t>
            </a:r>
          </a:p>
          <a:p>
            <a:pPr lvl="1"/>
            <a:r>
              <a:rPr lang="en-US" dirty="0"/>
              <a:t>School official exception</a:t>
            </a:r>
          </a:p>
          <a:p>
            <a:pPr lvl="1"/>
            <a:r>
              <a:rPr lang="en-US" dirty="0"/>
              <a:t>“Legitimate educational interest”</a:t>
            </a:r>
          </a:p>
          <a:p>
            <a:pPr>
              <a:defRPr/>
            </a:pPr>
            <a:r>
              <a:rPr lang="en-US" sz="2400" dirty="0" smtClean="0"/>
              <a:t>External entities</a:t>
            </a:r>
            <a:endParaRPr lang="en-US" sz="2400" dirty="0"/>
          </a:p>
          <a:p>
            <a:pPr lvl="1">
              <a:defRPr/>
            </a:pPr>
            <a:r>
              <a:rPr lang="en-US" dirty="0" smtClean="0"/>
              <a:t>Studies exception</a:t>
            </a:r>
          </a:p>
          <a:p>
            <a:pPr lvl="1">
              <a:defRPr/>
            </a:pPr>
            <a:r>
              <a:rPr lang="en-US" dirty="0" smtClean="0"/>
              <a:t>Audit or evaluation exception</a:t>
            </a:r>
          </a:p>
          <a:p>
            <a:pPr lvl="1">
              <a:defRPr/>
            </a:pPr>
            <a:r>
              <a:rPr lang="en-US" dirty="0" smtClean="0"/>
              <a:t>Uninterrupted Scholars Act</a:t>
            </a:r>
          </a:p>
          <a:p>
            <a:pPr lvl="1">
              <a:defRPr/>
            </a:pPr>
            <a:r>
              <a:rPr lang="en-US" dirty="0" smtClean="0"/>
              <a:t>Other (e.g., court order, health or safety emergency)</a:t>
            </a:r>
            <a:endParaRPr lang="en-US" dirty="0"/>
          </a:p>
        </p:txBody>
      </p:sp>
    </p:spTree>
    <p:extLst>
      <p:ext uri="{BB962C8B-B14F-4D97-AF65-F5344CB8AC3E}">
        <p14:creationId xmlns:p14="http://schemas.microsoft.com/office/powerpoint/2010/main" val="73539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13</a:t>
            </a:fld>
            <a:endParaRPr lang="en-US" dirty="0">
              <a:solidFill>
                <a:prstClr val="black"/>
              </a:solidFill>
            </a:endParaRPr>
          </a:p>
        </p:txBody>
      </p:sp>
      <p:sp>
        <p:nvSpPr>
          <p:cNvPr id="8" name="Title 7"/>
          <p:cNvSpPr>
            <a:spLocks noGrp="1"/>
          </p:cNvSpPr>
          <p:nvPr>
            <p:ph type="title"/>
          </p:nvPr>
        </p:nvSpPr>
        <p:spPr>
          <a:xfrm>
            <a:off x="304801" y="109728"/>
            <a:ext cx="8322364" cy="1273829"/>
          </a:xfrm>
        </p:spPr>
        <p:txBody>
          <a:bodyPr>
            <a:normAutofit/>
          </a:bodyPr>
          <a:lstStyle/>
          <a:p>
            <a:r>
              <a:rPr lang="en-US" dirty="0" smtClean="0"/>
              <a:t>What is the most common exception used for disclosure without consent?</a:t>
            </a:r>
            <a:endParaRPr lang="en-US" dirty="0"/>
          </a:p>
        </p:txBody>
      </p:sp>
      <p:sp>
        <p:nvSpPr>
          <p:cNvPr id="9" name="Content Placeholder 8"/>
          <p:cNvSpPr>
            <a:spLocks noGrp="1"/>
          </p:cNvSpPr>
          <p:nvPr>
            <p:ph idx="1"/>
          </p:nvPr>
        </p:nvSpPr>
        <p:spPr/>
        <p:txBody>
          <a:bodyPr/>
          <a:lstStyle/>
          <a:p>
            <a:pPr marL="0" indent="0">
              <a:buNone/>
            </a:pPr>
            <a:r>
              <a:rPr lang="en-US" dirty="0" smtClean="0"/>
              <a:t>Answer:  Generally, the Audit and Evaluation exception.</a:t>
            </a:r>
          </a:p>
          <a:p>
            <a:pPr marL="0" indent="0">
              <a:buNone/>
            </a:pPr>
            <a:r>
              <a:rPr lang="en-US" dirty="0" smtClean="0"/>
              <a:t>  </a:t>
            </a:r>
          </a:p>
          <a:p>
            <a:pPr marL="0" indent="0">
              <a:buNone/>
            </a:pPr>
            <a:r>
              <a:rPr lang="en-US" i="1" dirty="0" smtClean="0"/>
              <a:t>Example:</a:t>
            </a:r>
          </a:p>
          <a:p>
            <a:pPr marL="0" indent="0">
              <a:buNone/>
            </a:pPr>
            <a:r>
              <a:rPr lang="en-US" dirty="0" smtClean="0"/>
              <a:t>A district could designate a non-profit early childhood provider as an </a:t>
            </a:r>
            <a:r>
              <a:rPr lang="en-US" i="1" dirty="0" smtClean="0"/>
              <a:t>authorized representative </a:t>
            </a:r>
            <a:r>
              <a:rPr lang="en-US" dirty="0" smtClean="0"/>
              <a:t>in order to disclose, without consent, PII from education records on its students to the non-profit organization. The district may then may disclose, without consent, data on these children to the non-profit provider to permit the district to evaluate placement decisions/outcomes.</a:t>
            </a:r>
            <a:endParaRPr lang="en-US" dirty="0"/>
          </a:p>
        </p:txBody>
      </p:sp>
    </p:spTree>
    <p:extLst>
      <p:ext uri="{BB962C8B-B14F-4D97-AF65-F5344CB8AC3E}">
        <p14:creationId xmlns:p14="http://schemas.microsoft.com/office/powerpoint/2010/main" val="35400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BBBAE6-928F-4A2F-916C-742379C99E77}" type="slidenum">
              <a:rPr lang="en-US" altLang="en-US"/>
              <a:pPr eaLnBrk="1" hangingPunct="1"/>
              <a:t>14</a:t>
            </a:fld>
            <a:endParaRPr lang="en-US" altLang="en-US" dirty="0"/>
          </a:p>
        </p:txBody>
      </p:sp>
      <p:sp>
        <p:nvSpPr>
          <p:cNvPr id="2" name="Title 1"/>
          <p:cNvSpPr>
            <a:spLocks noGrp="1"/>
          </p:cNvSpPr>
          <p:nvPr>
            <p:ph type="title"/>
          </p:nvPr>
        </p:nvSpPr>
        <p:spPr>
          <a:xfrm>
            <a:off x="1371600" y="112713"/>
            <a:ext cx="7254875" cy="1273175"/>
          </a:xfrm>
        </p:spPr>
        <p:txBody>
          <a:bodyPr/>
          <a:lstStyle/>
          <a:p>
            <a:pPr>
              <a:defRPr/>
            </a:pPr>
            <a:r>
              <a:rPr dirty="0" smtClean="0"/>
              <a:t>New Definitions for Audits and Evaluations</a:t>
            </a:r>
            <a:endParaRPr dirty="0"/>
          </a:p>
        </p:txBody>
      </p:sp>
      <p:sp>
        <p:nvSpPr>
          <p:cNvPr id="16387" name="Content Placeholder 3"/>
          <p:cNvSpPr>
            <a:spLocks noGrp="1"/>
          </p:cNvSpPr>
          <p:nvPr>
            <p:ph idx="1"/>
          </p:nvPr>
        </p:nvSpPr>
        <p:spPr>
          <a:xfrm>
            <a:off x="1371600" y="1597025"/>
            <a:ext cx="7239000" cy="4751388"/>
          </a:xfrm>
        </p:spPr>
        <p:txBody>
          <a:bodyPr/>
          <a:lstStyle/>
          <a:p>
            <a:r>
              <a:rPr lang="en-US" altLang="en-US" dirty="0" smtClean="0"/>
              <a:t>Authorized Representative</a:t>
            </a:r>
          </a:p>
          <a:p>
            <a:pPr lvl="1"/>
            <a:r>
              <a:rPr lang="en-US" altLang="en-US" sz="1800" dirty="0" smtClean="0"/>
              <a:t>Any entity or individual designated by a State or local educational authority or an agency headed by an official… to conduct—with respect to Federal- or State-supported education programs—any audit or evaluation, or any compliance or enforcement activity in connection with Federal legal requirements that relate to these programs (FERPA regulations, § 99.3). </a:t>
            </a:r>
          </a:p>
          <a:p>
            <a:r>
              <a:rPr lang="en-US" altLang="en-US" dirty="0" smtClean="0"/>
              <a:t>Education Program</a:t>
            </a:r>
          </a:p>
          <a:p>
            <a:pPr lvl="1"/>
            <a:r>
              <a:rPr lang="en-US" altLang="en-US" sz="1800" dirty="0" smtClean="0"/>
              <a:t>Any program principally engaged in the provision of education, including, but not limited to, early childhood education, elementary and secondary education, postsecondary education, special education, job training, career and technical education, and adult education, and any program that is administered by an educational agency or institution (FERPA regulations § 99.3). </a:t>
            </a:r>
            <a:endParaRPr lang="en-US" altLang="en-US" dirty="0" smtClean="0"/>
          </a:p>
        </p:txBody>
      </p:sp>
    </p:spTree>
    <p:extLst>
      <p:ext uri="{BB962C8B-B14F-4D97-AF65-F5344CB8AC3E}">
        <p14:creationId xmlns:p14="http://schemas.microsoft.com/office/powerpoint/2010/main" val="232875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5C957B-F87B-44AA-BB55-C4BC72EA6A9D}" type="slidenum">
              <a:rPr lang="en-US" altLang="en-US"/>
              <a:pPr eaLnBrk="1" hangingPunct="1"/>
              <a:t>15</a:t>
            </a:fld>
            <a:endParaRPr lang="en-US" altLang="en-US" dirty="0"/>
          </a:p>
        </p:txBody>
      </p:sp>
      <p:sp>
        <p:nvSpPr>
          <p:cNvPr id="2" name="Title 1"/>
          <p:cNvSpPr>
            <a:spLocks noGrp="1"/>
          </p:cNvSpPr>
          <p:nvPr>
            <p:ph type="title"/>
          </p:nvPr>
        </p:nvSpPr>
        <p:spPr>
          <a:xfrm>
            <a:off x="145143" y="112713"/>
            <a:ext cx="8998857" cy="1273175"/>
          </a:xfrm>
        </p:spPr>
        <p:txBody>
          <a:bodyPr/>
          <a:lstStyle/>
          <a:p>
            <a:pPr>
              <a:defRPr/>
            </a:pPr>
            <a:r>
              <a:rPr dirty="0" smtClean="0"/>
              <a:t>FERPA Regulatory Changes – Audit and Evaluation</a:t>
            </a:r>
            <a:endParaRPr dirty="0"/>
          </a:p>
        </p:txBody>
      </p:sp>
      <p:sp>
        <p:nvSpPr>
          <p:cNvPr id="17411" name="Content Placeholder 3"/>
          <p:cNvSpPr>
            <a:spLocks noGrp="1"/>
          </p:cNvSpPr>
          <p:nvPr>
            <p:ph idx="1"/>
          </p:nvPr>
        </p:nvSpPr>
        <p:spPr>
          <a:xfrm>
            <a:off x="1371600" y="1597025"/>
            <a:ext cx="7239000" cy="4751388"/>
          </a:xfrm>
        </p:spPr>
        <p:txBody>
          <a:bodyPr/>
          <a:lstStyle/>
          <a:p>
            <a:r>
              <a:rPr lang="en-US" altLang="en-US" dirty="0" smtClean="0"/>
              <a:t>Authorized Representative</a:t>
            </a:r>
          </a:p>
          <a:p>
            <a:r>
              <a:rPr lang="en-US" altLang="en-US" dirty="0" smtClean="0"/>
              <a:t>Written Agreements</a:t>
            </a:r>
          </a:p>
          <a:p>
            <a:r>
              <a:rPr lang="en-US" altLang="en-US" dirty="0" smtClean="0"/>
              <a:t>Reasonable Methods</a:t>
            </a:r>
          </a:p>
          <a:p>
            <a:r>
              <a:rPr lang="en-US" altLang="en-US" dirty="0" smtClean="0"/>
              <a:t>“Guidance on Reasonable Methods and Written Agreements”</a:t>
            </a:r>
          </a:p>
        </p:txBody>
      </p:sp>
    </p:spTree>
    <p:extLst>
      <p:ext uri="{BB962C8B-B14F-4D97-AF65-F5344CB8AC3E}">
        <p14:creationId xmlns:p14="http://schemas.microsoft.com/office/powerpoint/2010/main" val="333616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n-US" dirty="0" smtClean="0"/>
              <a:t>FERPA’s Audit and Evaluation Exception</a:t>
            </a:r>
            <a:endParaRPr lang="en-US" dirty="0"/>
          </a:p>
        </p:txBody>
      </p:sp>
      <p:sp>
        <p:nvSpPr>
          <p:cNvPr id="3" name="Subtitle 2"/>
          <p:cNvSpPr>
            <a:spLocks noGrp="1"/>
          </p:cNvSpPr>
          <p:nvPr>
            <p:ph idx="1"/>
          </p:nvPr>
        </p:nvSpPr>
        <p:spPr>
          <a:xfrm>
            <a:off x="1257300" y="2124075"/>
            <a:ext cx="6986588" cy="403162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sz="2800" dirty="0" smtClean="0">
                <a:solidFill>
                  <a:schemeClr val="tx1"/>
                </a:solidFill>
                <a:effectLst/>
              </a:rPr>
              <a:t>A state or local educational authority may designate a third party as their “authorized representative” and then disclose PII from education records to them for the purposes of conducting an audit or evaluation of a federal or state-supported education program.</a:t>
            </a:r>
          </a:p>
        </p:txBody>
      </p:sp>
    </p:spTree>
    <p:extLst>
      <p:ext uri="{BB962C8B-B14F-4D97-AF65-F5344CB8AC3E}">
        <p14:creationId xmlns:p14="http://schemas.microsoft.com/office/powerpoint/2010/main" val="166327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17</a:t>
            </a:fld>
            <a:endParaRPr lang="en-US" dirty="0"/>
          </a:p>
        </p:txBody>
      </p:sp>
      <p:sp>
        <p:nvSpPr>
          <p:cNvPr id="2" name="Title 1"/>
          <p:cNvSpPr>
            <a:spLocks noGrp="1"/>
          </p:cNvSpPr>
          <p:nvPr>
            <p:ph type="title"/>
          </p:nvPr>
        </p:nvSpPr>
        <p:spPr>
          <a:xfrm>
            <a:off x="169636" y="371020"/>
            <a:ext cx="8974364" cy="848179"/>
          </a:xfrm>
        </p:spPr>
        <p:txBody>
          <a:bodyPr>
            <a:normAutofit fontScale="90000"/>
          </a:bodyPr>
          <a:lstStyle/>
          <a:p>
            <a:r>
              <a:rPr lang="en-US" dirty="0" smtClean="0"/>
              <a:t>FERPA’s Audit and Evaluation Exception  - Requirements</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pPr>
            <a:r>
              <a:rPr lang="en-US" sz="2800" dirty="0" smtClean="0">
                <a:solidFill>
                  <a:schemeClr val="tx1"/>
                </a:solidFill>
                <a:effectLst/>
              </a:rPr>
              <a:t>Disclosing entity must be a state or local educational authority;</a:t>
            </a:r>
          </a:p>
          <a:p>
            <a:pPr>
              <a:spcBef>
                <a:spcPts val="0"/>
              </a:spcBef>
            </a:pPr>
            <a:r>
              <a:rPr lang="en-US" sz="2800" dirty="0" smtClean="0"/>
              <a:t>Must be for the evaluation of a federal or state-supported education program;</a:t>
            </a:r>
            <a:endParaRPr lang="en-US" sz="2800" dirty="0" smtClean="0">
              <a:solidFill>
                <a:schemeClr val="tx1"/>
              </a:solidFill>
              <a:effectLst/>
            </a:endParaRPr>
          </a:p>
          <a:p>
            <a:pPr>
              <a:spcBef>
                <a:spcPts val="0"/>
              </a:spcBef>
            </a:pPr>
            <a:r>
              <a:rPr lang="en-US" sz="2800" dirty="0" smtClean="0"/>
              <a:t>Must use a written agreement to designate the recipient as the authorized representative;</a:t>
            </a:r>
          </a:p>
          <a:p>
            <a:pPr>
              <a:spcBef>
                <a:spcPts val="0"/>
              </a:spcBef>
            </a:pPr>
            <a:r>
              <a:rPr lang="en-US" sz="2800" dirty="0" smtClean="0">
                <a:solidFill>
                  <a:schemeClr val="tx1"/>
                </a:solidFill>
                <a:effectLst/>
              </a:rPr>
              <a:t>The written agreement must include a number of required elements;</a:t>
            </a:r>
          </a:p>
          <a:p>
            <a:pPr marL="0" indent="0">
              <a:spcBef>
                <a:spcPts val="0"/>
              </a:spcBef>
              <a:buNone/>
            </a:pPr>
            <a:endParaRPr lang="en-US" sz="2800" dirty="0" smtClean="0">
              <a:solidFill>
                <a:schemeClr val="tx1"/>
              </a:solidFill>
              <a:effectLst/>
            </a:endParaRPr>
          </a:p>
          <a:p>
            <a:pPr marL="0" indent="0">
              <a:spcBef>
                <a:spcPts val="0"/>
              </a:spcBef>
              <a:buNone/>
            </a:pPr>
            <a:r>
              <a:rPr lang="en-US" sz="1800" i="1" dirty="0" smtClean="0">
                <a:solidFill>
                  <a:schemeClr val="tx1"/>
                </a:solidFill>
                <a:effectLst/>
              </a:rPr>
              <a:t>(see “Guidance on Reasonable Methods and Written Agreements”)</a:t>
            </a:r>
            <a:endParaRPr lang="en-US" sz="2800" dirty="0" smtClean="0">
              <a:solidFill>
                <a:schemeClr val="tx1"/>
              </a:solidFill>
              <a:effectLst/>
            </a:endParaRPr>
          </a:p>
        </p:txBody>
      </p:sp>
    </p:spTree>
    <p:extLst>
      <p:ext uri="{BB962C8B-B14F-4D97-AF65-F5344CB8AC3E}">
        <p14:creationId xmlns:p14="http://schemas.microsoft.com/office/powerpoint/2010/main" val="153407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18</a:t>
            </a:fld>
            <a:endParaRPr lang="en-US" dirty="0"/>
          </a:p>
        </p:txBody>
      </p:sp>
      <p:sp>
        <p:nvSpPr>
          <p:cNvPr id="2" name="Title 1"/>
          <p:cNvSpPr>
            <a:spLocks noGrp="1"/>
          </p:cNvSpPr>
          <p:nvPr>
            <p:ph type="title"/>
          </p:nvPr>
        </p:nvSpPr>
        <p:spPr>
          <a:xfrm>
            <a:off x="169636" y="371020"/>
            <a:ext cx="8974364" cy="848179"/>
          </a:xfrm>
        </p:spPr>
        <p:txBody>
          <a:bodyPr>
            <a:normAutofit fontScale="90000"/>
          </a:bodyPr>
          <a:lstStyle/>
          <a:p>
            <a:r>
              <a:rPr lang="en-US" dirty="0" smtClean="0"/>
              <a:t>FERPA’s Audit and Evaluation Exception  - Requirements</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dirty="0">
                <a:solidFill>
                  <a:schemeClr val="tx1"/>
                </a:solidFill>
              </a:rPr>
              <a:t>The recipient must:</a:t>
            </a:r>
          </a:p>
          <a:p>
            <a:pPr>
              <a:spcBef>
                <a:spcPts val="0"/>
              </a:spcBef>
            </a:pPr>
            <a:r>
              <a:rPr lang="en-US" sz="2800" dirty="0" smtClean="0"/>
              <a:t>Comply with the terms of the written agreement;</a:t>
            </a:r>
            <a:endParaRPr lang="en-US" sz="2800" dirty="0" smtClean="0">
              <a:effectLst/>
            </a:endParaRPr>
          </a:p>
          <a:p>
            <a:pPr>
              <a:spcBef>
                <a:spcPts val="0"/>
              </a:spcBef>
            </a:pPr>
            <a:r>
              <a:rPr lang="en-US" sz="2800" dirty="0" smtClean="0"/>
              <a:t>Use the PII only for the authorized purpose;</a:t>
            </a:r>
          </a:p>
          <a:p>
            <a:pPr>
              <a:spcBef>
                <a:spcPts val="0"/>
              </a:spcBef>
            </a:pPr>
            <a:r>
              <a:rPr lang="en-US" sz="2800" dirty="0" smtClean="0">
                <a:effectLst/>
              </a:rPr>
              <a:t>Protect the PII from further disclosure or other uses;</a:t>
            </a:r>
          </a:p>
          <a:p>
            <a:pPr>
              <a:spcBef>
                <a:spcPts val="0"/>
              </a:spcBef>
            </a:pPr>
            <a:r>
              <a:rPr lang="en-US" dirty="0" smtClean="0"/>
              <a:t>Destroy the PII when no longer needed for the evaluation</a:t>
            </a:r>
            <a:endParaRPr lang="en-US" sz="2800" dirty="0" smtClean="0">
              <a:effectLst/>
            </a:endParaRPr>
          </a:p>
          <a:p>
            <a:pPr marL="0" indent="0">
              <a:spcBef>
                <a:spcPts val="0"/>
              </a:spcBef>
              <a:buNone/>
            </a:pPr>
            <a:endParaRPr lang="en-US" sz="2800" dirty="0" smtClean="0">
              <a:solidFill>
                <a:schemeClr val="tx1"/>
              </a:solidFill>
              <a:effectLst/>
            </a:endParaRPr>
          </a:p>
          <a:p>
            <a:pPr marL="0" indent="0">
              <a:spcBef>
                <a:spcPts val="0"/>
              </a:spcBef>
              <a:buNone/>
            </a:pPr>
            <a:r>
              <a:rPr lang="en-US" sz="1800" i="1" dirty="0" smtClean="0">
                <a:solidFill>
                  <a:schemeClr val="tx1"/>
                </a:solidFill>
                <a:effectLst/>
              </a:rPr>
              <a:t>(see “Guidance on Reasonable Methods and Written Agreements”)</a:t>
            </a:r>
            <a:endParaRPr lang="en-US" sz="2800" dirty="0" smtClean="0">
              <a:solidFill>
                <a:schemeClr val="tx1"/>
              </a:solidFill>
              <a:effectLst/>
            </a:endParaRPr>
          </a:p>
        </p:txBody>
      </p:sp>
    </p:spTree>
    <p:extLst>
      <p:ext uri="{BB962C8B-B14F-4D97-AF65-F5344CB8AC3E}">
        <p14:creationId xmlns:p14="http://schemas.microsoft.com/office/powerpoint/2010/main" val="1693279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p of the Hartford Connecticut ar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66800"/>
            <a:ext cx="4633220" cy="30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432" y="3886200"/>
            <a:ext cx="284363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lstStyle/>
          <a:p>
            <a:r>
              <a:rPr lang="en-US" dirty="0" smtClean="0"/>
              <a:t>Presenters</a:t>
            </a:r>
            <a:endParaRPr lang="en-US" dirty="0"/>
          </a:p>
        </p:txBody>
      </p:sp>
      <p:sp>
        <p:nvSpPr>
          <p:cNvPr id="2" name="Content Placeholder 1"/>
          <p:cNvSpPr>
            <a:spLocks noGrp="1"/>
          </p:cNvSpPr>
          <p:nvPr>
            <p:ph idx="1"/>
          </p:nvPr>
        </p:nvSpPr>
        <p:spPr/>
        <p:txBody>
          <a:bodyPr/>
          <a:lstStyle/>
          <a:p>
            <a:endParaRPr lang="en-US" i="1" dirty="0" smtClean="0"/>
          </a:p>
          <a:p>
            <a:r>
              <a:rPr lang="en-US" sz="3200" i="1" dirty="0" smtClean="0"/>
              <a:t>Baron Rodriguez - DaSy</a:t>
            </a:r>
            <a:r>
              <a:rPr lang="en-US" sz="3200" i="1" dirty="0"/>
              <a:t>, </a:t>
            </a:r>
            <a:r>
              <a:rPr lang="en-US" sz="3200" i="1" dirty="0" smtClean="0"/>
              <a:t>PTAC</a:t>
            </a:r>
          </a:p>
          <a:p>
            <a:r>
              <a:rPr lang="en-US" sz="3200" i="1" dirty="0"/>
              <a:t>Linda Goodman </a:t>
            </a:r>
            <a:r>
              <a:rPr lang="en-US" sz="3200" i="1" dirty="0" smtClean="0"/>
              <a:t>– Dep. Dir., CT Office of Early Childhood</a:t>
            </a:r>
          </a:p>
          <a:p>
            <a:r>
              <a:rPr lang="en-US" sz="3200" i="1" dirty="0"/>
              <a:t>Sherry Franklin </a:t>
            </a:r>
            <a:r>
              <a:rPr lang="en-US" sz="3200" i="1" dirty="0" smtClean="0"/>
              <a:t>- NC </a:t>
            </a:r>
            <a:r>
              <a:rPr lang="en-US" sz="3200" i="1" dirty="0"/>
              <a:t>Part C </a:t>
            </a:r>
            <a:r>
              <a:rPr lang="en-US" sz="3200" i="1" dirty="0" smtClean="0"/>
              <a:t>Coordinator</a:t>
            </a:r>
            <a:r>
              <a:rPr lang="en-US" sz="3200" i="1" dirty="0"/>
              <a:t> </a:t>
            </a:r>
            <a:endParaRPr lang="en-US" sz="3200" i="1" dirty="0" smtClean="0"/>
          </a:p>
          <a:p>
            <a:r>
              <a:rPr lang="en-US" sz="3200" i="1" dirty="0"/>
              <a:t>Robin </a:t>
            </a:r>
            <a:r>
              <a:rPr lang="en-US" sz="3200" i="1" dirty="0" smtClean="0"/>
              <a:t>Nelson - DaSy</a:t>
            </a:r>
            <a:r>
              <a:rPr lang="en-US" sz="3200" i="1" dirty="0"/>
              <a:t>, IDC</a:t>
            </a:r>
            <a:endParaRPr lang="en-US" sz="3200" dirty="0"/>
          </a:p>
        </p:txBody>
      </p:sp>
    </p:spTree>
    <p:extLst>
      <p:ext uri="{BB962C8B-B14F-4D97-AF65-F5344CB8AC3E}">
        <p14:creationId xmlns:p14="http://schemas.microsoft.com/office/powerpoint/2010/main" val="397965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descr="&quot; &quot;"/>
          <p:cNvSpPr>
            <a:spLocks noGrp="1"/>
          </p:cNvSpPr>
          <p:nvPr>
            <p:ph type="title"/>
          </p:nvPr>
        </p:nvSpPr>
        <p:spPr>
          <a:xfrm>
            <a:off x="3810000" y="228600"/>
            <a:ext cx="3971925" cy="1143000"/>
          </a:xfrm>
          <a:ln>
            <a:noFill/>
          </a:ln>
        </p:spPr>
        <p:txBody>
          <a:bodyPr/>
          <a:lstStyle/>
          <a:p>
            <a:r>
              <a:rPr lang="en-US" dirty="0" smtClean="0"/>
              <a:t>Governance</a:t>
            </a:r>
            <a:endParaRPr lang="en-US" dirty="0"/>
          </a:p>
        </p:txBody>
      </p:sp>
      <p:grpSp>
        <p:nvGrpSpPr>
          <p:cNvPr id="4" name="Group 3" descr="This slide shows a list of the organizations under the Connecticut Office of Early Childhood Governance. The list includes State Pre-K (School Readiness), Head Start Collab Office, Head Start State Supplement, Child Care Subsidy (CCDF), Child Care Licensing, State Funded Home Visiting, M.I.E.C.H.V. (October 1st 2014), Part C (July 1st 2015), Section 619 (July 1st 2015), Even Start, Workforce Registry, Scholarships for Child Care Workforce, Child Care R &amp; R, State Subsidized Child Centers, New Connecticut SMART START, and Help Me Grow. "/>
          <p:cNvGrpSpPr/>
          <p:nvPr/>
        </p:nvGrpSpPr>
        <p:grpSpPr>
          <a:xfrm>
            <a:off x="762000" y="1981200"/>
            <a:ext cx="7391400" cy="4038600"/>
            <a:chOff x="762000" y="1981200"/>
            <a:chExt cx="7391400" cy="4038600"/>
          </a:xfrm>
        </p:grpSpPr>
        <p:sp>
          <p:nvSpPr>
            <p:cNvPr id="6" name="Rounded Rectangle 5"/>
            <p:cNvSpPr/>
            <p:nvPr/>
          </p:nvSpPr>
          <p:spPr>
            <a:xfrm>
              <a:off x="7620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Pre-K (School Readiness)</a:t>
              </a:r>
              <a:endParaRPr lang="en-US" dirty="0"/>
            </a:p>
          </p:txBody>
        </p:sp>
        <p:sp>
          <p:nvSpPr>
            <p:cNvPr id="7" name="Rounded Rectangle 6"/>
            <p:cNvSpPr/>
            <p:nvPr/>
          </p:nvSpPr>
          <p:spPr>
            <a:xfrm>
              <a:off x="26860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Collab Office</a:t>
              </a:r>
              <a:endParaRPr lang="en-US" dirty="0"/>
            </a:p>
          </p:txBody>
        </p:sp>
        <p:sp>
          <p:nvSpPr>
            <p:cNvPr id="8" name="Rounded Rectangle 7"/>
            <p:cNvSpPr/>
            <p:nvPr/>
          </p:nvSpPr>
          <p:spPr>
            <a:xfrm>
              <a:off x="46101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State Supplement</a:t>
              </a:r>
              <a:endParaRPr lang="en-US" dirty="0"/>
            </a:p>
          </p:txBody>
        </p:sp>
        <p:sp>
          <p:nvSpPr>
            <p:cNvPr id="9" name="Rounded Rectangle 8"/>
            <p:cNvSpPr/>
            <p:nvPr/>
          </p:nvSpPr>
          <p:spPr>
            <a:xfrm>
              <a:off x="65341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Subsidy (CCDF)</a:t>
              </a:r>
              <a:endParaRPr lang="en-US" dirty="0"/>
            </a:p>
          </p:txBody>
        </p:sp>
        <p:sp>
          <p:nvSpPr>
            <p:cNvPr id="10" name="Rounded Rectangle 9"/>
            <p:cNvSpPr/>
            <p:nvPr/>
          </p:nvSpPr>
          <p:spPr>
            <a:xfrm>
              <a:off x="762000"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Licensing</a:t>
              </a:r>
              <a:endParaRPr lang="en-US" dirty="0"/>
            </a:p>
          </p:txBody>
        </p:sp>
        <p:sp>
          <p:nvSpPr>
            <p:cNvPr id="11" name="Rounded Rectangle 10"/>
            <p:cNvSpPr/>
            <p:nvPr/>
          </p:nvSpPr>
          <p:spPr>
            <a:xfrm>
              <a:off x="7620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 619 (7/1/15)</a:t>
              </a:r>
              <a:endParaRPr lang="en-US" dirty="0"/>
            </a:p>
          </p:txBody>
        </p:sp>
        <p:sp>
          <p:nvSpPr>
            <p:cNvPr id="12" name="Rounded Rectangle 11"/>
            <p:cNvSpPr/>
            <p:nvPr/>
          </p:nvSpPr>
          <p:spPr>
            <a:xfrm>
              <a:off x="2714625"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Funded Home Visiting</a:t>
              </a:r>
              <a:endParaRPr lang="en-US" dirty="0"/>
            </a:p>
          </p:txBody>
        </p:sp>
        <p:sp>
          <p:nvSpPr>
            <p:cNvPr id="13" name="Rounded Rectangle 12"/>
            <p:cNvSpPr/>
            <p:nvPr/>
          </p:nvSpPr>
          <p:spPr>
            <a:xfrm>
              <a:off x="4610100"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MIECHV</a:t>
              </a:r>
            </a:p>
            <a:p>
              <a:pPr algn="ctr"/>
              <a:r>
                <a:rPr lang="en-US" dirty="0" smtClean="0"/>
                <a:t>(10/1/14)</a:t>
              </a:r>
              <a:endParaRPr lang="en-US" dirty="0"/>
            </a:p>
          </p:txBody>
        </p:sp>
        <p:sp>
          <p:nvSpPr>
            <p:cNvPr id="14" name="Rounded Rectangle 13"/>
            <p:cNvSpPr/>
            <p:nvPr/>
          </p:nvSpPr>
          <p:spPr>
            <a:xfrm>
              <a:off x="6505575"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Part C</a:t>
              </a:r>
            </a:p>
            <a:p>
              <a:pPr algn="ctr"/>
              <a:r>
                <a:rPr lang="en-US" dirty="0" smtClean="0"/>
                <a:t>(7/1/15)</a:t>
              </a:r>
              <a:endParaRPr lang="en-US" dirty="0"/>
            </a:p>
          </p:txBody>
        </p:sp>
        <p:sp>
          <p:nvSpPr>
            <p:cNvPr id="15" name="Rounded Rectangle 14"/>
            <p:cNvSpPr/>
            <p:nvPr/>
          </p:nvSpPr>
          <p:spPr>
            <a:xfrm>
              <a:off x="26860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 Start</a:t>
              </a:r>
              <a:endParaRPr lang="en-US" dirty="0"/>
            </a:p>
          </p:txBody>
        </p:sp>
        <p:sp>
          <p:nvSpPr>
            <p:cNvPr id="16" name="Rounded Rectangle 15"/>
            <p:cNvSpPr/>
            <p:nvPr/>
          </p:nvSpPr>
          <p:spPr>
            <a:xfrm>
              <a:off x="46101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Workforce Registry</a:t>
              </a:r>
              <a:endParaRPr lang="en-US" dirty="0"/>
            </a:p>
          </p:txBody>
        </p:sp>
        <p:sp>
          <p:nvSpPr>
            <p:cNvPr id="17" name="Rounded Rectangle 16"/>
            <p:cNvSpPr/>
            <p:nvPr/>
          </p:nvSpPr>
          <p:spPr>
            <a:xfrm>
              <a:off x="65341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Scholarships for Child Care workforce</a:t>
              </a:r>
              <a:endParaRPr lang="en-US" dirty="0"/>
            </a:p>
          </p:txBody>
        </p:sp>
        <p:sp>
          <p:nvSpPr>
            <p:cNvPr id="18" name="Rounded Rectangle 17"/>
            <p:cNvSpPr/>
            <p:nvPr/>
          </p:nvSpPr>
          <p:spPr>
            <a:xfrm>
              <a:off x="762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R &amp; R</a:t>
              </a:r>
              <a:endParaRPr lang="en-US" dirty="0"/>
            </a:p>
          </p:txBody>
        </p:sp>
        <p:sp>
          <p:nvSpPr>
            <p:cNvPr id="19" name="Rounded Rectangle 18"/>
            <p:cNvSpPr/>
            <p:nvPr/>
          </p:nvSpPr>
          <p:spPr>
            <a:xfrm>
              <a:off x="2667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State Subsidized Child Care Centers</a:t>
              </a:r>
              <a:endParaRPr lang="en-US" sz="1600" dirty="0"/>
            </a:p>
          </p:txBody>
        </p:sp>
        <p:sp>
          <p:nvSpPr>
            <p:cNvPr id="20" name="Rounded Rectangle 19"/>
            <p:cNvSpPr/>
            <p:nvPr/>
          </p:nvSpPr>
          <p:spPr>
            <a:xfrm>
              <a:off x="4648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“CT SMART START”</a:t>
              </a:r>
              <a:endParaRPr lang="en-US" dirty="0"/>
            </a:p>
          </p:txBody>
        </p:sp>
        <p:sp>
          <p:nvSpPr>
            <p:cNvPr id="21" name="Rounded Rectangle 20"/>
            <p:cNvSpPr/>
            <p:nvPr/>
          </p:nvSpPr>
          <p:spPr>
            <a:xfrm>
              <a:off x="6553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 Me Grow</a:t>
              </a:r>
              <a:endParaRPr lang="en-US" dirty="0"/>
            </a:p>
          </p:txBody>
        </p:sp>
      </p:grpSp>
      <p:pic>
        <p:nvPicPr>
          <p:cNvPr id="22" name="Content Placeholder 12" descr="Logo of the Connecticut Office of Early Childhood"/>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5800" y="1"/>
            <a:ext cx="2057400" cy="1447800"/>
          </a:xfrm>
          <a:prstGeom prst="rect">
            <a:avLst/>
          </a:prstGeom>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a:ln>
            <a:noFill/>
          </a:ln>
        </p:spPr>
        <p:txBody>
          <a:bodyPr>
            <a:normAutofit/>
          </a:bodyPr>
          <a:lstStyle/>
          <a:p>
            <a:r>
              <a:rPr lang="en-US" dirty="0" smtClean="0"/>
              <a:t>CT Early Childhood Governance</a:t>
            </a:r>
            <a:br>
              <a:rPr lang="en-US" dirty="0" smtClean="0"/>
            </a:br>
            <a:r>
              <a:rPr lang="en-US" sz="2700" dirty="0">
                <a:solidFill>
                  <a:schemeClr val="tx1"/>
                </a:solidFill>
              </a:rPr>
              <a:t>NOT part of the Office of Early </a:t>
            </a:r>
            <a:r>
              <a:rPr lang="en-US" sz="2700" dirty="0" smtClean="0">
                <a:solidFill>
                  <a:schemeClr val="tx1"/>
                </a:solidFill>
              </a:rPr>
              <a:t>Childhood</a:t>
            </a:r>
            <a:endParaRPr lang="en-US" dirty="0"/>
          </a:p>
        </p:txBody>
      </p:sp>
      <p:grpSp>
        <p:nvGrpSpPr>
          <p:cNvPr id="7" name="Group 6" descr="This slide shows a list of organizations under Connecticut Early Childhood Governance that are not part of the Office of Early Childhood. The first Section is the Department of Public Health, which includes Birth Registry Data, E.H.D.I, and Birth Defects Registry. The next section is The Department of Children and Families, which includes home-based services, Intensive Family Preservation, and Foster Care. The next section is the Department of Social Services, which includes Medicaid and T.A.N.F.. The last section is the Department of Education, which includes S.L.D.S., Part B Oversight, and K-12 Data unique ID's. "/>
          <p:cNvGrpSpPr/>
          <p:nvPr/>
        </p:nvGrpSpPr>
        <p:grpSpPr>
          <a:xfrm>
            <a:off x="762000" y="1752600"/>
            <a:ext cx="5791200" cy="4191000"/>
            <a:chOff x="762000" y="1752600"/>
            <a:chExt cx="5791200" cy="4191000"/>
          </a:xfrm>
        </p:grpSpPr>
        <p:sp>
          <p:nvSpPr>
            <p:cNvPr id="8" name="Rounded Rectangle 7"/>
            <p:cNvSpPr/>
            <p:nvPr/>
          </p:nvSpPr>
          <p:spPr>
            <a:xfrm>
              <a:off x="762000" y="18288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Public Health</a:t>
              </a:r>
              <a:endParaRPr lang="en-US" dirty="0"/>
            </a:p>
          </p:txBody>
        </p:sp>
        <p:sp>
          <p:nvSpPr>
            <p:cNvPr id="9" name="TextBox 8"/>
            <p:cNvSpPr txBox="1"/>
            <p:nvPr/>
          </p:nvSpPr>
          <p:spPr>
            <a:xfrm>
              <a:off x="3581400" y="175260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Birth Registry Data</a:t>
              </a:r>
            </a:p>
            <a:p>
              <a:pPr marL="285750" indent="-285750">
                <a:buFont typeface="Arial" panose="020B0604020202020204" pitchFamily="34" charset="0"/>
                <a:buChar char="•"/>
              </a:pPr>
              <a:r>
                <a:rPr lang="en-US" dirty="0" smtClean="0"/>
                <a:t>EHDI</a:t>
              </a:r>
            </a:p>
            <a:p>
              <a:pPr marL="285750" indent="-285750">
                <a:buFont typeface="Arial" panose="020B0604020202020204" pitchFamily="34" charset="0"/>
                <a:buChar char="•"/>
              </a:pPr>
              <a:r>
                <a:rPr lang="en-US" dirty="0" smtClean="0"/>
                <a:t>Birth Defects Registry</a:t>
              </a:r>
              <a:endParaRPr lang="en-US" dirty="0"/>
            </a:p>
          </p:txBody>
        </p:sp>
        <p:sp>
          <p:nvSpPr>
            <p:cNvPr id="10" name="Rounded Rectangle 9"/>
            <p:cNvSpPr/>
            <p:nvPr/>
          </p:nvSpPr>
          <p:spPr>
            <a:xfrm>
              <a:off x="781050" y="29210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Children and Families</a:t>
              </a:r>
              <a:endParaRPr lang="en-US" dirty="0"/>
            </a:p>
          </p:txBody>
        </p:sp>
        <p:sp>
          <p:nvSpPr>
            <p:cNvPr id="11" name="TextBox 10"/>
            <p:cNvSpPr txBox="1"/>
            <p:nvPr/>
          </p:nvSpPr>
          <p:spPr>
            <a:xfrm>
              <a:off x="3562350" y="2799854"/>
              <a:ext cx="2971800"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Home-based services</a:t>
              </a:r>
            </a:p>
            <a:p>
              <a:pPr marL="285750" indent="-285750">
                <a:buFont typeface="Arial" panose="020B0604020202020204" pitchFamily="34" charset="0"/>
                <a:buChar char="•"/>
              </a:pPr>
              <a:r>
                <a:rPr lang="en-US" dirty="0" smtClean="0"/>
                <a:t>Intensive Family Preservation</a:t>
              </a:r>
            </a:p>
            <a:p>
              <a:pPr marL="285750" indent="-285750">
                <a:buFont typeface="Arial" panose="020B0604020202020204" pitchFamily="34" charset="0"/>
                <a:buChar char="•"/>
              </a:pPr>
              <a:r>
                <a:rPr lang="en-US" dirty="0" smtClean="0"/>
                <a:t>Foster Care </a:t>
              </a:r>
              <a:endParaRPr lang="en-US" dirty="0"/>
            </a:p>
          </p:txBody>
        </p:sp>
        <p:sp>
          <p:nvSpPr>
            <p:cNvPr id="12" name="Rounded Rectangle 11"/>
            <p:cNvSpPr/>
            <p:nvPr/>
          </p:nvSpPr>
          <p:spPr>
            <a:xfrm>
              <a:off x="781050" y="40132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Social Services</a:t>
              </a:r>
              <a:endParaRPr lang="en-US" dirty="0"/>
            </a:p>
          </p:txBody>
        </p:sp>
        <p:sp>
          <p:nvSpPr>
            <p:cNvPr id="13" name="TextBox 12"/>
            <p:cNvSpPr txBox="1"/>
            <p:nvPr/>
          </p:nvSpPr>
          <p:spPr>
            <a:xfrm>
              <a:off x="3581400" y="4078069"/>
              <a:ext cx="2971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Medicaid</a:t>
              </a:r>
            </a:p>
            <a:p>
              <a:pPr marL="285750" indent="-285750">
                <a:buFont typeface="Arial" panose="020B0604020202020204" pitchFamily="34" charset="0"/>
                <a:buChar char="•"/>
              </a:pPr>
              <a:r>
                <a:rPr lang="en-US" dirty="0" smtClean="0"/>
                <a:t>TANF</a:t>
              </a:r>
            </a:p>
          </p:txBody>
        </p:sp>
        <p:sp>
          <p:nvSpPr>
            <p:cNvPr id="14" name="Rounded Rectangle 13"/>
            <p:cNvSpPr/>
            <p:nvPr/>
          </p:nvSpPr>
          <p:spPr>
            <a:xfrm>
              <a:off x="781050" y="51054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Education</a:t>
              </a:r>
              <a:endParaRPr lang="en-US" dirty="0"/>
            </a:p>
          </p:txBody>
        </p:sp>
        <p:sp>
          <p:nvSpPr>
            <p:cNvPr id="15" name="TextBox 14"/>
            <p:cNvSpPr txBox="1"/>
            <p:nvPr/>
          </p:nvSpPr>
          <p:spPr>
            <a:xfrm>
              <a:off x="3505200" y="5011223"/>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SLDS</a:t>
              </a:r>
            </a:p>
            <a:p>
              <a:pPr marL="285750" indent="-285750">
                <a:buFont typeface="Arial" panose="020B0604020202020204" pitchFamily="34" charset="0"/>
                <a:buChar char="•"/>
              </a:pPr>
              <a:r>
                <a:rPr lang="en-US" dirty="0" smtClean="0"/>
                <a:t>Part B oversight</a:t>
              </a:r>
            </a:p>
            <a:p>
              <a:pPr marL="285750" indent="-285750">
                <a:buFont typeface="Arial" panose="020B0604020202020204" pitchFamily="34" charset="0"/>
                <a:buChar char="•"/>
              </a:pPr>
              <a:r>
                <a:rPr lang="en-US" dirty="0" smtClean="0"/>
                <a:t>K-12 data, unique IDs</a:t>
              </a:r>
            </a:p>
          </p:txBody>
        </p:sp>
      </p:grpSp>
    </p:spTree>
    <p:extLst>
      <p:ext uri="{BB962C8B-B14F-4D97-AF65-F5344CB8AC3E}">
        <p14:creationId xmlns:p14="http://schemas.microsoft.com/office/powerpoint/2010/main" val="108986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Purpose of </a:t>
            </a:r>
            <a:r>
              <a:rPr lang="en-US" dirty="0" smtClean="0"/>
              <a:t>System</a:t>
            </a:r>
            <a:endParaRPr lang="en-US" dirty="0"/>
          </a:p>
        </p:txBody>
      </p:sp>
      <p:sp>
        <p:nvSpPr>
          <p:cNvPr id="9" name="Content Placeholder 8"/>
          <p:cNvSpPr>
            <a:spLocks noGrp="1"/>
          </p:cNvSpPr>
          <p:nvPr>
            <p:ph idx="1"/>
          </p:nvPr>
        </p:nvSpPr>
        <p:spPr>
          <a:xfrm>
            <a:off x="457200" y="1447800"/>
            <a:ext cx="8229600" cy="4267200"/>
          </a:xfrm>
        </p:spPr>
        <p:txBody>
          <a:bodyPr/>
          <a:lstStyle/>
          <a:p>
            <a:pPr marL="0" indent="0">
              <a:buNone/>
            </a:pPr>
            <a:r>
              <a:rPr lang="en-US" sz="3600" b="1" dirty="0">
                <a:solidFill>
                  <a:srgbClr val="C00000"/>
                </a:solidFill>
              </a:rPr>
              <a:t>Transactional Systems</a:t>
            </a:r>
            <a:r>
              <a:rPr lang="en-US" sz="3600" b="1" dirty="0"/>
              <a:t>:</a:t>
            </a:r>
            <a:br>
              <a:rPr lang="en-US" sz="3600" b="1" dirty="0"/>
            </a:br>
            <a:r>
              <a:rPr lang="en-US" sz="3600" b="1" dirty="0"/>
              <a:t>To provide program management through access to real-time data for state or federally funded early childhood programs</a:t>
            </a:r>
            <a:r>
              <a:rPr lang="en-US" sz="3600" b="1" dirty="0" smtClean="0"/>
              <a:t>.</a:t>
            </a:r>
          </a:p>
          <a:p>
            <a:pPr marL="0" indent="0">
              <a:buNone/>
            </a:pPr>
            <a:r>
              <a:rPr lang="en-US" sz="3600" b="1" dirty="0">
                <a:solidFill>
                  <a:srgbClr val="C00000"/>
                </a:solidFill>
              </a:rPr>
              <a:t>Data Warehouse</a:t>
            </a:r>
            <a:r>
              <a:rPr lang="en-US" sz="3600" b="1" dirty="0"/>
              <a:t>:</a:t>
            </a:r>
          </a:p>
          <a:p>
            <a:pPr marL="0" indent="0">
              <a:spcBef>
                <a:spcPts val="0"/>
              </a:spcBef>
              <a:buNone/>
            </a:pPr>
            <a:r>
              <a:rPr lang="en-US" sz="3600" b="1" dirty="0" smtClean="0"/>
              <a:t>To </a:t>
            </a:r>
            <a:r>
              <a:rPr lang="en-US" sz="3600" b="1" dirty="0"/>
              <a:t>answer basic policy </a:t>
            </a:r>
            <a:r>
              <a:rPr lang="en-US" sz="3600" b="1" dirty="0" smtClean="0"/>
              <a:t>questions</a:t>
            </a:r>
            <a:endParaRPr lang="en-US" sz="3600" b="1" dirty="0"/>
          </a:p>
        </p:txBody>
      </p:sp>
    </p:spTree>
    <p:extLst>
      <p:ext uri="{BB962C8B-B14F-4D97-AF65-F5344CB8AC3E}">
        <p14:creationId xmlns:p14="http://schemas.microsoft.com/office/powerpoint/2010/main" val="2918440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397073"/>
            <a:ext cx="5562600" cy="822127"/>
          </a:xfrm>
        </p:spPr>
        <p:txBody>
          <a:bodyPr>
            <a:normAutofit fontScale="90000"/>
          </a:bodyPr>
          <a:lstStyle/>
          <a:p>
            <a:r>
              <a:rPr lang="en-US" dirty="0" smtClean="0"/>
              <a:t>Proposed ECIDS Design</a:t>
            </a:r>
            <a:br>
              <a:rPr lang="en-US" dirty="0" smtClean="0"/>
            </a:br>
            <a:endParaRPr lang="en-US" dirty="0"/>
          </a:p>
        </p:txBody>
      </p:sp>
      <p:grpSp>
        <p:nvGrpSpPr>
          <p:cNvPr id="4" name="Group 3" descr="This slide shows a flowchart of the proposed Early Childhood Integrated Data System Design. The flowchart begins at the bottom with Part C, Workforce Registry, Child Care Subsidies, Home Visiting, State Pre-K 619, Subsidized Child Care Centers, Head Start and EHS, and Q.R.I.S. These all feed into Transactional Data Systems, which then feed out to both the Connecticut State Department of Education SASID Manager and the ECIS Data Warehouse. The Early Childhood Integrated System Data Warehouse also receives data from Education, Children and Families, Public Health, and Medicaid. "/>
          <p:cNvGrpSpPr/>
          <p:nvPr/>
        </p:nvGrpSpPr>
        <p:grpSpPr>
          <a:xfrm>
            <a:off x="76200" y="1242060"/>
            <a:ext cx="8991600" cy="3971946"/>
            <a:chOff x="76200" y="1242060"/>
            <a:chExt cx="8991600" cy="3971946"/>
          </a:xfrm>
        </p:grpSpPr>
        <p:cxnSp>
          <p:nvCxnSpPr>
            <p:cNvPr id="48" name="Straight Connector 47" descr="&quot; &quot;"/>
            <p:cNvCxnSpPr>
              <a:stCxn id="44" idx="0"/>
            </p:cNvCxnSpPr>
            <p:nvPr/>
          </p:nvCxnSpPr>
          <p:spPr>
            <a:xfrm flipV="1">
              <a:off x="7543800" y="4267200"/>
              <a:ext cx="0" cy="26100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Rounded Rectangle 5" descr="&quot; &quot;"/>
            <p:cNvSpPr/>
            <p:nvPr/>
          </p:nvSpPr>
          <p:spPr>
            <a:xfrm>
              <a:off x="2887980" y="2133600"/>
              <a:ext cx="3124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30880" y="2140803"/>
              <a:ext cx="2438400" cy="830997"/>
            </a:xfrm>
            <a:prstGeom prst="rect">
              <a:avLst/>
            </a:prstGeom>
            <a:noFill/>
          </p:spPr>
          <p:txBody>
            <a:bodyPr wrap="square" rtlCol="0">
              <a:spAutoFit/>
            </a:bodyPr>
            <a:lstStyle/>
            <a:p>
              <a:pPr algn="ctr"/>
              <a:r>
                <a:rPr lang="en-US" sz="2400" b="1" dirty="0" smtClean="0">
                  <a:solidFill>
                    <a:schemeClr val="bg1"/>
                  </a:solidFill>
                </a:rPr>
                <a:t>ECIS DATA WAREHOUSE</a:t>
              </a:r>
              <a:endParaRPr lang="en-US" sz="2400" b="1" dirty="0">
                <a:solidFill>
                  <a:schemeClr val="bg1"/>
                </a:solidFill>
              </a:endParaRPr>
            </a:p>
          </p:txBody>
        </p:sp>
        <p:sp>
          <p:nvSpPr>
            <p:cNvPr id="8" name="Rounded Rectangle 7"/>
            <p:cNvSpPr/>
            <p:nvPr/>
          </p:nvSpPr>
          <p:spPr>
            <a:xfrm>
              <a:off x="6324600" y="18592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Children and Families</a:t>
              </a:r>
              <a:endParaRPr lang="en-US" dirty="0"/>
            </a:p>
          </p:txBody>
        </p:sp>
        <p:sp>
          <p:nvSpPr>
            <p:cNvPr id="9" name="Rounded Rectangle 8"/>
            <p:cNvSpPr/>
            <p:nvPr/>
          </p:nvSpPr>
          <p:spPr>
            <a:xfrm>
              <a:off x="6324600" y="24688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Health</a:t>
              </a:r>
              <a:endParaRPr lang="en-US" dirty="0"/>
            </a:p>
          </p:txBody>
        </p:sp>
        <p:sp>
          <p:nvSpPr>
            <p:cNvPr id="10" name="Rounded Rectangle 9"/>
            <p:cNvSpPr/>
            <p:nvPr/>
          </p:nvSpPr>
          <p:spPr>
            <a:xfrm>
              <a:off x="6347460" y="3105568"/>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Medicaid</a:t>
              </a:r>
              <a:endParaRPr lang="en-US" dirty="0"/>
            </a:p>
          </p:txBody>
        </p:sp>
        <p:sp>
          <p:nvSpPr>
            <p:cNvPr id="11" name="Rounded Rectangle 10" descr="&quot; &quot;"/>
            <p:cNvSpPr/>
            <p:nvPr/>
          </p:nvSpPr>
          <p:spPr>
            <a:xfrm>
              <a:off x="152400" y="3719394"/>
              <a:ext cx="8763000" cy="547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762464"/>
              <a:ext cx="7490460" cy="461665"/>
            </a:xfrm>
            <a:prstGeom prst="rect">
              <a:avLst/>
            </a:prstGeom>
            <a:noFill/>
          </p:spPr>
          <p:txBody>
            <a:bodyPr wrap="square" rtlCol="0">
              <a:spAutoFit/>
            </a:bodyPr>
            <a:lstStyle/>
            <a:p>
              <a:pPr algn="ctr"/>
              <a:r>
                <a:rPr lang="en-US" sz="2400" b="1" dirty="0" smtClean="0">
                  <a:solidFill>
                    <a:schemeClr val="bg1"/>
                  </a:solidFill>
                </a:rPr>
                <a:t>Transactional Data Systems</a:t>
              </a:r>
              <a:endParaRPr lang="en-US" sz="2400" b="1" dirty="0">
                <a:solidFill>
                  <a:schemeClr val="bg1"/>
                </a:solidFill>
              </a:endParaRPr>
            </a:p>
          </p:txBody>
        </p:sp>
        <p:sp>
          <p:nvSpPr>
            <p:cNvPr id="19" name="Rounded Rectangle 18"/>
            <p:cNvSpPr/>
            <p:nvPr/>
          </p:nvSpPr>
          <p:spPr>
            <a:xfrm>
              <a:off x="76200" y="4495800"/>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Part C</a:t>
              </a:r>
              <a:endParaRPr lang="en-US" b="1" dirty="0"/>
            </a:p>
          </p:txBody>
        </p:sp>
        <p:cxnSp>
          <p:nvCxnSpPr>
            <p:cNvPr id="25" name="Straight Arrow Connector 24" descr="&quot; &quot;"/>
            <p:cNvCxnSpPr/>
            <p:nvPr/>
          </p:nvCxnSpPr>
          <p:spPr>
            <a:xfrm flipV="1">
              <a:off x="4373880" y="3124200"/>
              <a:ext cx="0" cy="595194"/>
            </a:xfrm>
            <a:prstGeom prst="straightConnector1">
              <a:avLst/>
            </a:prstGeom>
            <a:ln w="31750">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descr="&quot; &quot;"/>
            <p:cNvCxnSpPr>
              <a:stCxn id="8" idx="1"/>
            </p:cNvCxnSpPr>
            <p:nvPr/>
          </p:nvCxnSpPr>
          <p:spPr>
            <a:xfrm flipH="1">
              <a:off x="6040755" y="2110740"/>
              <a:ext cx="283845" cy="203209"/>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descr="&quot; &quot;"/>
            <p:cNvCxnSpPr>
              <a:stCxn id="9" idx="1"/>
            </p:cNvCxnSpPr>
            <p:nvPr/>
          </p:nvCxnSpPr>
          <p:spPr>
            <a:xfrm flipH="1">
              <a:off x="6042660" y="2720340"/>
              <a:ext cx="281940" cy="0"/>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descr="&quot; &quot;"/>
            <p:cNvCxnSpPr>
              <a:stCxn id="10" idx="1"/>
            </p:cNvCxnSpPr>
            <p:nvPr/>
          </p:nvCxnSpPr>
          <p:spPr>
            <a:xfrm flipH="1" flipV="1">
              <a:off x="6012180" y="3094137"/>
              <a:ext cx="335280" cy="262891"/>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descr="&quot; &quot;"/>
            <p:cNvCxnSpPr/>
            <p:nvPr/>
          </p:nvCxnSpPr>
          <p:spPr>
            <a:xfrm flipV="1">
              <a:off x="609600" y="427482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descr="&quot; &quot;"/>
            <p:cNvCxnSpPr/>
            <p:nvPr/>
          </p:nvCxnSpPr>
          <p:spPr>
            <a:xfrm flipV="1">
              <a:off x="1755531" y="426720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quot; &quot;"/>
            <p:cNvCxnSpPr/>
            <p:nvPr/>
          </p:nvCxnSpPr>
          <p:spPr>
            <a:xfrm flipV="1">
              <a:off x="2939227" y="4274820"/>
              <a:ext cx="0" cy="25338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quot; &quot;"/>
            <p:cNvCxnSpPr/>
            <p:nvPr/>
          </p:nvCxnSpPr>
          <p:spPr>
            <a:xfrm flipV="1">
              <a:off x="4124011"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descr="&quot; &quot;"/>
            <p:cNvCxnSpPr/>
            <p:nvPr/>
          </p:nvCxnSpPr>
          <p:spPr>
            <a:xfrm flipV="1">
              <a:off x="6376516"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quot; &quot;"/>
            <p:cNvCxnSpPr/>
            <p:nvPr/>
          </p:nvCxnSpPr>
          <p:spPr>
            <a:xfrm flipV="1">
              <a:off x="8686800" y="4274820"/>
              <a:ext cx="0" cy="272394"/>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04800" y="2492157"/>
              <a:ext cx="12192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CT SDE SASID Manager</a:t>
              </a:r>
              <a:endParaRPr lang="en-US" b="1" dirty="0"/>
            </a:p>
          </p:txBody>
        </p:sp>
        <p:cxnSp>
          <p:nvCxnSpPr>
            <p:cNvPr id="52" name="Straight Arrow Connector 51" descr="&quot; &quot;"/>
            <p:cNvCxnSpPr/>
            <p:nvPr/>
          </p:nvCxnSpPr>
          <p:spPr>
            <a:xfrm>
              <a:off x="1219200" y="3421797"/>
              <a:ext cx="304800" cy="23580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337935" y="124206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cxnSp>
          <p:nvCxnSpPr>
            <p:cNvPr id="30" name="Straight Arrow Connector 29" descr="&quot; &quot;"/>
            <p:cNvCxnSpPr>
              <a:stCxn id="29" idx="1"/>
            </p:cNvCxnSpPr>
            <p:nvPr/>
          </p:nvCxnSpPr>
          <p:spPr>
            <a:xfrm flipH="1">
              <a:off x="5867400" y="1493520"/>
              <a:ext cx="470535" cy="582514"/>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438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Child Care Subsidies</a:t>
              </a:r>
              <a:endParaRPr lang="en-US" sz="1400" b="1" dirty="0"/>
            </a:p>
          </p:txBody>
        </p:sp>
        <p:sp>
          <p:nvSpPr>
            <p:cNvPr id="34" name="Rounded Rectangle 33"/>
            <p:cNvSpPr/>
            <p:nvPr/>
          </p:nvSpPr>
          <p:spPr>
            <a:xfrm>
              <a:off x="5867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Subsidized Child Care Centers</a:t>
              </a:r>
              <a:endParaRPr lang="en-US" sz="1400" b="1" dirty="0"/>
            </a:p>
          </p:txBody>
        </p:sp>
        <p:sp>
          <p:nvSpPr>
            <p:cNvPr id="36" name="Rounded Rectangle 35"/>
            <p:cNvSpPr/>
            <p:nvPr/>
          </p:nvSpPr>
          <p:spPr>
            <a:xfrm>
              <a:off x="3581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Visiting</a:t>
              </a:r>
              <a:endParaRPr lang="en-US" b="1" dirty="0"/>
            </a:p>
          </p:txBody>
        </p:sp>
        <p:sp>
          <p:nvSpPr>
            <p:cNvPr id="39" name="Rounded Rectangle 38"/>
            <p:cNvSpPr/>
            <p:nvPr/>
          </p:nvSpPr>
          <p:spPr>
            <a:xfrm>
              <a:off x="4724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State Pre-K /619</a:t>
              </a:r>
              <a:endParaRPr lang="en-US" sz="1600" b="1" dirty="0"/>
            </a:p>
          </p:txBody>
        </p:sp>
        <p:sp>
          <p:nvSpPr>
            <p:cNvPr id="44" name="Rounded Rectangle 43"/>
            <p:cNvSpPr/>
            <p:nvPr/>
          </p:nvSpPr>
          <p:spPr>
            <a:xfrm>
              <a:off x="7010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Head Start and EHS</a:t>
              </a:r>
              <a:endParaRPr lang="en-US" sz="1700" b="1" dirty="0"/>
            </a:p>
          </p:txBody>
        </p:sp>
        <p:sp>
          <p:nvSpPr>
            <p:cNvPr id="45" name="Rounded Rectangle 44"/>
            <p:cNvSpPr/>
            <p:nvPr/>
          </p:nvSpPr>
          <p:spPr>
            <a:xfrm>
              <a:off x="1219200" y="4508947"/>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Workforce Registry</a:t>
              </a:r>
              <a:endParaRPr lang="en-US" sz="1600" b="1" dirty="0"/>
            </a:p>
          </p:txBody>
        </p:sp>
        <p:sp>
          <p:nvSpPr>
            <p:cNvPr id="46" name="Rounded Rectangle 45"/>
            <p:cNvSpPr/>
            <p:nvPr/>
          </p:nvSpPr>
          <p:spPr>
            <a:xfrm>
              <a:off x="8153400" y="4528206"/>
              <a:ext cx="91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QRIS</a:t>
              </a:r>
              <a:endParaRPr lang="en-US" sz="1700" b="1" dirty="0"/>
            </a:p>
          </p:txBody>
        </p:sp>
        <p:cxnSp>
          <p:nvCxnSpPr>
            <p:cNvPr id="47" name="Straight Connector 46" descr="&quot; &quot;"/>
            <p:cNvCxnSpPr/>
            <p:nvPr/>
          </p:nvCxnSpPr>
          <p:spPr>
            <a:xfrm flipV="1">
              <a:off x="5257800"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grpSp>
      <p:pic>
        <p:nvPicPr>
          <p:cNvPr id="13" name="Content Placeholder 12" descr="Logo of Connecticut Office of Early Childhood"/>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900" y="-73528"/>
            <a:ext cx="2057400" cy="1583795"/>
          </a:xfrm>
        </p:spPr>
      </p:pic>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fontScale="90000"/>
          </a:bodyPr>
          <a:lstStyle/>
          <a:p>
            <a:r>
              <a:rPr lang="en-US" dirty="0" smtClean="0"/>
              <a:t>Policy Questions for Data Warehouse</a:t>
            </a:r>
            <a:endParaRPr lang="en-US" dirty="0"/>
          </a:p>
        </p:txBody>
      </p:sp>
      <p:sp>
        <p:nvSpPr>
          <p:cNvPr id="3" name="Content Placeholder 1"/>
          <p:cNvSpPr>
            <a:spLocks noGrp="1"/>
          </p:cNvSpPr>
          <p:nvPr/>
        </p:nvSpPr>
        <p:spPr>
          <a:xfrm>
            <a:off x="457200" y="990600"/>
            <a:ext cx="8382000" cy="51054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Do high-need children from birth to age five have access to high quality early childhood programs and services?</a:t>
            </a:r>
          </a:p>
          <a:p>
            <a:pPr lvl="0"/>
            <a:r>
              <a:rPr lang="en-US" dirty="0" smtClean="0"/>
              <a:t>Which children have access to high quality early childhood programs and services?</a:t>
            </a:r>
          </a:p>
          <a:p>
            <a:r>
              <a:rPr lang="en-US" dirty="0" smtClean="0"/>
              <a:t>Is the quality of programs improving?</a:t>
            </a:r>
          </a:p>
          <a:p>
            <a:r>
              <a:rPr lang="en-US" dirty="0" smtClean="0"/>
              <a:t>What are the programs characteristics?</a:t>
            </a:r>
          </a:p>
          <a:p>
            <a:r>
              <a:rPr lang="en-US" dirty="0" smtClean="0"/>
              <a:t>How prepared is the early childhood workforce to provide effective education and care for all children?</a:t>
            </a:r>
          </a:p>
          <a:p>
            <a:pPr lvl="0"/>
            <a:r>
              <a:rPr lang="en-US" dirty="0"/>
              <a:t>What policy/investments lead to a skilled and stable early childhood workforce?</a:t>
            </a:r>
          </a:p>
          <a:p>
            <a:endParaRPr lang="en-US" dirty="0" smtClean="0"/>
          </a:p>
          <a:p>
            <a:pPr marL="0" indent="0">
              <a:buNone/>
            </a:pPr>
            <a:endParaRPr lang="en-US" dirty="0"/>
          </a:p>
        </p:txBody>
      </p:sp>
    </p:spTree>
    <p:extLst>
      <p:ext uri="{BB962C8B-B14F-4D97-AF65-F5344CB8AC3E}">
        <p14:creationId xmlns:p14="http://schemas.microsoft.com/office/powerpoint/2010/main" val="176454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Questions (continued)</a:t>
            </a:r>
            <a:endParaRPr lang="en-US" dirty="0"/>
          </a:p>
        </p:txBody>
      </p:sp>
      <p:sp>
        <p:nvSpPr>
          <p:cNvPr id="3" name="Content Placeholder 1"/>
          <p:cNvSpPr>
            <a:spLocks noGrp="1"/>
          </p:cNvSpPr>
          <p:nvPr/>
        </p:nvSpPr>
        <p:spPr>
          <a:xfrm>
            <a:off x="457200" y="1295400"/>
            <a:ext cx="8229600" cy="45720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What child health and development service are being provided?</a:t>
            </a:r>
          </a:p>
          <a:p>
            <a:r>
              <a:rPr lang="en-US" dirty="0" smtClean="0"/>
              <a:t>What are the family circumstances of children in early childhood programs and services?</a:t>
            </a:r>
          </a:p>
          <a:p>
            <a:r>
              <a:rPr lang="en-US" dirty="0" smtClean="0"/>
              <a:t>What longitudinal information do we know about children enrolled in early childhood programs and services?</a:t>
            </a:r>
          </a:p>
          <a:p>
            <a:r>
              <a:rPr lang="en-US" dirty="0" smtClean="0"/>
              <a:t>How is data used to align, prioritize, and mobilize resources?</a:t>
            </a:r>
          </a:p>
          <a:p>
            <a:pPr marL="0" indent="0">
              <a:buNone/>
            </a:pPr>
            <a:endParaRPr lang="en-US" dirty="0"/>
          </a:p>
        </p:txBody>
      </p:sp>
    </p:spTree>
    <p:extLst>
      <p:ext uri="{BB962C8B-B14F-4D97-AF65-F5344CB8AC3E}">
        <p14:creationId xmlns:p14="http://schemas.microsoft.com/office/powerpoint/2010/main" val="165488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Addressed so far</a:t>
            </a:r>
            <a:endParaRPr lang="en-US" dirty="0"/>
          </a:p>
        </p:txBody>
      </p:sp>
      <p:sp>
        <p:nvSpPr>
          <p:cNvPr id="3" name="Content Placeholder 1"/>
          <p:cNvSpPr>
            <a:spLocks noGrp="1"/>
          </p:cNvSpPr>
          <p:nvPr/>
        </p:nvSpPr>
        <p:spPr>
          <a:xfrm>
            <a:off x="457200" y="1409700"/>
            <a:ext cx="8229600" cy="40386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Resources for system development through bond funds awarded to Dept. of Education in 2013.</a:t>
            </a:r>
          </a:p>
          <a:p>
            <a:pPr lvl="0"/>
            <a:r>
              <a:rPr lang="en-US" dirty="0" smtClean="0"/>
              <a:t>Which programs are in or out of scope for the ECIS</a:t>
            </a:r>
          </a:p>
          <a:p>
            <a:r>
              <a:rPr lang="en-US" dirty="0" smtClean="0"/>
              <a:t>Do we need both transactional data systems and a data warehouse?</a:t>
            </a:r>
          </a:p>
          <a:p>
            <a:r>
              <a:rPr lang="en-US" dirty="0" smtClean="0"/>
              <a:t>How will unique identifiers be assigned</a:t>
            </a:r>
          </a:p>
          <a:p>
            <a:r>
              <a:rPr lang="en-US" dirty="0" smtClean="0"/>
              <a:t>What is the “as is” state and the “to be” state of each transactional system’s business processes</a:t>
            </a:r>
          </a:p>
          <a:p>
            <a:r>
              <a:rPr lang="en-US" dirty="0" smtClean="0"/>
              <a:t>Data governance structure for initial project</a:t>
            </a:r>
          </a:p>
          <a:p>
            <a:pPr marL="0" indent="0">
              <a:buNone/>
            </a:pPr>
            <a:endParaRPr lang="en-US" dirty="0"/>
          </a:p>
        </p:txBody>
      </p:sp>
    </p:spTree>
    <p:extLst>
      <p:ext uri="{BB962C8B-B14F-4D97-AF65-F5344CB8AC3E}">
        <p14:creationId xmlns:p14="http://schemas.microsoft.com/office/powerpoint/2010/main" val="3309968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a:ln>
            <a:noFill/>
          </a:ln>
        </p:spPr>
        <p:txBody>
          <a:bodyPr>
            <a:normAutofit/>
          </a:bodyPr>
          <a:lstStyle/>
          <a:p>
            <a:r>
              <a:rPr lang="en-US" dirty="0"/>
              <a:t>Issues still to be </a:t>
            </a:r>
            <a:r>
              <a:rPr lang="en-US" dirty="0" smtClean="0"/>
              <a:t>addressed</a:t>
            </a:r>
            <a:endParaRPr lang="en-US" dirty="0"/>
          </a:p>
        </p:txBody>
      </p:sp>
      <p:sp>
        <p:nvSpPr>
          <p:cNvPr id="2" name="Content Placeholder 1"/>
          <p:cNvSpPr>
            <a:spLocks noGrp="1"/>
          </p:cNvSpPr>
          <p:nvPr>
            <p:ph idx="1"/>
          </p:nvPr>
        </p:nvSpPr>
        <p:spPr>
          <a:xfrm>
            <a:off x="457200" y="1447800"/>
            <a:ext cx="8229600" cy="4038600"/>
          </a:xfrm>
        </p:spPr>
        <p:txBody>
          <a:bodyPr/>
          <a:lstStyle/>
          <a:p>
            <a:pPr lvl="0"/>
            <a:r>
              <a:rPr lang="en-US" dirty="0"/>
              <a:t>Resources for ongoing system management/help desk</a:t>
            </a:r>
          </a:p>
          <a:p>
            <a:r>
              <a:rPr lang="en-US" dirty="0"/>
              <a:t>Data sharing agreements with other agencies</a:t>
            </a:r>
          </a:p>
          <a:p>
            <a:r>
              <a:rPr lang="en-US" dirty="0"/>
              <a:t>Data governance for data warehouse</a:t>
            </a:r>
          </a:p>
          <a:p>
            <a:r>
              <a:rPr lang="en-US" dirty="0"/>
              <a:t>Specific linkages to SLDS/P20-WIN</a:t>
            </a:r>
          </a:p>
          <a:p>
            <a:r>
              <a:rPr lang="en-US" dirty="0"/>
              <a:t>Specific linkages to Kindergarten Entry Assessment data</a:t>
            </a:r>
          </a:p>
          <a:p>
            <a:r>
              <a:rPr lang="en-US" dirty="0"/>
              <a:t>Mechanism for districts to report Pre-K data without duplicate data </a:t>
            </a:r>
            <a:r>
              <a:rPr lang="en-US" dirty="0" smtClean="0"/>
              <a:t>entry</a:t>
            </a:r>
            <a:endParaRPr lang="en-US" dirty="0"/>
          </a:p>
        </p:txBody>
      </p:sp>
    </p:spTree>
    <p:extLst>
      <p:ext uri="{BB962C8B-B14F-4D97-AF65-F5344CB8AC3E}">
        <p14:creationId xmlns:p14="http://schemas.microsoft.com/office/powerpoint/2010/main" val="3991843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Nor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68" y="1371600"/>
            <a:ext cx="775682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45" y="3979811"/>
            <a:ext cx="3092155" cy="193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7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NC ECIDS?</a:t>
            </a:r>
            <a:endParaRPr lang="en-US" dirty="0"/>
          </a:p>
        </p:txBody>
      </p:sp>
      <p:sp>
        <p:nvSpPr>
          <p:cNvPr id="2" name="Content Placeholder 1"/>
          <p:cNvSpPr>
            <a:spLocks noGrp="1"/>
          </p:cNvSpPr>
          <p:nvPr>
            <p:ph idx="1"/>
          </p:nvPr>
        </p:nvSpPr>
        <p:spPr/>
        <p:txBody>
          <a:bodyPr/>
          <a:lstStyle/>
          <a:p>
            <a:pPr lvl="0"/>
            <a:r>
              <a:rPr lang="en-US" dirty="0" smtClean="0"/>
              <a:t>A project and major goal of the NC RTT – Early Learning Challenge Grant</a:t>
            </a:r>
          </a:p>
          <a:p>
            <a:r>
              <a:rPr lang="en-US" dirty="0" smtClean="0"/>
              <a:t>A data system that:</a:t>
            </a:r>
          </a:p>
          <a:p>
            <a:pPr marL="731520" lvl="1" indent="-457200"/>
            <a:r>
              <a:rPr lang="en-US" dirty="0"/>
              <a:t>integrates early childhood education, health, and social service information from key participating state agencies and  </a:t>
            </a:r>
          </a:p>
          <a:p>
            <a:pPr marL="731520" lvl="1" indent="-457200"/>
            <a:r>
              <a:rPr lang="en-US" dirty="0"/>
              <a:t>is focused on all children </a:t>
            </a:r>
            <a:r>
              <a:rPr lang="en-US" i="1" dirty="0"/>
              <a:t>receiving state and federal services</a:t>
            </a:r>
            <a:r>
              <a:rPr lang="en-US" dirty="0"/>
              <a:t> from NC participating agencies ages 0-5. </a:t>
            </a:r>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Agenda </a:t>
            </a:r>
            <a:endParaRPr lang="en-US" dirty="0"/>
          </a:p>
        </p:txBody>
      </p:sp>
      <p:sp>
        <p:nvSpPr>
          <p:cNvPr id="2" name="Content Placeholder 1"/>
          <p:cNvSpPr>
            <a:spLocks noGrp="1"/>
          </p:cNvSpPr>
          <p:nvPr>
            <p:ph idx="1"/>
          </p:nvPr>
        </p:nvSpPr>
        <p:spPr/>
        <p:txBody>
          <a:bodyPr/>
          <a:lstStyle/>
          <a:p>
            <a:r>
              <a:rPr lang="en-US" dirty="0" smtClean="0"/>
              <a:t>Privacy and Data Sharing</a:t>
            </a:r>
          </a:p>
          <a:p>
            <a:r>
              <a:rPr lang="en-US" dirty="0" smtClean="0"/>
              <a:t>Overview of Connecticut and North Carolina early childhood data systems</a:t>
            </a:r>
          </a:p>
          <a:p>
            <a:r>
              <a:rPr lang="en-US" dirty="0" smtClean="0"/>
              <a:t>Discussion</a:t>
            </a:r>
          </a:p>
          <a:p>
            <a:pPr lvl="1"/>
            <a:r>
              <a:rPr lang="en-US" dirty="0" smtClean="0"/>
              <a:t>Key decisions</a:t>
            </a:r>
          </a:p>
          <a:p>
            <a:pPr lvl="1"/>
            <a:r>
              <a:rPr lang="en-US" dirty="0" smtClean="0"/>
              <a:t>Policy considerations</a:t>
            </a:r>
          </a:p>
          <a:p>
            <a:pPr lvl="1"/>
            <a:r>
              <a:rPr lang="en-US" dirty="0" smtClean="0"/>
              <a:t>Lessons learned</a:t>
            </a:r>
            <a:endParaRPr lang="en-US" dirty="0"/>
          </a:p>
        </p:txBody>
      </p:sp>
    </p:spTree>
    <p:extLst>
      <p:ext uri="{BB962C8B-B14F-4D97-AF65-F5344CB8AC3E}">
        <p14:creationId xmlns:p14="http://schemas.microsoft.com/office/powerpoint/2010/main" val="117774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smtClean="0"/>
              <a:t>Mission </a:t>
            </a:r>
            <a:endParaRPr lang="en-US" dirty="0"/>
          </a:p>
        </p:txBody>
      </p:sp>
      <p:sp>
        <p:nvSpPr>
          <p:cNvPr id="2" name="Content Placeholder 1"/>
          <p:cNvSpPr>
            <a:spLocks noGrp="1"/>
          </p:cNvSpPr>
          <p:nvPr>
            <p:ph idx="1"/>
          </p:nvPr>
        </p:nvSpPr>
        <p:spPr/>
        <p:txBody>
          <a:bodyPr/>
          <a:lstStyle/>
          <a:p>
            <a:r>
              <a:rPr lang="en-US" dirty="0" smtClean="0"/>
              <a:t>To develop and sustain a high quality integrated early </a:t>
            </a:r>
            <a:r>
              <a:rPr lang="en-US" dirty="0"/>
              <a:t>childhood data system </a:t>
            </a:r>
            <a:r>
              <a:rPr lang="en-US" dirty="0" smtClean="0"/>
              <a:t>in </a:t>
            </a:r>
            <a:r>
              <a:rPr lang="en-US" dirty="0"/>
              <a:t>North Carolina </a:t>
            </a:r>
            <a:r>
              <a:rPr lang="en-US" dirty="0" smtClean="0"/>
              <a:t>that integrates education, health and social service data from key participating agencies to </a:t>
            </a:r>
            <a:r>
              <a:rPr lang="en-US" dirty="0"/>
              <a:t>inform policies and practices that ultimately support better outcomes for children and families. </a:t>
            </a:r>
            <a:endParaRPr lang="en-US" b="1" dirty="0"/>
          </a:p>
        </p:txBody>
      </p:sp>
    </p:spTree>
    <p:extLst>
      <p:ext uri="{BB962C8B-B14F-4D97-AF65-F5344CB8AC3E}">
        <p14:creationId xmlns:p14="http://schemas.microsoft.com/office/powerpoint/2010/main" val="4197226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lstStyle/>
          <a:p>
            <a:r>
              <a:rPr lang="en-US" dirty="0" smtClean="0"/>
              <a:t>Goals</a:t>
            </a:r>
            <a:endParaRPr lang="en-US" dirty="0"/>
          </a:p>
        </p:txBody>
      </p:sp>
      <p:sp>
        <p:nvSpPr>
          <p:cNvPr id="2" name="Content Placeholder 1"/>
          <p:cNvSpPr>
            <a:spLocks noGrp="1"/>
          </p:cNvSpPr>
          <p:nvPr>
            <p:ph idx="1"/>
          </p:nvPr>
        </p:nvSpPr>
        <p:spPr/>
        <p:txBody>
          <a:bodyPr/>
          <a:lstStyle/>
          <a:p>
            <a:pPr marL="342900" lvl="1" indent="-342900">
              <a:spcAft>
                <a:spcPts val="1200"/>
              </a:spcAft>
              <a:buBlip>
                <a:blip r:embed="rId2"/>
              </a:buBlip>
            </a:pPr>
            <a:r>
              <a:rPr lang="en-US" dirty="0"/>
              <a:t>Provide state agencies, policymakers, and the general public with unduplicated counts of where children are being served. </a:t>
            </a:r>
            <a:endParaRPr lang="en-US" dirty="0" smtClean="0"/>
          </a:p>
          <a:p>
            <a:pPr marL="342900" lvl="1" indent="-342900">
              <a:spcAft>
                <a:spcPts val="1200"/>
              </a:spcAft>
              <a:buBlip>
                <a:blip r:embed="rId2"/>
              </a:buBlip>
            </a:pPr>
            <a:r>
              <a:rPr lang="en-US" dirty="0"/>
              <a:t>Provide policymakers and researchers with information about current programs and services to better address areas of need and effective practice within systems.</a:t>
            </a:r>
          </a:p>
          <a:p>
            <a:pPr marL="342900" lvl="1" indent="-342900">
              <a:spcAft>
                <a:spcPts val="1200"/>
              </a:spcAft>
              <a:buBlip>
                <a:blip r:embed="rId2"/>
              </a:buBlip>
            </a:pPr>
            <a:r>
              <a:rPr lang="en-US" dirty="0"/>
              <a:t>Integrate with P-20W system, allowing for the examination of effects of early childhood programs and services over time. </a:t>
            </a:r>
          </a:p>
        </p:txBody>
      </p:sp>
    </p:spTree>
    <p:extLst>
      <p:ext uri="{BB962C8B-B14F-4D97-AF65-F5344CB8AC3E}">
        <p14:creationId xmlns:p14="http://schemas.microsoft.com/office/powerpoint/2010/main" val="385825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p:txBody>
          <a:bodyPr/>
          <a:lstStyle/>
          <a:p>
            <a:r>
              <a:rPr lang="en-US" dirty="0" smtClean="0"/>
              <a:t>Key Participating Agencies</a:t>
            </a:r>
            <a:endParaRPr lang="en-US" dirty="0"/>
          </a:p>
        </p:txBody>
      </p:sp>
      <p:sp>
        <p:nvSpPr>
          <p:cNvPr id="2" name="Content Placeholder 1"/>
          <p:cNvSpPr>
            <a:spLocks noGrp="1"/>
          </p:cNvSpPr>
          <p:nvPr>
            <p:ph idx="1"/>
          </p:nvPr>
        </p:nvSpPr>
        <p:spPr/>
        <p:txBody>
          <a:bodyPr/>
          <a:lstStyle/>
          <a:p>
            <a:r>
              <a:rPr lang="en-US" dirty="0" smtClean="0"/>
              <a:t>NC </a:t>
            </a:r>
            <a:r>
              <a:rPr lang="en-US" dirty="0"/>
              <a:t>DHHS </a:t>
            </a:r>
          </a:p>
          <a:p>
            <a:pPr lvl="1"/>
            <a:r>
              <a:rPr lang="en-US" dirty="0" smtClean="0"/>
              <a:t>NC </a:t>
            </a:r>
            <a:r>
              <a:rPr lang="en-US" dirty="0"/>
              <a:t>Division of Child Development and Early Education (DCDEE) </a:t>
            </a:r>
          </a:p>
          <a:p>
            <a:pPr lvl="1"/>
            <a:r>
              <a:rPr lang="en-US" dirty="0" smtClean="0"/>
              <a:t>NC </a:t>
            </a:r>
            <a:r>
              <a:rPr lang="en-US" dirty="0"/>
              <a:t>Division of Public Health (DPH) </a:t>
            </a:r>
          </a:p>
          <a:p>
            <a:pPr lvl="1"/>
            <a:r>
              <a:rPr lang="en-US" dirty="0" smtClean="0"/>
              <a:t>NC </a:t>
            </a:r>
            <a:r>
              <a:rPr lang="en-US" dirty="0"/>
              <a:t>Division of Social Services (DSS) </a:t>
            </a:r>
          </a:p>
          <a:p>
            <a:r>
              <a:rPr lang="en-US" dirty="0" smtClean="0"/>
              <a:t>NC </a:t>
            </a:r>
            <a:r>
              <a:rPr lang="en-US" dirty="0"/>
              <a:t>Department of Public Instruction (DPI) </a:t>
            </a:r>
          </a:p>
          <a:p>
            <a:r>
              <a:rPr lang="en-US" dirty="0" smtClean="0"/>
              <a:t>Smart </a:t>
            </a:r>
            <a:r>
              <a:rPr lang="en-US" dirty="0"/>
              <a:t>Start &amp; The North Carolina Partnership for Children (NCPC) </a:t>
            </a:r>
          </a:p>
          <a:p>
            <a:r>
              <a:rPr lang="en-US" dirty="0" smtClean="0"/>
              <a:t>Technology </a:t>
            </a:r>
            <a:r>
              <a:rPr lang="en-US" dirty="0"/>
              <a:t>provider: NC </a:t>
            </a:r>
            <a:r>
              <a:rPr lang="en-US" dirty="0" smtClean="0"/>
              <a:t>ITS </a:t>
            </a:r>
            <a:endParaRPr lang="en-US" dirty="0"/>
          </a:p>
        </p:txBody>
      </p:sp>
    </p:spTree>
    <p:extLst>
      <p:ext uri="{BB962C8B-B14F-4D97-AF65-F5344CB8AC3E}">
        <p14:creationId xmlns:p14="http://schemas.microsoft.com/office/powerpoint/2010/main" val="25000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p:cNvSpPr>
            <a:spLocks noGrp="1"/>
          </p:cNvSpPr>
          <p:nvPr>
            <p:ph type="title"/>
          </p:nvPr>
        </p:nvSpPr>
        <p:spPr/>
        <p:txBody>
          <a:bodyPr/>
          <a:lstStyle/>
          <a:p>
            <a:r>
              <a:rPr lang="en-US" dirty="0" smtClean="0"/>
              <a:t>Key Questions </a:t>
            </a:r>
            <a:endParaRPr lang="en-US" dirty="0"/>
          </a:p>
        </p:txBody>
      </p:sp>
      <p:sp>
        <p:nvSpPr>
          <p:cNvPr id="2" name="Content Placeholder 1"/>
          <p:cNvSpPr>
            <a:spLocks noGrp="1"/>
          </p:cNvSpPr>
          <p:nvPr>
            <p:ph idx="1"/>
          </p:nvPr>
        </p:nvSpPr>
        <p:spPr/>
        <p:txBody>
          <a:bodyPr/>
          <a:lstStyle/>
          <a:p>
            <a:pPr marL="514350" lvl="1" indent="-514350">
              <a:buFont typeface="+mj-lt"/>
              <a:buAutoNum type="arabicPeriod"/>
            </a:pPr>
            <a:r>
              <a:rPr lang="en-US" sz="2800" dirty="0"/>
              <a:t>How many and which NC children and families (especially children with high needs) are participating in early childhood programs and receiving services</a:t>
            </a:r>
            <a:r>
              <a:rPr lang="en-US" sz="2800" dirty="0" smtClean="0"/>
              <a:t>?</a:t>
            </a:r>
          </a:p>
          <a:p>
            <a:pPr marL="514350" lvl="1" indent="-514350">
              <a:buFont typeface="+mj-lt"/>
              <a:buAutoNum type="arabicPeriod"/>
            </a:pPr>
            <a:r>
              <a:rPr lang="en-US" sz="2800" dirty="0" smtClean="0"/>
              <a:t>What is </a:t>
            </a:r>
            <a:r>
              <a:rPr lang="en-US" sz="2800" dirty="0"/>
              <a:t>the quality of early childhood programs?  </a:t>
            </a:r>
            <a:r>
              <a:rPr lang="en-US" sz="2800" dirty="0" smtClean="0"/>
              <a:t>  Is </a:t>
            </a:r>
            <a:r>
              <a:rPr lang="en-US" sz="2800" dirty="0"/>
              <a:t>the quality improving over time? </a:t>
            </a:r>
            <a:endParaRPr lang="en-US" sz="2800" dirty="0" smtClean="0"/>
          </a:p>
          <a:p>
            <a:pPr marL="514350" lvl="1" indent="-514350">
              <a:buFont typeface="+mj-lt"/>
              <a:buAutoNum type="arabicPeriod"/>
            </a:pPr>
            <a:r>
              <a:rPr lang="en-US" sz="2800" dirty="0"/>
              <a:t>What are the characteristics of the early care and education workforce in NC and how prepared are they to provide effective education and care for all children</a:t>
            </a:r>
            <a:r>
              <a:rPr lang="en-US" sz="2800" dirty="0" smtClean="0"/>
              <a:t>?</a:t>
            </a:r>
            <a:r>
              <a:rPr lang="en-US" dirty="0" smtClean="0"/>
              <a:t> </a:t>
            </a:r>
            <a:endParaRPr lang="en-US" dirty="0"/>
          </a:p>
        </p:txBody>
      </p:sp>
    </p:spTree>
    <p:extLst>
      <p:ext uri="{BB962C8B-B14F-4D97-AF65-F5344CB8AC3E}">
        <p14:creationId xmlns:p14="http://schemas.microsoft.com/office/powerpoint/2010/main" val="3328744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7" name="Picture 2" descr="This slide shows a flow chart of the North Carolina Early Childhood Integrated Data System Federated Model. At the center of the flow chart is The North Carolina Early Childhood Integrated Data System Application, hosted by ITS. The  six systems that feed into this are, the North Carolina Partnership for Children, the North Carolina Division of Public Health, the North Carolina Division of Child Development and Early Education, the North Carolina Department of Public Instruction, the North Carolina Division of Social Services, and the P-20W System. The P-20W system is the only system that shows a back and forth arrow between itself and the North Carolina Early Childhood Integrated Data System Application. "/>
          <p:cNvPicPr>
            <a:picLocks noChangeAspect="1" noChangeArrowheads="1"/>
          </p:cNvPicPr>
          <p:nvPr/>
        </p:nvPicPr>
        <p:blipFill>
          <a:blip r:embed="rId3" cstate="print">
            <a:clrChange>
              <a:clrFrom>
                <a:srgbClr val="FFFFFF"/>
              </a:clrFrom>
              <a:clrTo>
                <a:srgbClr val="FFFFFF">
                  <a:alpha val="0"/>
                </a:srgbClr>
              </a:clrTo>
            </a:clrChange>
          </a:blip>
          <a:srcRect l="20498" t="18750" r="21523" b="8333"/>
          <a:stretch>
            <a:fillRect/>
          </a:stretch>
        </p:blipFill>
        <p:spPr bwMode="auto">
          <a:xfrm>
            <a:off x="-16329" y="0"/>
            <a:ext cx="9160329" cy="6858000"/>
          </a:xfrm>
          <a:prstGeom prst="rect">
            <a:avLst/>
          </a:prstGeom>
          <a:noFill/>
          <a:ln w="9525">
            <a:noFill/>
            <a:miter lim="800000"/>
            <a:headEnd/>
            <a:tailEnd/>
          </a:ln>
        </p:spPr>
      </p:pic>
    </p:spTree>
    <p:extLst>
      <p:ext uri="{BB962C8B-B14F-4D97-AF65-F5344CB8AC3E}">
        <p14:creationId xmlns:p14="http://schemas.microsoft.com/office/powerpoint/2010/main" val="747664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p:cNvSpPr>
            <a:spLocks noGrp="1"/>
          </p:cNvSpPr>
          <p:nvPr>
            <p:ph type="title"/>
          </p:nvPr>
        </p:nvSpPr>
        <p:spPr/>
        <p:txBody>
          <a:bodyPr/>
          <a:lstStyle/>
          <a:p>
            <a:r>
              <a:rPr lang="en-US" dirty="0" smtClean="0"/>
              <a:t>Governance Council</a:t>
            </a:r>
            <a:endParaRPr lang="en-US" dirty="0"/>
          </a:p>
        </p:txBody>
      </p:sp>
      <p:grpSp>
        <p:nvGrpSpPr>
          <p:cNvPr id="4" name="Group 3" descr="This slide shows a picture of the Governance Council. It is presented through a pyramid that is split into two sections. At the bottom of the Pyramid is the Data Management Committee, which includes a Research Panel and an External Stakeholders Panel. This part of the pyramid also includes Program Managers and IT and Data Staff. At the top of the pyramid is the Data Policy Committee, which includes an External Stakeholders Panel. This part of the pyramid includes the Secretary of DHHS or Designee, the Superintendent of NCDPI or Designee, the President of NCPC or Designee, the Division Directors of DHHS, the Director of Office of Early Learning NCPDI, and the Director of the HS Collab Office and agency representatives."/>
          <p:cNvGrpSpPr/>
          <p:nvPr/>
        </p:nvGrpSpPr>
        <p:grpSpPr>
          <a:xfrm>
            <a:off x="228600" y="1219200"/>
            <a:ext cx="7936758" cy="5410199"/>
            <a:chOff x="228600" y="1219200"/>
            <a:chExt cx="7936758" cy="5410199"/>
          </a:xfrm>
        </p:grpSpPr>
        <p:graphicFrame>
          <p:nvGraphicFramePr>
            <p:cNvPr id="8" name="Diagram 7"/>
            <p:cNvGraphicFramePr/>
            <p:nvPr>
              <p:extLst>
                <p:ext uri="{D42A27DB-BD31-4B8C-83A1-F6EECF244321}">
                  <p14:modId xmlns:p14="http://schemas.microsoft.com/office/powerpoint/2010/main" val="3877541628"/>
                </p:ext>
              </p:extLst>
            </p:nvPr>
          </p:nvGraphicFramePr>
          <p:xfrm>
            <a:off x="1066800" y="1219200"/>
            <a:ext cx="7098558" cy="541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descr="&quot; &quot;"/>
            <p:cNvGrpSpPr/>
            <p:nvPr/>
          </p:nvGrpSpPr>
          <p:grpSpPr>
            <a:xfrm>
              <a:off x="228600" y="2362200"/>
              <a:ext cx="2514600" cy="3048000"/>
              <a:chOff x="228600" y="2362200"/>
              <a:chExt cx="2514600" cy="3048000"/>
            </a:xfrm>
          </p:grpSpPr>
          <p:sp>
            <p:nvSpPr>
              <p:cNvPr id="7" name="Text Box 22"/>
              <p:cNvSpPr txBox="1"/>
              <p:nvPr/>
            </p:nvSpPr>
            <p:spPr>
              <a:xfrm flipH="1">
                <a:off x="228600" y="4572000"/>
                <a:ext cx="1295400" cy="838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Research Panel</a:t>
                </a:r>
                <a:endParaRPr lang="en-US" dirty="0">
                  <a:effectLst/>
                  <a:ea typeface="Calibri"/>
                  <a:cs typeface="Times New Roman"/>
                </a:endParaRPr>
              </a:p>
            </p:txBody>
          </p:sp>
          <p:cxnSp>
            <p:nvCxnSpPr>
              <p:cNvPr id="9" name="AutoShape 2"/>
              <p:cNvCxnSpPr>
                <a:cxnSpLocks noChangeShapeType="1"/>
              </p:cNvCxnSpPr>
              <p:nvPr/>
            </p:nvCxnSpPr>
            <p:spPr bwMode="auto">
              <a:xfrm>
                <a:off x="1676400" y="2743200"/>
                <a:ext cx="1066800" cy="0"/>
              </a:xfrm>
              <a:prstGeom prst="straightConnector1">
                <a:avLst/>
              </a:prstGeom>
              <a:noFill/>
              <a:ln w="9525">
                <a:solidFill>
                  <a:srgbClr val="000000"/>
                </a:solidFill>
                <a:round/>
                <a:headEnd/>
                <a:tailEnd type="triangle" w="med" len="med"/>
              </a:ln>
            </p:spPr>
          </p:cxnSp>
          <p:cxnSp>
            <p:nvCxnSpPr>
              <p:cNvPr id="10" name="AutoShape 2"/>
              <p:cNvCxnSpPr>
                <a:cxnSpLocks noChangeShapeType="1"/>
              </p:cNvCxnSpPr>
              <p:nvPr/>
            </p:nvCxnSpPr>
            <p:spPr bwMode="auto">
              <a:xfrm>
                <a:off x="1066800" y="3200400"/>
                <a:ext cx="914400" cy="1219200"/>
              </a:xfrm>
              <a:prstGeom prst="straightConnector1">
                <a:avLst/>
              </a:prstGeom>
              <a:noFill/>
              <a:ln w="9525">
                <a:solidFill>
                  <a:srgbClr val="000000"/>
                </a:solidFill>
                <a:round/>
                <a:headEnd/>
                <a:tailEnd type="triangle" w="med" len="med"/>
              </a:ln>
            </p:spPr>
          </p:cxnSp>
          <p:cxnSp>
            <p:nvCxnSpPr>
              <p:cNvPr id="11" name="AutoShape 2"/>
              <p:cNvCxnSpPr>
                <a:cxnSpLocks noChangeShapeType="1"/>
              </p:cNvCxnSpPr>
              <p:nvPr/>
            </p:nvCxnSpPr>
            <p:spPr bwMode="auto">
              <a:xfrm>
                <a:off x="1524000" y="4876800"/>
                <a:ext cx="304800" cy="0"/>
              </a:xfrm>
              <a:prstGeom prst="straightConnector1">
                <a:avLst/>
              </a:prstGeom>
              <a:noFill/>
              <a:ln w="9525">
                <a:solidFill>
                  <a:srgbClr val="000000"/>
                </a:solidFill>
                <a:round/>
                <a:headEnd/>
                <a:tailEnd type="triangle" w="med" len="med"/>
              </a:ln>
            </p:spPr>
          </p:cxnSp>
          <p:sp>
            <p:nvSpPr>
              <p:cNvPr id="6" name="Text Box 22"/>
              <p:cNvSpPr txBox="1"/>
              <p:nvPr/>
            </p:nvSpPr>
            <p:spPr>
              <a:xfrm flipH="1">
                <a:off x="228600" y="2362200"/>
                <a:ext cx="1447800" cy="99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External Stakeholders Panel </a:t>
                </a:r>
                <a:endParaRPr lang="en-US" dirty="0">
                  <a:effectLst/>
                  <a:ea typeface="Calibri"/>
                  <a:cs typeface="Times New Roman"/>
                </a:endParaRPr>
              </a:p>
            </p:txBody>
          </p:sp>
        </p:grpSp>
      </p:grpSp>
    </p:spTree>
    <p:extLst>
      <p:ext uri="{BB962C8B-B14F-4D97-AF65-F5344CB8AC3E}">
        <p14:creationId xmlns:p14="http://schemas.microsoft.com/office/powerpoint/2010/main" val="3873956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p:cNvSpPr>
            <a:spLocks noGrp="1"/>
          </p:cNvSpPr>
          <p:nvPr>
            <p:ph type="title"/>
          </p:nvPr>
        </p:nvSpPr>
        <p:spPr/>
        <p:txBody>
          <a:bodyPr/>
          <a:lstStyle/>
          <a:p>
            <a:r>
              <a:rPr lang="en-US" dirty="0" smtClean="0"/>
              <a:t>Policy Committee responsible for:</a:t>
            </a:r>
            <a:endParaRPr lang="en-US" dirty="0"/>
          </a:p>
        </p:txBody>
      </p:sp>
      <p:sp>
        <p:nvSpPr>
          <p:cNvPr id="2" name="Content Placeholder 1"/>
          <p:cNvSpPr>
            <a:spLocks noGrp="1"/>
          </p:cNvSpPr>
          <p:nvPr>
            <p:ph idx="1"/>
          </p:nvPr>
        </p:nvSpPr>
        <p:spPr/>
        <p:txBody>
          <a:bodyPr/>
          <a:lstStyle/>
          <a:p>
            <a:r>
              <a:rPr lang="en-US" dirty="0"/>
              <a:t>Decisions regarding governance policies</a:t>
            </a:r>
          </a:p>
          <a:p>
            <a:r>
              <a:rPr lang="en-US" dirty="0"/>
              <a:t>Decisions based on recommendations for current and future data use, analyses, and reporting</a:t>
            </a:r>
          </a:p>
          <a:p>
            <a:r>
              <a:rPr lang="en-US" dirty="0"/>
              <a:t>Compliance of state and federal data governance policies and standards</a:t>
            </a:r>
          </a:p>
          <a:p>
            <a:r>
              <a:rPr lang="en-US" dirty="0"/>
              <a:t>Resolves any conflicts, or pertinent issues</a:t>
            </a:r>
          </a:p>
          <a:p>
            <a:r>
              <a:rPr lang="en-US" dirty="0"/>
              <a:t>Policies for including additional programs and systems into NC ECIDS</a:t>
            </a:r>
          </a:p>
        </p:txBody>
      </p:sp>
    </p:spTree>
    <p:extLst>
      <p:ext uri="{BB962C8B-B14F-4D97-AF65-F5344CB8AC3E}">
        <p14:creationId xmlns:p14="http://schemas.microsoft.com/office/powerpoint/2010/main" val="4106724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p:cNvSpPr>
            <a:spLocks noGrp="1"/>
          </p:cNvSpPr>
          <p:nvPr>
            <p:ph type="title"/>
          </p:nvPr>
        </p:nvSpPr>
        <p:spPr/>
        <p:txBody>
          <a:bodyPr>
            <a:normAutofit fontScale="90000"/>
          </a:bodyPr>
          <a:lstStyle/>
          <a:p>
            <a:r>
              <a:rPr lang="en-US" dirty="0" smtClean="0"/>
              <a:t>Data Management Committee responsible for:</a:t>
            </a:r>
            <a:endParaRPr lang="en-US" dirty="0"/>
          </a:p>
        </p:txBody>
      </p:sp>
      <p:sp>
        <p:nvSpPr>
          <p:cNvPr id="2" name="Content Placeholder 1"/>
          <p:cNvSpPr>
            <a:spLocks noGrp="1"/>
          </p:cNvSpPr>
          <p:nvPr>
            <p:ph idx="1"/>
          </p:nvPr>
        </p:nvSpPr>
        <p:spPr/>
        <p:txBody>
          <a:bodyPr/>
          <a:lstStyle/>
          <a:p>
            <a:r>
              <a:rPr lang="en-US" sz="2400" dirty="0"/>
              <a:t>Data elements to be included in NC ECIDS</a:t>
            </a:r>
          </a:p>
          <a:p>
            <a:r>
              <a:rPr lang="en-US" sz="2400" dirty="0"/>
              <a:t>Addressing and resolving issues that arise on data request process</a:t>
            </a:r>
          </a:p>
          <a:p>
            <a:r>
              <a:rPr lang="en-US" sz="2400" dirty="0"/>
              <a:t>Approves and signs off on data requests</a:t>
            </a:r>
          </a:p>
          <a:p>
            <a:r>
              <a:rPr lang="en-US" sz="2400" dirty="0"/>
              <a:t>Recommends current and future data use, analyses, and reporting</a:t>
            </a:r>
          </a:p>
          <a:p>
            <a:r>
              <a:rPr lang="en-US" sz="2400" dirty="0"/>
              <a:t>Reviews and recommends issues to be forwarded to and resolved by the Policy Committee</a:t>
            </a:r>
          </a:p>
          <a:p>
            <a:r>
              <a:rPr lang="en-US" sz="2400" i="1" dirty="0"/>
              <a:t>Program Manager from Key Participating Agencies and Programs is voting member on Council; can bring an IT or data person to sit in on </a:t>
            </a:r>
            <a:r>
              <a:rPr lang="en-US" sz="2400" i="1" dirty="0" smtClean="0"/>
              <a:t>meetings</a:t>
            </a:r>
            <a:endParaRPr lang="en-US" sz="2400" i="1" dirty="0"/>
          </a:p>
        </p:txBody>
      </p:sp>
    </p:spTree>
    <p:extLst>
      <p:ext uri="{BB962C8B-B14F-4D97-AF65-F5344CB8AC3E}">
        <p14:creationId xmlns:p14="http://schemas.microsoft.com/office/powerpoint/2010/main" val="3057699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p:cNvSpPr>
            <a:spLocks noGrp="1"/>
          </p:cNvSpPr>
          <p:nvPr>
            <p:ph type="title"/>
          </p:nvPr>
        </p:nvSpPr>
        <p:spPr/>
        <p:txBody>
          <a:bodyPr/>
          <a:lstStyle/>
          <a:p>
            <a:r>
              <a:rPr lang="en-US" dirty="0" smtClean="0"/>
              <a:t>Reports &amp; Data Requests</a:t>
            </a:r>
            <a:endParaRPr lang="en-US" dirty="0"/>
          </a:p>
        </p:txBody>
      </p:sp>
      <p:sp>
        <p:nvSpPr>
          <p:cNvPr id="2" name="Content Placeholder 1"/>
          <p:cNvSpPr>
            <a:spLocks noGrp="1"/>
          </p:cNvSpPr>
          <p:nvPr>
            <p:ph idx="1"/>
          </p:nvPr>
        </p:nvSpPr>
        <p:spPr>
          <a:xfrm>
            <a:off x="457200" y="1600200"/>
            <a:ext cx="8229600" cy="4267199"/>
          </a:xfrm>
        </p:spPr>
        <p:txBody>
          <a:bodyPr/>
          <a:lstStyle/>
          <a:p>
            <a:pPr marL="342900" lvl="1" indent="-342900">
              <a:buBlip>
                <a:blip r:embed="rId2"/>
              </a:buBlip>
            </a:pPr>
            <a:r>
              <a:rPr lang="en-US" sz="2600" b="1" dirty="0" smtClean="0"/>
              <a:t>Standard Reports</a:t>
            </a:r>
            <a:r>
              <a:rPr lang="en-US" sz="2600" dirty="0" smtClean="0"/>
              <a:t>: </a:t>
            </a:r>
            <a:r>
              <a:rPr lang="en-US" sz="2600" b="1" dirty="0" smtClean="0"/>
              <a:t>Aggregate level, produced on specified timeline, content determined by Governance Council, available to public on NC ECIDS website</a:t>
            </a:r>
            <a:endParaRPr lang="en-US" sz="2600" b="1" dirty="0"/>
          </a:p>
          <a:p>
            <a:pPr marL="342900" lvl="1" indent="-342900">
              <a:buBlip>
                <a:blip r:embed="rId2"/>
              </a:buBlip>
            </a:pPr>
            <a:r>
              <a:rPr lang="en-US" sz="2600" b="1" dirty="0" smtClean="0"/>
              <a:t>Query Reports</a:t>
            </a:r>
            <a:r>
              <a:rPr lang="en-US" sz="2600" dirty="0" smtClean="0"/>
              <a:t>: </a:t>
            </a:r>
            <a:r>
              <a:rPr lang="en-US" sz="2600" b="1" dirty="0" smtClean="0"/>
              <a:t>Aggregate level, produced on demand by segmenting the standard report data to create a customized report, available to public on NC ECIDS website</a:t>
            </a:r>
            <a:endParaRPr lang="en-US" sz="2600" b="1" dirty="0"/>
          </a:p>
          <a:p>
            <a:pPr marL="342900" lvl="1" indent="-342900">
              <a:buBlip>
                <a:blip r:embed="rId2"/>
              </a:buBlip>
            </a:pPr>
            <a:r>
              <a:rPr lang="en-US" sz="2600" b="1" dirty="0" smtClean="0"/>
              <a:t>Data Reports: An approved data request by researcher for specific data elements in the programs of interest to be used to conduct more detailed analyses</a:t>
            </a:r>
            <a:endParaRPr lang="en-US" sz="2600" dirty="0"/>
          </a:p>
        </p:txBody>
      </p:sp>
    </p:spTree>
    <p:extLst>
      <p:ext uri="{BB962C8B-B14F-4D97-AF65-F5344CB8AC3E}">
        <p14:creationId xmlns:p14="http://schemas.microsoft.com/office/powerpoint/2010/main" val="367804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39</a:t>
            </a:fld>
            <a:endParaRPr lang="en-US" dirty="0"/>
          </a:p>
        </p:txBody>
      </p:sp>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9" name="Table 8" descr="this is a table of the project timeline by activity description and date"/>
          <p:cNvGraphicFramePr>
            <a:graphicFrameLocks noGrp="1"/>
          </p:cNvGraphicFramePr>
          <p:nvPr>
            <p:extLst>
              <p:ext uri="{D42A27DB-BD31-4B8C-83A1-F6EECF244321}">
                <p14:modId xmlns:p14="http://schemas.microsoft.com/office/powerpoint/2010/main" val="556485346"/>
              </p:ext>
            </p:extLst>
          </p:nvPr>
        </p:nvGraphicFramePr>
        <p:xfrm>
          <a:off x="457200" y="1676400"/>
          <a:ext cx="8229600" cy="4355797"/>
        </p:xfrm>
        <a:graphic>
          <a:graphicData uri="http://schemas.openxmlformats.org/drawingml/2006/table">
            <a:tbl>
              <a:tblPr firstRow="1" bandRow="1">
                <a:tableStyleId>{ED083AE6-46FA-4A59-8FB0-9F97EB10719F}</a:tableStyleId>
              </a:tblPr>
              <a:tblGrid>
                <a:gridCol w="6351103"/>
                <a:gridCol w="1878497"/>
              </a:tblGrid>
              <a:tr h="456018">
                <a:tc>
                  <a:txBody>
                    <a:bodyPr/>
                    <a:lstStyle/>
                    <a:p>
                      <a:r>
                        <a:rPr lang="en-US" sz="1400" dirty="0" smtClean="0">
                          <a:latin typeface="Arial" pitchFamily="34" charset="0"/>
                          <a:cs typeface="Arial" pitchFamily="34" charset="0"/>
                        </a:rPr>
                        <a:t>Activity</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Description</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When</a:t>
                      </a:r>
                      <a:endParaRPr lang="en-US" sz="1400" dirty="0">
                        <a:latin typeface="Arial" pitchFamily="34" charset="0"/>
                        <a:cs typeface="Arial" pitchFamily="34" charset="0"/>
                      </a:endParaRPr>
                    </a:p>
                  </a:txBody>
                  <a:tcPr/>
                </a:tc>
              </a:tr>
              <a:tr h="456018">
                <a:tc>
                  <a:txBody>
                    <a:bodyPr/>
                    <a:lstStyle/>
                    <a:p>
                      <a:r>
                        <a:rPr lang="en-US" sz="1400" baseline="0" dirty="0" smtClean="0">
                          <a:latin typeface="Arial" pitchFamily="34" charset="0"/>
                          <a:cs typeface="Arial" pitchFamily="34" charset="0"/>
                        </a:rPr>
                        <a:t>Server Infrastructure setup for ECIDS</a:t>
                      </a:r>
                      <a:endParaRPr lang="en-US" sz="1400" dirty="0">
                        <a:solidFill>
                          <a:srgbClr val="00B050"/>
                        </a:solidFill>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b="0" dirty="0" smtClean="0">
                          <a:solidFill>
                            <a:schemeClr val="tx1"/>
                          </a:solidFill>
                          <a:latin typeface="Arial" pitchFamily="34" charset="0"/>
                          <a:cs typeface="Arial" pitchFamily="34" charset="0"/>
                        </a:rPr>
                        <a:t>Aug 2014</a:t>
                      </a:r>
                      <a:endParaRPr lang="en-US" sz="1400" b="0" dirty="0">
                        <a:solidFill>
                          <a:schemeClr val="tx1"/>
                        </a:solidFill>
                        <a:latin typeface="Arial" pitchFamily="34" charset="0"/>
                        <a:cs typeface="Arial" pitchFamily="34" charset="0"/>
                      </a:endParaRPr>
                    </a:p>
                  </a:txBody>
                  <a:tcPr>
                    <a:solidFill>
                      <a:schemeClr val="accent4">
                        <a:lumMod val="60000"/>
                        <a:lumOff val="40000"/>
                        <a:alpha val="20000"/>
                      </a:schemeClr>
                    </a:solidFill>
                  </a:tcPr>
                </a:tc>
              </a:tr>
              <a:tr h="456018">
                <a:tc>
                  <a:txBody>
                    <a:bodyPr/>
                    <a:lstStyle/>
                    <a:p>
                      <a:r>
                        <a:rPr lang="en-US" sz="1400" dirty="0" smtClean="0">
                          <a:latin typeface="Arial" pitchFamily="34" charset="0"/>
                          <a:cs typeface="Arial" pitchFamily="34" charset="0"/>
                        </a:rPr>
                        <a:t>Continued Governance Council meetings</a:t>
                      </a:r>
                      <a:endParaRPr lang="en-US" sz="1400" dirty="0">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dirty="0" smtClean="0">
                          <a:latin typeface="Arial" pitchFamily="34" charset="0"/>
                          <a:cs typeface="Arial" pitchFamily="34" charset="0"/>
                        </a:rPr>
                        <a:t>Sept  &amp; Oct 2014</a:t>
                      </a:r>
                      <a:endParaRPr lang="en-US" sz="1400" dirty="0">
                        <a:latin typeface="Arial" pitchFamily="34" charset="0"/>
                        <a:cs typeface="Arial" pitchFamily="34" charset="0"/>
                      </a:endParaRPr>
                    </a:p>
                  </a:txBody>
                  <a:tcPr>
                    <a:solidFill>
                      <a:schemeClr val="accent4">
                        <a:lumMod val="60000"/>
                        <a:lumOff val="40000"/>
                        <a:alpha val="20000"/>
                      </a:schemeClr>
                    </a:solidFill>
                  </a:tcPr>
                </a:tc>
              </a:tr>
              <a:tr h="637173">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MOA, Agency</a:t>
                      </a:r>
                      <a:r>
                        <a:rPr lang="en-US" sz="1400" baseline="0" dirty="0" smtClean="0">
                          <a:latin typeface="Arial" pitchFamily="34" charset="0"/>
                          <a:cs typeface="Arial" pitchFamily="34" charset="0"/>
                        </a:rPr>
                        <a:t> Addendums and Data Use Agreement sent to agencies for signing and review</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Oct 2014</a:t>
                      </a:r>
                      <a:endParaRPr lang="en-US" sz="1400" dirty="0">
                        <a:latin typeface="Arial" pitchFamily="34" charset="0"/>
                        <a:cs typeface="Arial" pitchFamily="34" charset="0"/>
                      </a:endParaRPr>
                    </a:p>
                  </a:txBody>
                  <a:tcPr>
                    <a:solidFill>
                      <a:schemeClr val="accent4">
                        <a:lumMod val="20000"/>
                        <a:lumOff val="80000"/>
                      </a:schemeClr>
                    </a:solidFill>
                  </a:tcPr>
                </a:tc>
              </a:tr>
              <a:tr h="526498">
                <a:tc>
                  <a:txBody>
                    <a:bodyPr/>
                    <a:lstStyle/>
                    <a:p>
                      <a:r>
                        <a:rPr lang="en-US" sz="1400" baseline="0" dirty="0" smtClean="0">
                          <a:latin typeface="Arial" pitchFamily="34" charset="0"/>
                          <a:cs typeface="Arial" pitchFamily="34" charset="0"/>
                        </a:rPr>
                        <a:t>Development cycle for application using AGILE methodology, including development of NC ECIDS website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Oct/Nov</a:t>
                      </a:r>
                      <a:r>
                        <a:rPr lang="en-US" sz="1400" baseline="0" dirty="0" smtClean="0">
                          <a:latin typeface="Arial" pitchFamily="34" charset="0"/>
                          <a:cs typeface="Arial" pitchFamily="34" charset="0"/>
                        </a:rPr>
                        <a:t> 2014</a:t>
                      </a:r>
                      <a:endParaRPr lang="en-US" sz="1400" dirty="0">
                        <a:latin typeface="Arial" pitchFamily="34" charset="0"/>
                        <a:cs typeface="Arial" pitchFamily="34" charset="0"/>
                      </a:endParaRPr>
                    </a:p>
                  </a:txBody>
                  <a:tcPr/>
                </a:tc>
              </a:tr>
              <a:tr h="456018">
                <a:tc>
                  <a:txBody>
                    <a:bodyPr/>
                    <a:lstStyle/>
                    <a:p>
                      <a:r>
                        <a:rPr lang="en-US" sz="1400" dirty="0" smtClean="0">
                          <a:latin typeface="Arial" pitchFamily="34" charset="0"/>
                          <a:cs typeface="Arial" pitchFamily="34" charset="0"/>
                        </a:rPr>
                        <a:t>Initial pre-production application deployed,</a:t>
                      </a:r>
                      <a:r>
                        <a:rPr lang="en-US" sz="1400" baseline="0" dirty="0" smtClean="0">
                          <a:latin typeface="Arial" pitchFamily="34" charset="0"/>
                          <a:cs typeface="Arial" pitchFamily="34" charset="0"/>
                        </a:rPr>
                        <a:t> initial standard reports produced</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Jun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MOA signed by all agencies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Jul 2015</a:t>
                      </a:r>
                      <a:endParaRPr lang="en-US" sz="1400" dirty="0">
                        <a:latin typeface="Arial" pitchFamily="34" charset="0"/>
                        <a:cs typeface="Arial" pitchFamily="34" charset="0"/>
                      </a:endParaRPr>
                    </a:p>
                  </a:txBody>
                  <a:tcPr>
                    <a:solidFill>
                      <a:schemeClr val="bg1">
                        <a:alpha val="20000"/>
                      </a:schemeClr>
                    </a:solidFill>
                  </a:tcPr>
                </a:tc>
              </a:tr>
              <a:tr h="456018">
                <a:tc>
                  <a:txBody>
                    <a:bodyPr/>
                    <a:lstStyle/>
                    <a:p>
                      <a:r>
                        <a:rPr lang="en-US" sz="1400" dirty="0" smtClean="0">
                          <a:latin typeface="Arial" pitchFamily="34" charset="0"/>
                          <a:cs typeface="Arial" pitchFamily="34" charset="0"/>
                        </a:rPr>
                        <a:t>Production</a:t>
                      </a:r>
                      <a:r>
                        <a:rPr lang="en-US" sz="1400" baseline="0" dirty="0" smtClean="0">
                          <a:latin typeface="Arial" pitchFamily="34" charset="0"/>
                          <a:cs typeface="Arial" pitchFamily="34" charset="0"/>
                        </a:rPr>
                        <a:t> 4-week Iteration Cycles Continue</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baseline="0" dirty="0" smtClean="0">
                          <a:latin typeface="Arial" pitchFamily="34" charset="0"/>
                          <a:cs typeface="Arial" pitchFamily="34" charset="0"/>
                        </a:rPr>
                        <a:t>Grant-funded ECIDS project complete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411072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p:txBody>
          <a:bodyPr/>
          <a:lstStyle/>
          <a:p>
            <a:r>
              <a:rPr lang="en-US" dirty="0" smtClean="0"/>
              <a:t>Audience Poll</a:t>
            </a:r>
            <a:endParaRPr lang="en-US" dirty="0"/>
          </a:p>
        </p:txBody>
      </p:sp>
      <p:sp>
        <p:nvSpPr>
          <p:cNvPr id="2" name="Content Placeholder 1"/>
          <p:cNvSpPr>
            <a:spLocks noGrp="1"/>
          </p:cNvSpPr>
          <p:nvPr>
            <p:ph idx="1"/>
          </p:nvPr>
        </p:nvSpPr>
        <p:spPr/>
        <p:txBody>
          <a:bodyPr/>
          <a:lstStyle/>
          <a:p>
            <a:r>
              <a:rPr lang="en-US" dirty="0" smtClean="0"/>
              <a:t>Involvement in early childhood and/or longitudinal data system?</a:t>
            </a:r>
          </a:p>
          <a:p>
            <a:pPr lvl="1"/>
            <a:r>
              <a:rPr lang="en-US" dirty="0" smtClean="0"/>
              <a:t>No, not in my lifetime</a:t>
            </a:r>
          </a:p>
          <a:p>
            <a:pPr lvl="1"/>
            <a:r>
              <a:rPr lang="en-US" dirty="0" smtClean="0"/>
              <a:t>Thinking about it</a:t>
            </a:r>
          </a:p>
          <a:p>
            <a:pPr lvl="1"/>
            <a:r>
              <a:rPr lang="en-US" dirty="0" smtClean="0"/>
              <a:t>Just getting started </a:t>
            </a:r>
          </a:p>
          <a:p>
            <a:pPr lvl="1"/>
            <a:r>
              <a:rPr lang="en-US" dirty="0" smtClean="0"/>
              <a:t>Well underway</a:t>
            </a:r>
          </a:p>
          <a:p>
            <a:pPr lvl="1"/>
            <a:r>
              <a:rPr lang="en-US" dirty="0" smtClean="0"/>
              <a:t>In the homestretch</a:t>
            </a:r>
            <a:endParaRPr lang="en-US" dirty="0"/>
          </a:p>
        </p:txBody>
      </p:sp>
    </p:spTree>
    <p:extLst>
      <p:ext uri="{BB962C8B-B14F-4D97-AF65-F5344CB8AC3E}">
        <p14:creationId xmlns:p14="http://schemas.microsoft.com/office/powerpoint/2010/main" val="179630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normAutofit/>
          </a:bodyPr>
          <a:lstStyle/>
          <a:p>
            <a:r>
              <a:rPr lang="en-US" sz="3400" dirty="0" smtClean="0"/>
              <a:t>Agency Memorandum of Agreement</a:t>
            </a:r>
            <a:endParaRPr lang="en-US" sz="3400" dirty="0"/>
          </a:p>
        </p:txBody>
      </p:sp>
      <p:sp>
        <p:nvSpPr>
          <p:cNvPr id="2" name="Content Placeholder 1"/>
          <p:cNvSpPr>
            <a:spLocks noGrp="1"/>
          </p:cNvSpPr>
          <p:nvPr>
            <p:ph idx="1"/>
          </p:nvPr>
        </p:nvSpPr>
        <p:spPr/>
        <p:txBody>
          <a:bodyPr/>
          <a:lstStyle/>
          <a:p>
            <a:r>
              <a:rPr lang="en-US" dirty="0"/>
              <a:t>NC ECIDS will have an agency-level MOA which will outline the data sharing </a:t>
            </a:r>
            <a:r>
              <a:rPr lang="en-US" dirty="0" smtClean="0"/>
              <a:t>agreement between </a:t>
            </a:r>
            <a:r>
              <a:rPr lang="en-US" dirty="0"/>
              <a:t>the key participating agencies (</a:t>
            </a:r>
            <a:r>
              <a:rPr lang="en-US" dirty="0" smtClean="0"/>
              <a:t>KPA)</a:t>
            </a:r>
            <a:endParaRPr lang="en-US" dirty="0"/>
          </a:p>
          <a:p>
            <a:pPr>
              <a:buNone/>
            </a:pPr>
            <a:endParaRPr lang="en-US" dirty="0"/>
          </a:p>
          <a:p>
            <a:r>
              <a:rPr lang="en-US" dirty="0"/>
              <a:t>Then each KPA will have appendices to the MOA that will outline the programs and specific data elements to be included in NC ECIDS.</a:t>
            </a:r>
          </a:p>
        </p:txBody>
      </p:sp>
    </p:spTree>
    <p:extLst>
      <p:ext uri="{BB962C8B-B14F-4D97-AF65-F5344CB8AC3E}">
        <p14:creationId xmlns:p14="http://schemas.microsoft.com/office/powerpoint/2010/main" val="218538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2" name="Content Placeholder 1"/>
          <p:cNvSpPr>
            <a:spLocks noGrp="1"/>
          </p:cNvSpPr>
          <p:nvPr>
            <p:ph idx="1"/>
          </p:nvPr>
        </p:nvSpPr>
        <p:spPr/>
        <p:txBody>
          <a:bodyPr/>
          <a:lstStyle/>
          <a:p>
            <a:r>
              <a:rPr lang="en-US" dirty="0" smtClean="0"/>
              <a:t>Assignment of unique identifiers</a:t>
            </a:r>
            <a:endParaRPr lang="en-US" dirty="0"/>
          </a:p>
          <a:p>
            <a:r>
              <a:rPr lang="en-US" dirty="0" smtClean="0"/>
              <a:t>Authoritative Sources</a:t>
            </a:r>
            <a:endParaRPr lang="en-US" dirty="0"/>
          </a:p>
          <a:p>
            <a:r>
              <a:rPr lang="en-US" dirty="0"/>
              <a:t>Resources for ongoing system management/help desk</a:t>
            </a:r>
          </a:p>
          <a:p>
            <a:r>
              <a:rPr lang="en-US" dirty="0"/>
              <a:t>Data sharing agreements with </a:t>
            </a:r>
            <a:r>
              <a:rPr lang="en-US" dirty="0" smtClean="0"/>
              <a:t>agencies and data requesters</a:t>
            </a:r>
            <a:endParaRPr lang="en-US" dirty="0"/>
          </a:p>
          <a:p>
            <a:r>
              <a:rPr lang="en-US" dirty="0"/>
              <a:t>Specific linkages to P20W</a:t>
            </a:r>
          </a:p>
          <a:p>
            <a:r>
              <a:rPr lang="en-US" dirty="0" smtClean="0"/>
              <a:t>Other participating agencies</a:t>
            </a:r>
            <a:endParaRPr lang="en-US" dirty="0"/>
          </a:p>
        </p:txBody>
      </p:sp>
      <p:sp>
        <p:nvSpPr>
          <p:cNvPr id="3" name="Title 2"/>
          <p:cNvSpPr>
            <a:spLocks noGrp="1"/>
          </p:cNvSpPr>
          <p:nvPr>
            <p:ph type="title"/>
          </p:nvPr>
        </p:nvSpPr>
        <p:spPr/>
        <p:txBody>
          <a:bodyPr>
            <a:normAutofit/>
          </a:bodyPr>
          <a:lstStyle/>
          <a:p>
            <a:pPr algn="ctr"/>
            <a:r>
              <a:rPr lang="en-US" sz="3400" dirty="0" smtClean="0"/>
              <a:t>“Under Construction”</a:t>
            </a:r>
            <a:endParaRPr lang="en-US" sz="3400" dirty="0"/>
          </a:p>
        </p:txBody>
      </p:sp>
    </p:spTree>
    <p:extLst>
      <p:ext uri="{BB962C8B-B14F-4D97-AF65-F5344CB8AC3E}">
        <p14:creationId xmlns:p14="http://schemas.microsoft.com/office/powerpoint/2010/main" val="2322866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pic>
        <p:nvPicPr>
          <p:cNvPr id="2051" name="Picture 3"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7428"/>
            <a:ext cx="6324600" cy="45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9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
        <p:nvSpPr>
          <p:cNvPr id="3" name="Title 2"/>
          <p:cNvSpPr>
            <a:spLocks noGrp="1"/>
          </p:cNvSpPr>
          <p:nvPr>
            <p:ph type="title"/>
          </p:nvPr>
        </p:nvSpPr>
        <p:spPr/>
        <p:txBody>
          <a:bodyPr/>
          <a:lstStyle/>
          <a:p>
            <a:r>
              <a:rPr lang="en-US" dirty="0" smtClean="0"/>
              <a:t>Issues for Discussion</a:t>
            </a:r>
            <a:endParaRPr lang="en-US" dirty="0"/>
          </a:p>
        </p:txBody>
      </p:sp>
      <p:sp>
        <p:nvSpPr>
          <p:cNvPr id="2" name="Content Placeholder 1"/>
          <p:cNvSpPr>
            <a:spLocks noGrp="1"/>
          </p:cNvSpPr>
          <p:nvPr>
            <p:ph idx="1"/>
          </p:nvPr>
        </p:nvSpPr>
        <p:spPr/>
        <p:txBody>
          <a:bodyPr/>
          <a:lstStyle/>
          <a:p>
            <a:r>
              <a:rPr lang="en-US" dirty="0"/>
              <a:t>Assignment of unique identifiers</a:t>
            </a:r>
          </a:p>
          <a:p>
            <a:r>
              <a:rPr lang="en-US" dirty="0"/>
              <a:t>Participating agencies – decisions about programs in and out of scope</a:t>
            </a:r>
          </a:p>
          <a:p>
            <a:r>
              <a:rPr lang="en-US" dirty="0"/>
              <a:t>Data governance (and authoritative sources)</a:t>
            </a:r>
          </a:p>
          <a:p>
            <a:r>
              <a:rPr lang="en-US" dirty="0"/>
              <a:t>Data sharing agreements – with </a:t>
            </a:r>
            <a:r>
              <a:rPr lang="en-US" dirty="0" smtClean="0"/>
              <a:t>agencies/requesters</a:t>
            </a:r>
            <a:endParaRPr lang="en-US" dirty="0"/>
          </a:p>
          <a:p>
            <a:r>
              <a:rPr lang="en-US" dirty="0"/>
              <a:t>Linkages to P20W</a:t>
            </a:r>
          </a:p>
          <a:p>
            <a:r>
              <a:rPr lang="en-US" dirty="0"/>
              <a:t>Resources for ongoing system management/help </a:t>
            </a:r>
            <a:r>
              <a:rPr lang="en-US" dirty="0" smtClean="0"/>
              <a:t>desk</a:t>
            </a:r>
            <a:endParaRPr lang="en-US" dirty="0"/>
          </a:p>
        </p:txBody>
      </p:sp>
    </p:spTree>
    <p:extLst>
      <p:ext uri="{BB962C8B-B14F-4D97-AF65-F5344CB8AC3E}">
        <p14:creationId xmlns:p14="http://schemas.microsoft.com/office/powerpoint/2010/main" val="300850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Title 2"/>
          <p:cNvSpPr>
            <a:spLocks noGrp="1"/>
          </p:cNvSpPr>
          <p:nvPr>
            <p:ph type="title"/>
          </p:nvPr>
        </p:nvSpPr>
        <p:spPr/>
        <p:txBody>
          <a:bodyPr/>
          <a:lstStyle/>
          <a:p>
            <a:r>
              <a:rPr lang="en-US" dirty="0" smtClean="0"/>
              <a:t>Issues for Discussion (continued)</a:t>
            </a:r>
            <a:endParaRPr lang="en-US" dirty="0"/>
          </a:p>
        </p:txBody>
      </p:sp>
      <p:sp>
        <p:nvSpPr>
          <p:cNvPr id="2" name="Content Placeholder 1"/>
          <p:cNvSpPr>
            <a:spLocks noGrp="1"/>
          </p:cNvSpPr>
          <p:nvPr>
            <p:ph idx="1"/>
          </p:nvPr>
        </p:nvSpPr>
        <p:spPr/>
        <p:txBody>
          <a:bodyPr/>
          <a:lstStyle/>
          <a:p>
            <a:r>
              <a:rPr lang="en-US" dirty="0"/>
              <a:t>Specific linkages to Kindergarten Entry Assessment data</a:t>
            </a:r>
          </a:p>
          <a:p>
            <a:r>
              <a:rPr lang="en-US" dirty="0"/>
              <a:t>Mechanism for districts to report Pre-K data without duplicate data </a:t>
            </a:r>
            <a:r>
              <a:rPr lang="en-US" dirty="0" smtClean="0"/>
              <a:t>entry</a:t>
            </a:r>
            <a:endParaRPr lang="en-US" dirty="0"/>
          </a:p>
        </p:txBody>
      </p:sp>
    </p:spTree>
    <p:extLst>
      <p:ext uri="{BB962C8B-B14F-4D97-AF65-F5344CB8AC3E}">
        <p14:creationId xmlns:p14="http://schemas.microsoft.com/office/powerpoint/2010/main" val="4230209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
        <p:nvSpPr>
          <p:cNvPr id="2" name="Title 1" descr="&quot; &quot;"/>
          <p:cNvSpPr>
            <a:spLocks noGrp="1"/>
          </p:cNvSpPr>
          <p:nvPr>
            <p:ph type="title"/>
          </p:nvPr>
        </p:nvSpPr>
        <p:spPr/>
        <p:txBody>
          <a:bodyPr/>
          <a:lstStyle/>
          <a:p>
            <a:r>
              <a:rPr lang="en-US" dirty="0" smtClean="0"/>
              <a:t>For More on </a:t>
            </a:r>
            <a:r>
              <a:rPr lang="en-US" dirty="0" err="1" smtClean="0"/>
              <a:t>DaSy</a:t>
            </a:r>
            <a:endParaRPr lang="en-US" dirty="0"/>
          </a:p>
        </p:txBody>
      </p:sp>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a:hlinkClick r:id="rId4"/>
              </a:rPr>
              <a:t>DaSyCenter</a:t>
            </a:r>
            <a:r>
              <a:rPr lang="en-US" dirty="0"/>
              <a:t> </a:t>
            </a:r>
            <a:r>
              <a:rPr lang="en-US" dirty="0" smtClean="0"/>
              <a:t> </a:t>
            </a:r>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46</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grpSp>
        <p:nvGrpSpPr>
          <p:cNvPr id="6" name="Group 5" descr="Logos of Ideas That Work, U. S. Department of Education, and T A &amp; D Network"/>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requirements under FERPA?</a:t>
            </a:r>
            <a:endParaRPr lang="en-US" dirty="0"/>
          </a:p>
        </p:txBody>
      </p:sp>
      <p:pic>
        <p:nvPicPr>
          <p:cNvPr id="3" name="Picture 2"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727" y="1828800"/>
            <a:ext cx="5145510" cy="3429000"/>
          </a:xfrm>
          <a:prstGeom prst="rect">
            <a:avLst/>
          </a:prstGeom>
        </p:spPr>
      </p:pic>
    </p:spTree>
    <p:extLst>
      <p:ext uri="{BB962C8B-B14F-4D97-AF65-F5344CB8AC3E}">
        <p14:creationId xmlns:p14="http://schemas.microsoft.com/office/powerpoint/2010/main" val="71757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18325" y="6475413"/>
            <a:ext cx="2133600" cy="365125"/>
          </a:xfrm>
          <a:prstGeom prst="rect">
            <a:avLst/>
          </a:prstGeom>
        </p:spPr>
        <p:txBody>
          <a:bodyPr/>
          <a:lstStyle/>
          <a:p>
            <a:fld id="{8DD74904-08D0-484A-B0A8-D68342D9E06D}" type="slidenum">
              <a:rPr lang="en-US" smtClean="0"/>
              <a:pPr/>
              <a:t>6</a:t>
            </a:fld>
            <a:endParaRPr lang="en-US" dirty="0"/>
          </a:p>
        </p:txBody>
      </p:sp>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a:xfrm>
            <a:off x="384176" y="1344168"/>
            <a:ext cx="8302752" cy="4535424"/>
          </a:xfrm>
        </p:spPr>
        <p:txBody>
          <a:bodyPr/>
          <a:lstStyle/>
          <a:p>
            <a:pPr>
              <a:buSzPct val="100000"/>
            </a:pPr>
            <a:r>
              <a:rPr lang="en-US" sz="2800" dirty="0" smtClean="0">
                <a:solidFill>
                  <a:srgbClr val="000000"/>
                </a:solidFill>
              </a:rPr>
              <a:t>Properly de-identified data can be shared without any FERPA considerations and should be your FIRST option as it limits the risk of unauthorized PII disclosure.</a:t>
            </a:r>
          </a:p>
          <a:p>
            <a:pPr>
              <a:buSzPct val="100000"/>
            </a:pPr>
            <a:r>
              <a:rPr lang="en-US" sz="2800" dirty="0" smtClean="0">
                <a:solidFill>
                  <a:srgbClr val="000000"/>
                </a:solidFill>
              </a:rPr>
              <a:t>In </a:t>
            </a:r>
            <a:r>
              <a:rPr lang="en-US" sz="2800" b="1" i="1" dirty="0" smtClean="0">
                <a:solidFill>
                  <a:srgbClr val="000000"/>
                </a:solidFill>
              </a:rPr>
              <a:t>most </a:t>
            </a:r>
            <a:r>
              <a:rPr lang="en-US" sz="2800" dirty="0" smtClean="0">
                <a:solidFill>
                  <a:srgbClr val="000000"/>
                </a:solidFill>
              </a:rPr>
              <a:t>cases, consent is the best approach for sharing PII with non-profit organizations.</a:t>
            </a:r>
          </a:p>
          <a:p>
            <a:pPr>
              <a:buSzPct val="100000"/>
            </a:pPr>
            <a:r>
              <a:rPr lang="en-US" sz="2800" dirty="0" smtClean="0">
                <a:solidFill>
                  <a:srgbClr val="000000"/>
                </a:solidFill>
              </a:rPr>
              <a:t>Directory Information is often misunderstood.  Opt-out provisions </a:t>
            </a:r>
            <a:r>
              <a:rPr lang="en-US" sz="2800" u="sng" dirty="0" smtClean="0">
                <a:solidFill>
                  <a:srgbClr val="000000"/>
                </a:solidFill>
              </a:rPr>
              <a:t>do not</a:t>
            </a:r>
            <a:r>
              <a:rPr lang="en-US" sz="2800" dirty="0" smtClean="0">
                <a:solidFill>
                  <a:srgbClr val="000000"/>
                </a:solidFill>
              </a:rPr>
              <a:t> prevent data from being shared under the Audit/Evaluation or School Official exceptions.  </a:t>
            </a:r>
            <a:endParaRPr lang="en-US" sz="2800" dirty="0">
              <a:solidFill>
                <a:srgbClr val="000000"/>
              </a:solidFill>
            </a:endParaRPr>
          </a:p>
        </p:txBody>
      </p:sp>
      <p:pic>
        <p:nvPicPr>
          <p:cNvPr id="102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747" y="39437"/>
            <a:ext cx="1417820" cy="141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1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8085499-22F0-4E30-BA6A-ED84175C6FDF}" type="slidenum">
              <a:rPr lang="en-US" smtClean="0"/>
              <a:pPr/>
              <a:t>7</a:t>
            </a:fld>
            <a:endParaRPr lang="en-US" dirty="0"/>
          </a:p>
        </p:txBody>
      </p:sp>
      <p:sp>
        <p:nvSpPr>
          <p:cNvPr id="6" name="Title 5"/>
          <p:cNvSpPr>
            <a:spLocks noGrp="1"/>
          </p:cNvSpPr>
          <p:nvPr>
            <p:ph type="title"/>
          </p:nvPr>
        </p:nvSpPr>
        <p:spPr/>
        <p:txBody>
          <a:bodyPr/>
          <a:lstStyle/>
          <a:p>
            <a:r>
              <a:rPr lang="en-US" dirty="0" smtClean="0"/>
              <a:t>FERPA &amp; IDEA</a:t>
            </a:r>
            <a:endParaRPr lang="en-US" dirty="0"/>
          </a:p>
        </p:txBody>
      </p:sp>
      <p:sp>
        <p:nvSpPr>
          <p:cNvPr id="2" name="Content Placeholder 1"/>
          <p:cNvSpPr>
            <a:spLocks noGrp="1"/>
          </p:cNvSpPr>
          <p:nvPr>
            <p:ph idx="1"/>
          </p:nvPr>
        </p:nvSpPr>
        <p:spPr/>
        <p:txBody>
          <a:bodyPr/>
          <a:lstStyle/>
          <a:p>
            <a:pPr algn="ctr"/>
            <a:r>
              <a:rPr lang="en-US" dirty="0" smtClean="0"/>
              <a:t>Translation of Terms</a:t>
            </a:r>
            <a:endParaRPr lang="en-US" dirty="0"/>
          </a:p>
        </p:txBody>
      </p:sp>
      <p:graphicFrame>
        <p:nvGraphicFramePr>
          <p:cNvPr id="4" name="Table 3" descr="This is table showing the difference in terminology between FERPA and Part C"/>
          <p:cNvGraphicFramePr>
            <a:graphicFrameLocks noGrp="1"/>
          </p:cNvGraphicFramePr>
          <p:nvPr>
            <p:extLst>
              <p:ext uri="{D42A27DB-BD31-4B8C-83A1-F6EECF244321}">
                <p14:modId xmlns:p14="http://schemas.microsoft.com/office/powerpoint/2010/main" val="3679791005"/>
              </p:ext>
            </p:extLst>
          </p:nvPr>
        </p:nvGraphicFramePr>
        <p:xfrm>
          <a:off x="685800" y="2209800"/>
          <a:ext cx="7924799" cy="3817441"/>
        </p:xfrm>
        <a:graphic>
          <a:graphicData uri="http://schemas.openxmlformats.org/drawingml/2006/table">
            <a:tbl>
              <a:tblPr firstRow="1" bandRow="1">
                <a:tableStyleId>{5C22544A-7EE6-4342-B048-85BDC9FD1C3A}</a:tableStyleId>
              </a:tblPr>
              <a:tblGrid>
                <a:gridCol w="3962400"/>
                <a:gridCol w="3962399"/>
              </a:tblGrid>
              <a:tr h="616328">
                <a:tc>
                  <a:txBody>
                    <a:bodyPr/>
                    <a:lstStyle/>
                    <a:p>
                      <a:pPr algn="ctr"/>
                      <a:r>
                        <a:rPr lang="en-US" sz="2800" dirty="0" smtClean="0">
                          <a:solidFill>
                            <a:schemeClr val="bg1"/>
                          </a:solidFill>
                          <a:latin typeface="Arial Narrow" pitchFamily="34" charset="0"/>
                        </a:rPr>
                        <a:t>FERPA</a:t>
                      </a:r>
                      <a:endParaRPr lang="en-US" sz="2800" dirty="0">
                        <a:solidFill>
                          <a:schemeClr val="bg1"/>
                        </a:solidFill>
                        <a:latin typeface="Arial Narrow" pitchFamily="34" charset="0"/>
                      </a:endParaRPr>
                    </a:p>
                  </a:txBody>
                  <a:tcPr/>
                </a:tc>
                <a:tc>
                  <a:txBody>
                    <a:bodyPr/>
                    <a:lstStyle/>
                    <a:p>
                      <a:pPr algn="ctr"/>
                      <a:r>
                        <a:rPr lang="en-US" sz="2800" dirty="0" smtClean="0">
                          <a:solidFill>
                            <a:schemeClr val="bg1"/>
                          </a:solidFill>
                          <a:latin typeface="Arial Narrow" pitchFamily="34" charset="0"/>
                        </a:rPr>
                        <a:t>Part C</a:t>
                      </a:r>
                      <a:endParaRPr lang="en-US" dirty="0">
                        <a:solidFill>
                          <a:schemeClr val="bg1"/>
                        </a:solidFill>
                        <a:latin typeface="Arial Narrow" pitchFamily="34" charset="0"/>
                      </a:endParaRPr>
                    </a:p>
                  </a:txBody>
                  <a:tcPr/>
                </a:tc>
              </a:tr>
              <a:tr h="483130">
                <a:tc>
                  <a:txBody>
                    <a:bodyPr/>
                    <a:lstStyle/>
                    <a:p>
                      <a:r>
                        <a:rPr lang="en-US" sz="2000" b="1" dirty="0" smtClean="0">
                          <a:latin typeface="Arial Narrow" pitchFamily="34" charset="0"/>
                        </a:rPr>
                        <a:t>Education record</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 Record</a:t>
                      </a:r>
                      <a:endParaRPr lang="en-US" sz="2000" b="1" dirty="0">
                        <a:latin typeface="Arial Narrow" pitchFamily="34" charset="0"/>
                      </a:endParaRPr>
                    </a:p>
                  </a:txBody>
                  <a:tcPr/>
                </a:tc>
              </a:tr>
              <a:tr h="440054">
                <a:tc>
                  <a:txBody>
                    <a:bodyPr/>
                    <a:lstStyle/>
                    <a:p>
                      <a:r>
                        <a:rPr lang="en-US" sz="2000" b="1" dirty="0" smtClean="0">
                          <a:latin typeface="Arial Narrow" pitchFamily="34" charset="0"/>
                        </a:rPr>
                        <a:t>Education</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a:t>
                      </a:r>
                      <a:endParaRPr lang="en-US" sz="2000" b="1" dirty="0">
                        <a:latin typeface="Arial Narrow" pitchFamily="34" charset="0"/>
                      </a:endParaRPr>
                    </a:p>
                  </a:txBody>
                  <a:tcPr/>
                </a:tc>
              </a:tr>
              <a:tr h="489858">
                <a:tc>
                  <a:txBody>
                    <a:bodyPr/>
                    <a:lstStyle/>
                    <a:p>
                      <a:r>
                        <a:rPr lang="en-US" sz="2000" b="1" dirty="0" smtClean="0">
                          <a:latin typeface="Arial Narrow" pitchFamily="34" charset="0"/>
                        </a:rPr>
                        <a:t>Educational agency or institution</a:t>
                      </a:r>
                      <a:endParaRPr lang="en-US" sz="2000" b="1" dirty="0">
                        <a:latin typeface="Arial Narrow" pitchFamily="34" charset="0"/>
                      </a:endParaRPr>
                    </a:p>
                  </a:txBody>
                  <a:tcPr/>
                </a:tc>
                <a:tc>
                  <a:txBody>
                    <a:bodyPr/>
                    <a:lstStyle/>
                    <a:p>
                      <a:r>
                        <a:rPr lang="en-US" sz="2000" b="1" dirty="0" smtClean="0">
                          <a:latin typeface="Arial Narrow" pitchFamily="34" charset="0"/>
                        </a:rPr>
                        <a:t>Participating agency</a:t>
                      </a:r>
                      <a:endParaRPr lang="en-US" sz="2000" b="1" dirty="0">
                        <a:latin typeface="Arial Narrow" pitchFamily="34" charset="0"/>
                      </a:endParaRPr>
                    </a:p>
                  </a:txBody>
                  <a:tcPr/>
                </a:tc>
              </a:tr>
              <a:tr h="794657">
                <a:tc>
                  <a:txBody>
                    <a:bodyPr/>
                    <a:lstStyle/>
                    <a:p>
                      <a:r>
                        <a:rPr lang="en-US" sz="2000" b="1" dirty="0" smtClean="0">
                          <a:latin typeface="Arial Narrow" pitchFamily="34" charset="0"/>
                        </a:rPr>
                        <a:t>School official</a:t>
                      </a:r>
                      <a:endParaRPr lang="en-US" sz="2000" b="1" dirty="0">
                        <a:latin typeface="Arial Narrow" pitchFamily="34" charset="0"/>
                      </a:endParaRPr>
                    </a:p>
                  </a:txBody>
                  <a:tcPr/>
                </a:tc>
                <a:tc>
                  <a:txBody>
                    <a:bodyPr/>
                    <a:lstStyle/>
                    <a:p>
                      <a:r>
                        <a:rPr lang="en-US" sz="2000" b="1" dirty="0" smtClean="0">
                          <a:latin typeface="Arial Narrow" pitchFamily="34" charset="0"/>
                        </a:rPr>
                        <a:t>Qualified EIS personnel/Service</a:t>
                      </a:r>
                      <a:r>
                        <a:rPr lang="en-US" sz="2000" b="1" baseline="0" dirty="0" smtClean="0">
                          <a:latin typeface="Arial Narrow" pitchFamily="34" charset="0"/>
                        </a:rPr>
                        <a:t> coordinator</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State educational authority</a:t>
                      </a:r>
                      <a:endParaRPr lang="en-US" sz="2000" b="1" dirty="0">
                        <a:latin typeface="Arial Narrow" pitchFamily="34" charset="0"/>
                      </a:endParaRPr>
                    </a:p>
                  </a:txBody>
                  <a:tcPr/>
                </a:tc>
                <a:tc>
                  <a:txBody>
                    <a:bodyPr/>
                    <a:lstStyle/>
                    <a:p>
                      <a:r>
                        <a:rPr lang="en-US" sz="2000" b="1" dirty="0" smtClean="0">
                          <a:latin typeface="Arial Narrow" pitchFamily="34" charset="0"/>
                        </a:rPr>
                        <a:t>Lead</a:t>
                      </a:r>
                      <a:r>
                        <a:rPr lang="en-US" sz="2000" b="1" baseline="0" dirty="0" smtClean="0">
                          <a:latin typeface="Arial Narrow" pitchFamily="34" charset="0"/>
                        </a:rPr>
                        <a:t> agency</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Student</a:t>
                      </a:r>
                      <a:endParaRPr lang="en-US" sz="2000" b="1" dirty="0">
                        <a:latin typeface="Arial Narrow" pitchFamily="34" charset="0"/>
                      </a:endParaRPr>
                    </a:p>
                  </a:txBody>
                  <a:tcPr/>
                </a:tc>
                <a:tc>
                  <a:txBody>
                    <a:bodyPr/>
                    <a:lstStyle/>
                    <a:p>
                      <a:r>
                        <a:rPr lang="en-US" sz="2000" b="1" dirty="0" smtClean="0">
                          <a:latin typeface="Arial Narrow" pitchFamily="34" charset="0"/>
                        </a:rPr>
                        <a:t>Child under IDEA</a:t>
                      </a:r>
                      <a:r>
                        <a:rPr lang="en-US" sz="2000" b="1" baseline="0" dirty="0" smtClean="0">
                          <a:latin typeface="Arial Narrow" pitchFamily="34" charset="0"/>
                        </a:rPr>
                        <a:t> Part C</a:t>
                      </a:r>
                      <a:endParaRPr lang="en-US" sz="2000" b="1" dirty="0">
                        <a:latin typeface="Arial Narrow" pitchFamily="34" charset="0"/>
                      </a:endParaRPr>
                    </a:p>
                  </a:txBody>
                  <a:tcPr/>
                </a:tc>
              </a:tr>
            </a:tbl>
          </a:graphicData>
        </a:graphic>
      </p:graphicFrame>
    </p:spTree>
    <p:extLst>
      <p:ext uri="{BB962C8B-B14F-4D97-AF65-F5344CB8AC3E}">
        <p14:creationId xmlns:p14="http://schemas.microsoft.com/office/powerpoint/2010/main" val="32440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Privacy </a:t>
            </a:r>
            <a:r>
              <a:rPr lang="en-US" altLang="en-US" dirty="0" smtClean="0"/>
              <a:t>Concerns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
              </a:spcBef>
              <a:spcAft>
                <a:spcPct val="10000"/>
              </a:spcAft>
            </a:pPr>
            <a:r>
              <a:rPr lang="en-US" altLang="en-US" dirty="0" smtClean="0"/>
              <a:t>Education records generally contain </a:t>
            </a:r>
            <a:r>
              <a:rPr lang="en-US" altLang="en-US" i="1" dirty="0" smtClean="0"/>
              <a:t>PII</a:t>
            </a:r>
          </a:p>
          <a:p>
            <a:pPr>
              <a:spcBef>
                <a:spcPct val="5000"/>
              </a:spcBef>
              <a:spcAft>
                <a:spcPct val="10000"/>
              </a:spcAft>
            </a:pPr>
            <a:r>
              <a:rPr lang="en-US" altLang="en-US" dirty="0" smtClean="0"/>
              <a:t>Children and young adults particularly vulnerable</a:t>
            </a:r>
          </a:p>
          <a:p>
            <a:pPr lvl="1">
              <a:spcBef>
                <a:spcPct val="5000"/>
              </a:spcBef>
              <a:spcAft>
                <a:spcPct val="10000"/>
              </a:spcAft>
            </a:pPr>
            <a:r>
              <a:rPr lang="en-US" altLang="en-US" dirty="0" smtClean="0"/>
              <a:t>Identity </a:t>
            </a:r>
            <a:r>
              <a:rPr lang="en-US" altLang="en-US" dirty="0"/>
              <a:t>theft and fraud </a:t>
            </a:r>
          </a:p>
          <a:p>
            <a:pPr lvl="1">
              <a:spcBef>
                <a:spcPct val="5000"/>
              </a:spcBef>
              <a:spcAft>
                <a:spcPct val="10000"/>
              </a:spcAft>
            </a:pPr>
            <a:r>
              <a:rPr lang="en-US" altLang="en-US" dirty="0"/>
              <a:t>Security of medical and financial data</a:t>
            </a:r>
          </a:p>
          <a:p>
            <a:pPr lvl="1">
              <a:spcBef>
                <a:spcPct val="5000"/>
              </a:spcBef>
              <a:spcAft>
                <a:spcPct val="10000"/>
              </a:spcAft>
            </a:pPr>
            <a:r>
              <a:rPr lang="en-US" altLang="en-US" dirty="0"/>
              <a:t>Accidental misuse of information</a:t>
            </a:r>
          </a:p>
          <a:p>
            <a:pPr>
              <a:spcBef>
                <a:spcPct val="5000"/>
              </a:spcBef>
              <a:spcAft>
                <a:spcPct val="10000"/>
              </a:spcAft>
            </a:pPr>
            <a:r>
              <a:rPr lang="en-US" altLang="en-US" dirty="0" smtClean="0"/>
              <a:t>Privacy </a:t>
            </a:r>
            <a:r>
              <a:rPr lang="en-US" altLang="en-US" dirty="0"/>
              <a:t>concerns increase </a:t>
            </a:r>
            <a:r>
              <a:rPr lang="en-US" altLang="en-US" dirty="0" smtClean="0"/>
              <a:t>as more data are stored and accessed electronically</a:t>
            </a:r>
          </a:p>
          <a:p>
            <a:pPr lvl="1">
              <a:spcBef>
                <a:spcPct val="5000"/>
              </a:spcBef>
              <a:spcAft>
                <a:spcPct val="10000"/>
              </a:spcAft>
            </a:pPr>
            <a:r>
              <a:rPr lang="en-US" altLang="en-US" dirty="0"/>
              <a:t>Identity authentication </a:t>
            </a:r>
          </a:p>
          <a:p>
            <a:pPr lvl="1">
              <a:spcBef>
                <a:spcPct val="5000"/>
              </a:spcBef>
              <a:spcAft>
                <a:spcPct val="10000"/>
              </a:spcAft>
            </a:pPr>
            <a:r>
              <a:rPr lang="en-US" altLang="en-US" dirty="0" smtClean="0"/>
              <a:t>Secure </a:t>
            </a:r>
            <a:r>
              <a:rPr lang="en-US" altLang="en-US" dirty="0"/>
              <a:t>data </a:t>
            </a:r>
            <a:r>
              <a:rPr lang="en-US" altLang="en-US" dirty="0" smtClean="0"/>
              <a:t>transfer</a:t>
            </a:r>
            <a:endParaRPr lang="en-US" altLang="en-US" dirty="0"/>
          </a:p>
          <a:p>
            <a:pPr lvl="1">
              <a:spcBef>
                <a:spcPct val="5000"/>
              </a:spcBef>
              <a:spcAft>
                <a:spcPct val="10000"/>
              </a:spcAft>
            </a:pPr>
            <a:r>
              <a:rPr lang="en-US" altLang="en-US" dirty="0" smtClean="0"/>
              <a:t>Data breaches</a:t>
            </a:r>
          </a:p>
        </p:txBody>
      </p:sp>
    </p:spTree>
    <p:extLst>
      <p:ext uri="{BB962C8B-B14F-4D97-AF65-F5344CB8AC3E}">
        <p14:creationId xmlns:p14="http://schemas.microsoft.com/office/powerpoint/2010/main" val="45356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Privacy </a:t>
            </a:r>
            <a:r>
              <a:rPr lang="en-US" dirty="0" smtClean="0"/>
              <a:t>Protection — Laws and Regulations</a:t>
            </a:r>
            <a:endParaRPr lang="en-US" dirty="0"/>
          </a:p>
        </p:txBody>
      </p:sp>
      <p:sp>
        <p:nvSpPr>
          <p:cNvPr id="3" name="Content Placeholder 2"/>
          <p:cNvSpPr>
            <a:spLocks noGrp="1"/>
          </p:cNvSpPr>
          <p:nvPr>
            <p:ph idx="1"/>
          </p:nvPr>
        </p:nvSpPr>
        <p:spPr/>
        <p:txBody>
          <a:bodyPr>
            <a:normAutofit/>
          </a:bodyPr>
          <a:lstStyle/>
          <a:p>
            <a:r>
              <a:rPr lang="en-US" dirty="0" smtClean="0"/>
              <a:t>Local policies, state, and federal laws governing</a:t>
            </a:r>
          </a:p>
          <a:p>
            <a:pPr lvl="1"/>
            <a:r>
              <a:rPr lang="en-US" dirty="0"/>
              <a:t>Access rights of </a:t>
            </a:r>
            <a:r>
              <a:rPr lang="en-US" dirty="0" smtClean="0"/>
              <a:t>parents and eligible students</a:t>
            </a:r>
          </a:p>
          <a:p>
            <a:pPr lvl="1"/>
            <a:r>
              <a:rPr lang="en-US" dirty="0" smtClean="0"/>
              <a:t>Authorized </a:t>
            </a:r>
            <a:r>
              <a:rPr lang="en-US" dirty="0"/>
              <a:t>disclosure of restricted information </a:t>
            </a:r>
            <a:r>
              <a:rPr lang="en-US" dirty="0" smtClean="0"/>
              <a:t>to external entities for </a:t>
            </a:r>
            <a:r>
              <a:rPr lang="en-US" dirty="0"/>
              <a:t>specific and pre-approved purposes</a:t>
            </a:r>
          </a:p>
          <a:p>
            <a:r>
              <a:rPr lang="en-US" dirty="0" smtClean="0"/>
              <a:t>Requirements and conditions for data disclosure</a:t>
            </a:r>
          </a:p>
          <a:p>
            <a:pPr lvl="1"/>
            <a:r>
              <a:rPr lang="en-US" dirty="0" smtClean="0"/>
              <a:t>Parental </a:t>
            </a:r>
            <a:r>
              <a:rPr lang="en-US" dirty="0"/>
              <a:t>notification, </a:t>
            </a:r>
            <a:r>
              <a:rPr lang="en-US" dirty="0" smtClean="0"/>
              <a:t>informed consent</a:t>
            </a:r>
            <a:r>
              <a:rPr lang="en-US" dirty="0"/>
              <a:t>, and recordation of data </a:t>
            </a:r>
            <a:r>
              <a:rPr lang="en-US" dirty="0" smtClean="0"/>
              <a:t>releases</a:t>
            </a:r>
          </a:p>
          <a:p>
            <a:pPr lvl="1"/>
            <a:r>
              <a:rPr lang="en-US" dirty="0" smtClean="0"/>
              <a:t>Data sharing agreements</a:t>
            </a:r>
          </a:p>
        </p:txBody>
      </p:sp>
    </p:spTree>
    <p:extLst>
      <p:ext uri="{BB962C8B-B14F-4D97-AF65-F5344CB8AC3E}">
        <p14:creationId xmlns:p14="http://schemas.microsoft.com/office/powerpoint/2010/main" val="121521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2441</Words>
  <Application>Microsoft Office PowerPoint</Application>
  <PresentationFormat>On-screen Show (4:3)</PresentationFormat>
  <Paragraphs>361</Paragraphs>
  <Slides>46</Slides>
  <Notes>21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Presenters</vt:lpstr>
      <vt:lpstr>Agenda </vt:lpstr>
      <vt:lpstr>Audience Poll</vt:lpstr>
      <vt:lpstr>What are the requirements under FERPA?</vt:lpstr>
      <vt:lpstr>Key Points to Remember</vt:lpstr>
      <vt:lpstr>FERPA &amp; IDEA</vt:lpstr>
      <vt:lpstr>Privacy Concerns</vt:lpstr>
      <vt:lpstr>Privacy Protection — Laws and Regulations</vt:lpstr>
      <vt:lpstr>Access to Student Records: Non-directory Information</vt:lpstr>
      <vt:lpstr>Disclosure of Student Records Without Consent </vt:lpstr>
      <vt:lpstr>Disclosure of PII from Education Records under FERPA</vt:lpstr>
      <vt:lpstr>What is the most common exception used for disclosure without consent?</vt:lpstr>
      <vt:lpstr>New Definitions for Audits and Evaluations</vt:lpstr>
      <vt:lpstr>FERPA Regulatory Changes – Audit and Evaluation</vt:lpstr>
      <vt:lpstr>FERPA’s Audit and Evaluation Exception</vt:lpstr>
      <vt:lpstr>FERPA’s Audit and Evaluation Exception  - Requirements</vt:lpstr>
      <vt:lpstr>FERPA’s Audit and Evaluation Exception  - Requirements</vt:lpstr>
      <vt:lpstr>PowerPoint Presentation</vt:lpstr>
      <vt:lpstr>Governance</vt:lpstr>
      <vt:lpstr>CT Early Childhood Governance NOT part of the Office of Early Childhood</vt:lpstr>
      <vt:lpstr>Purpose of System</vt:lpstr>
      <vt:lpstr>Proposed ECIDS Design </vt:lpstr>
      <vt:lpstr>Policy Questions for Data Warehouse</vt:lpstr>
      <vt:lpstr>Policy Questions (continued)</vt:lpstr>
      <vt:lpstr>Issues Addressed so far</vt:lpstr>
      <vt:lpstr>Issues still to be addressed</vt:lpstr>
      <vt:lpstr>PowerPoint Presentation</vt:lpstr>
      <vt:lpstr>What is NC ECIDS?</vt:lpstr>
      <vt:lpstr>Mission </vt:lpstr>
      <vt:lpstr>Goals</vt:lpstr>
      <vt:lpstr>Key Participating Agencies</vt:lpstr>
      <vt:lpstr>Key Questions </vt:lpstr>
      <vt:lpstr>PowerPoint Presentation</vt:lpstr>
      <vt:lpstr>Governance Council</vt:lpstr>
      <vt:lpstr>Policy Committee responsible for:</vt:lpstr>
      <vt:lpstr>Data Management Committee responsible for:</vt:lpstr>
      <vt:lpstr>Reports &amp; Data Requests</vt:lpstr>
      <vt:lpstr>Project Timeline</vt:lpstr>
      <vt:lpstr>Agency Memorandum of Agreement</vt:lpstr>
      <vt:lpstr>“Under Construction”</vt:lpstr>
      <vt:lpstr>Let’s Discuss</vt:lpstr>
      <vt:lpstr>Issues for Discussion</vt:lpstr>
      <vt:lpstr>Issues for Discussion (continued)</vt:lpstr>
      <vt:lpstr>For More on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Conquering the Trials and Tribulations of Data Sharing and Linking</dc:title>
  <dc:creator>Baron Rodriguez, Linda Goodman, Sherry Franklin, Robin Nelson</dc:creator>
  <cp:keywords>Policy, Data sharing, Linkage, Data, Early Childhood, Best practices</cp:keywords>
  <cp:lastModifiedBy>Katie Kaattari</cp:lastModifiedBy>
  <cp:revision>112</cp:revision>
  <cp:lastPrinted>2014-09-17T20:12:15Z</cp:lastPrinted>
  <dcterms:created xsi:type="dcterms:W3CDTF">2013-02-06T21:54:43Z</dcterms:created>
  <dcterms:modified xsi:type="dcterms:W3CDTF">2014-11-21T20:18:29Z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